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22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13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538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095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8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1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841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204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02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422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8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5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897233" y="316380"/>
          <a:ext cx="8229600" cy="6016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2: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latin typeface="Century Gothic" pitchFamily="34" charset="0"/>
                        </a:rPr>
                        <a:t>In this case this need only to be used with pupils who you know are insecure in this aspect of their learning.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Summer 2 Week 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 </a:t>
                      </a:r>
                    </a:p>
                    <a:p>
                      <a:r>
                        <a:rPr lang="en-GB" sz="1400" dirty="0" smtClean="0">
                          <a:latin typeface="Century Gothic" pitchFamily="34" charset="0"/>
                        </a:rPr>
                        <a:t>Multiplication &amp; Division</a:t>
                      </a:r>
                      <a:endParaRPr lang="en-GB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one-step problems involving multiplication and division, by calculating the answer using concrete objects, pictorial representations and arrays with the support of the teacher.</a:t>
                      </a: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Can you work out the answers (using apparatus)?</a:t>
                      </a:r>
                      <a:endParaRPr lang="en-GB" sz="1600" b="1" i="1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b="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b="1" i="1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What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are 3 lots of 2?</a:t>
                      </a: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share 8 objects 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between 2 people?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What are 2 lots of 5?</a:t>
                      </a:r>
                    </a:p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you share 9 objects 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between 3 people?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What are 4 lots of 2?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you share 12 objects 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between 3 people?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What are 3 lots of 3?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divide 15 objects 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between 5 people?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endParaRPr lang="en-GB" sz="2400" b="1" i="1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439816" y="2920838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4439816" y="37085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439816" y="4414238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4439816" y="523880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8544272" y="2933717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8544272" y="3708540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8544272" y="5174405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8544272" y="4388480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1</a:t>
            </a:fld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3201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4" y="131351"/>
          <a:ext cx="8564138" cy="63473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9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2: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Multiplication &amp; Division 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one-step problems involving multiplication and division, by calculating the answer using concrete objects, pictorial representations and arrays with the support of the teacher.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 and Consolidation.</a:t>
                      </a:r>
                      <a:endParaRPr lang="en-GB" sz="2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941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multiplication and division to 20, using concrete objects, pictorial representations and arrays 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Revise key concepts with all pupils.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Showing pupils practically ‘two lots of’ then ‘three lots of’,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Showing pupils practically how to share objects, initially into two and then three,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Linking the term ‘lots of’ with multiplication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Linking the term ‘sharing’ with division.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Working out what 2, 3, 4 and 5 lots of various objects are: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Example: 4 lots of 3 is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Share 8 objects between 4 people.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Now share other amounts by 2, 3, 4 and 5.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07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Using apparatus: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 girls share 15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stickers. How many stickers will each one get?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3 mums share 15 books. How many books will each one get?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Using apparatus: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Every day Umesh is awarded with 2 house points. How many will he have collected after 9 days?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Jane collects munchy monsters. She gets 5 every time she goes to the shop. How many will she have after 4 visits to the shop?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981950" y="6430494"/>
            <a:ext cx="2057400" cy="365125"/>
          </a:xfrm>
        </p:spPr>
        <p:txBody>
          <a:bodyPr/>
          <a:lstStyle/>
          <a:p>
            <a:fld id="{BD94B9D1-689F-45DB-9E62-C7110AF6A8C8}" type="slidenum">
              <a:rPr lang="en-GB" smtClean="0"/>
              <a:t>2</a:t>
            </a:fld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5534850" y="2458391"/>
            <a:ext cx="1060293" cy="7359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6698751" y="2458391"/>
            <a:ext cx="1092599" cy="7359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7981950" y="2393055"/>
            <a:ext cx="2407272" cy="5270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 rot="16200000">
            <a:off x="7848943" y="3192574"/>
            <a:ext cx="952679" cy="5270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0599" y="2519081"/>
            <a:ext cx="265021" cy="265907"/>
          </a:xfrm>
          <a:prstGeom prst="rect">
            <a:avLst/>
          </a:prstGeom>
        </p:spPr>
      </p:pic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4552950" y="6422256"/>
            <a:ext cx="3086100" cy="365125"/>
          </a:xfrm>
        </p:spPr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5521432" y="3274286"/>
            <a:ext cx="1060293" cy="7359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6696441" y="3274286"/>
            <a:ext cx="1092599" cy="73598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7163840" y="4090180"/>
            <a:ext cx="475211" cy="3731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685" y="2615885"/>
            <a:ext cx="285266" cy="21285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685" y="2861052"/>
            <a:ext cx="285266" cy="21285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386" y="2606508"/>
            <a:ext cx="285266" cy="21285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801" y="2631883"/>
            <a:ext cx="285266" cy="21285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160" y="2615885"/>
            <a:ext cx="285266" cy="21285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543" y="2870779"/>
            <a:ext cx="285266" cy="21285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884" y="3445326"/>
            <a:ext cx="285266" cy="21285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482" y="3642275"/>
            <a:ext cx="285266" cy="21285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780" y="3445326"/>
            <a:ext cx="285266" cy="21285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798" y="3384000"/>
            <a:ext cx="285266" cy="21285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501" y="3384181"/>
            <a:ext cx="285266" cy="21285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106" y="3642275"/>
            <a:ext cx="285266" cy="212852"/>
          </a:xfrm>
          <a:prstGeom prst="rect">
            <a:avLst/>
          </a:prstGeom>
        </p:spPr>
      </p:pic>
      <p:sp>
        <p:nvSpPr>
          <p:cNvPr id="56" name="Oval 55"/>
          <p:cNvSpPr/>
          <p:nvPr/>
        </p:nvSpPr>
        <p:spPr>
          <a:xfrm rot="16200000">
            <a:off x="8416057" y="3193998"/>
            <a:ext cx="952679" cy="5270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Oval 56"/>
          <p:cNvSpPr/>
          <p:nvPr/>
        </p:nvSpPr>
        <p:spPr>
          <a:xfrm rot="16200000">
            <a:off x="8983774" y="3190039"/>
            <a:ext cx="952679" cy="5270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/>
          <p:cNvSpPr/>
          <p:nvPr/>
        </p:nvSpPr>
        <p:spPr>
          <a:xfrm rot="16200000">
            <a:off x="9552490" y="3190039"/>
            <a:ext cx="952679" cy="5270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077" y="2516804"/>
            <a:ext cx="265021" cy="26590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675" y="2516804"/>
            <a:ext cx="265021" cy="26590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347" y="2516803"/>
            <a:ext cx="265021" cy="26590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945" y="2523639"/>
            <a:ext cx="265021" cy="26590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6734" y="2526622"/>
            <a:ext cx="265021" cy="26590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789" y="2518244"/>
            <a:ext cx="265021" cy="26590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20" y="2516802"/>
            <a:ext cx="265021" cy="265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393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219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2: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Multiplication &amp; Division: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one-step problems involving multiplication and division, by calculating the answer using concrete objects, pictorial representations and arrays with the support of the teacher.</a:t>
                      </a: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2392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multiplication to 10, using concrete objects, pictorial representations and arrays 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division to 10, using concrete objects, pictorial representations and arrays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multiplication to 20, using concrete objects, pictorial representations and arrays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division to 20, using concrete objects, pictorial representations and arrays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Wheels on a car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Each car has 4 wheels.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wheels will there be if you have 4 cars altogether?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if there were 5 cars?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about 3 cars?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 how you work your answers out.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Horse Racing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In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 horse race I counted 16 legs going past.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horses were there?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if there were 12 legs?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Put a circle around the number of legs that could have passed me: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10       8       13      15     20    4    17    21   3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880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Penalty Shoot Out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 team of 5 children take penalties.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Each one scores 3 times.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How many goals did they score?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Another team of 5 children take penalties.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3 children score 3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each and the other 2 scored 2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many penalties did they score altogether?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Gobsuckers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Tariq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has 20p.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He wants to buy 5 gobsuckers which cost 3p each. Has he got enough money?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Aysha has 10p.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She wants to buy mints which cost 2p each. How many could she buy?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981950" y="6507693"/>
            <a:ext cx="2057400" cy="365125"/>
          </a:xfrm>
        </p:spPr>
        <p:txBody>
          <a:bodyPr/>
          <a:lstStyle/>
          <a:p>
            <a:fld id="{BD94B9D1-689F-45DB-9E62-C7110AF6A8C8}" type="slidenum">
              <a:rPr lang="en-GB" smtClean="0"/>
              <a:t>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45979" y="6507694"/>
            <a:ext cx="3086100" cy="365125"/>
          </a:xfrm>
        </p:spPr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223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993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2: Week 2: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Addition &amp; Subtraction 4: </a:t>
                      </a:r>
                      <a:r>
                        <a:rPr lang="en-GB" sz="1400" b="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one-step problems involving multiplication and division, by calculating the answer using concrete objects, pictorial representations and arrays with the support of the teacher.</a:t>
                      </a: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29068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multiplication to 10, using concrete objects, pictorial representations and arrays 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division to 10, using concrete objects, pictorial representations and arrays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multiplication to 20, using concrete objects, pictorial representations and arrays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 step problems involving division to 20, using concrete objects, pictorial representations and arrays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Clr>
                          <a:srgbClr val="7030A0"/>
                        </a:buClr>
                        <a:buFont typeface="Wingdings" panose="05000000000000000000" pitchFamily="2" charset="2"/>
                        <a:buNone/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Coloured pencils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 girls each have a set of 5 pencils made up of 2 red; 1 yellow; 1 blue and 1 green.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red and blue pencils do the 5 girls have altogether?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Chocolate Bars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my 50p pocket money I bought chocolate bars for 5p each.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have 20p left.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chocolate bars did I buy? 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93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Chocolate and Raspberry Milk Shakes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 children, Jake, India and Tom, share out chocolate and raspberry milk shakes.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Jake only likes chocolate milk shakes.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all end up with 4 milk shakes each. India and Tom have the same amount of raspberry and chocolate milk shakes.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chocolate milk shakes are there altogether? </a:t>
                      </a: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Trees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in the school</a:t>
                      </a:r>
                      <a:endParaRPr lang="en-GB" sz="14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a number of trees in the school grounds.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Each tree drops 5 leaves each day.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trees are there if we find 25 leaves on the ground each day?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4</a:t>
            </a:fld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pic>
        <p:nvPicPr>
          <p:cNvPr id="5" name="Picture 4" descr="C:\Users\Clive Davies\Desktop\NEW DOCUMENTS\Publications\Mastery in Maths\tre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2416" y="5091944"/>
            <a:ext cx="1018800" cy="101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Clive Davies\Desktop\NEW DOCUMENTS\Publications\Mastery in Maths\tre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088" y="5091943"/>
            <a:ext cx="1018800" cy="101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Clive Davies\Desktop\NEW DOCUMENTS\Publications\Mastery in Maths\tre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355" y="5102871"/>
            <a:ext cx="1054800" cy="1018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3694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2005973" y="643490"/>
          <a:ext cx="8227217" cy="566566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58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80065"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2: Week 2: Assessment</a:t>
                      </a:r>
                    </a:p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This is exactly the same as the Spring 2 Week 2 Assessment sheets.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5"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 books so that they can keep their own checks.</a:t>
                      </a:r>
                      <a:endParaRPr lang="en-GB" sz="1400" dirty="0" smtClean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5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Objective: Multiplication</a:t>
                      </a:r>
                      <a:r>
                        <a:rPr lang="en-GB" sz="1400" b="1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&amp; Division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</a:t>
                      </a:r>
                      <a:r>
                        <a:rPr lang="en-GB" sz="1400" b="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one-step problems involving multiplication and division, by calculating the answer using concrete objects, pictorial representations and arrays with the support of the teacher.</a:t>
                      </a: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065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see that adding in 2s, 5s and 10s is just like multiplication?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0065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Without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u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sing real objects, can you use division involving numbers to 20?</a:t>
                      </a:r>
                      <a:endParaRPr lang="en-GB" sz="1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065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Without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u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sing real objects, can you use multiplication involving numbers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 20?</a:t>
                      </a:r>
                      <a:endParaRPr lang="en-GB" sz="1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065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Using real objects, can you use division involving numbers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 20?</a:t>
                      </a:r>
                      <a:endParaRPr lang="en-GB" sz="1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0065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Using real objects, can you use multiplication involving numbers to 20?</a:t>
                      </a:r>
                      <a:endParaRPr lang="en-GB" sz="1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3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Do you know that the symbol (÷) stands for division?</a:t>
                      </a:r>
                    </a:p>
                    <a:p>
                      <a:endParaRPr lang="en-GB" sz="1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0065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Do you know that the symbol (x) stands for multiplication?</a:t>
                      </a:r>
                      <a:endParaRPr lang="en-GB" sz="1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9271" name="Up Arrow 8"/>
          <p:cNvSpPr>
            <a:spLocks/>
          </p:cNvSpPr>
          <p:nvPr/>
        </p:nvSpPr>
        <p:spPr bwMode="auto">
          <a:xfrm>
            <a:off x="8897354" y="2847703"/>
            <a:ext cx="542925" cy="3430968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288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1276</Words>
  <Application>Microsoft Office PowerPoint</Application>
  <PresentationFormat>Widescreen</PresentationFormat>
  <Paragraphs>164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1</cp:revision>
  <dcterms:created xsi:type="dcterms:W3CDTF">2020-06-11T19:49:47Z</dcterms:created>
  <dcterms:modified xsi:type="dcterms:W3CDTF">2020-06-11T19:50:11Z</dcterms:modified>
</cp:coreProperties>
</file>