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A67E6C-4C21-4FF0-BB05-B30A7621E01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735014-FA21-4F63-8F65-6106A083586B}" type="slidenum">
              <a:rPr lang="en-GB" smtClean="0"/>
              <a:t>‹#›</a:t>
            </a:fld>
            <a:endParaRPr lang="en-GB"/>
          </a:p>
        </p:txBody>
      </p:sp>
    </p:spTree>
    <p:extLst>
      <p:ext uri="{BB962C8B-B14F-4D97-AF65-F5344CB8AC3E}">
        <p14:creationId xmlns:p14="http://schemas.microsoft.com/office/powerpoint/2010/main" val="1904680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A67E6C-4C21-4FF0-BB05-B30A7621E01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735014-FA21-4F63-8F65-6106A083586B}" type="slidenum">
              <a:rPr lang="en-GB" smtClean="0"/>
              <a:t>‹#›</a:t>
            </a:fld>
            <a:endParaRPr lang="en-GB"/>
          </a:p>
        </p:txBody>
      </p:sp>
    </p:spTree>
    <p:extLst>
      <p:ext uri="{BB962C8B-B14F-4D97-AF65-F5344CB8AC3E}">
        <p14:creationId xmlns:p14="http://schemas.microsoft.com/office/powerpoint/2010/main" val="3602416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3A67E6C-4C21-4FF0-BB05-B30A7621E01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735014-FA21-4F63-8F65-6106A083586B}" type="slidenum">
              <a:rPr lang="en-GB" smtClean="0"/>
              <a:t>‹#›</a:t>
            </a:fld>
            <a:endParaRPr lang="en-GB"/>
          </a:p>
        </p:txBody>
      </p:sp>
    </p:spTree>
    <p:extLst>
      <p:ext uri="{BB962C8B-B14F-4D97-AF65-F5344CB8AC3E}">
        <p14:creationId xmlns:p14="http://schemas.microsoft.com/office/powerpoint/2010/main" val="3887347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A67E6C-4C21-4FF0-BB05-B30A7621E01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735014-FA21-4F63-8F65-6106A083586B}" type="slidenum">
              <a:rPr lang="en-GB" smtClean="0"/>
              <a:t>‹#›</a:t>
            </a:fld>
            <a:endParaRPr lang="en-GB"/>
          </a:p>
        </p:txBody>
      </p:sp>
    </p:spTree>
    <p:extLst>
      <p:ext uri="{BB962C8B-B14F-4D97-AF65-F5344CB8AC3E}">
        <p14:creationId xmlns:p14="http://schemas.microsoft.com/office/powerpoint/2010/main" val="108654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A67E6C-4C21-4FF0-BB05-B30A7621E014}" type="datetimeFigureOut">
              <a:rPr lang="en-GB" smtClean="0"/>
              <a:t>28/06/2020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B735014-FA21-4F63-8F65-6106A083586B}" type="slidenum">
              <a:rPr lang="en-GB" smtClean="0"/>
              <a:t>‹#›</a:t>
            </a:fld>
            <a:endParaRPr lang="en-GB"/>
          </a:p>
        </p:txBody>
      </p:sp>
    </p:spTree>
    <p:extLst>
      <p:ext uri="{BB962C8B-B14F-4D97-AF65-F5344CB8AC3E}">
        <p14:creationId xmlns:p14="http://schemas.microsoft.com/office/powerpoint/2010/main" val="428609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A67E6C-4C21-4FF0-BB05-B30A7621E014}" type="datetimeFigureOut">
              <a:rPr lang="en-GB" smtClean="0"/>
              <a:t>28/06/2020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B735014-FA21-4F63-8F65-6106A083586B}" type="slidenum">
              <a:rPr lang="en-GB" smtClean="0"/>
              <a:t>‹#›</a:t>
            </a:fld>
            <a:endParaRPr lang="en-GB"/>
          </a:p>
        </p:txBody>
      </p:sp>
    </p:spTree>
    <p:extLst>
      <p:ext uri="{BB962C8B-B14F-4D97-AF65-F5344CB8AC3E}">
        <p14:creationId xmlns:p14="http://schemas.microsoft.com/office/powerpoint/2010/main" val="5040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A67E6C-4C21-4FF0-BB05-B30A7621E014}" type="datetimeFigureOut">
              <a:rPr lang="en-GB" smtClean="0"/>
              <a:t>28/06/2020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B735014-FA21-4F63-8F65-6106A083586B}" type="slidenum">
              <a:rPr lang="en-GB" smtClean="0"/>
              <a:t>‹#›</a:t>
            </a:fld>
            <a:endParaRPr lang="en-GB"/>
          </a:p>
        </p:txBody>
      </p:sp>
    </p:spTree>
    <p:extLst>
      <p:ext uri="{BB962C8B-B14F-4D97-AF65-F5344CB8AC3E}">
        <p14:creationId xmlns:p14="http://schemas.microsoft.com/office/powerpoint/2010/main" val="4173951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3A67E6C-4C21-4FF0-BB05-B30A7621E01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735014-FA21-4F63-8F65-6106A083586B}" type="slidenum">
              <a:rPr lang="en-GB" smtClean="0"/>
              <a:t>‹#›</a:t>
            </a:fld>
            <a:endParaRPr lang="en-GB"/>
          </a:p>
        </p:txBody>
      </p:sp>
    </p:spTree>
    <p:extLst>
      <p:ext uri="{BB962C8B-B14F-4D97-AF65-F5344CB8AC3E}">
        <p14:creationId xmlns:p14="http://schemas.microsoft.com/office/powerpoint/2010/main" val="627965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3A67E6C-4C21-4FF0-BB05-B30A7621E01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735014-FA21-4F63-8F65-6106A083586B}" type="slidenum">
              <a:rPr lang="en-GB" smtClean="0"/>
              <a:t>‹#›</a:t>
            </a:fld>
            <a:endParaRPr lang="en-GB"/>
          </a:p>
        </p:txBody>
      </p:sp>
    </p:spTree>
    <p:extLst>
      <p:ext uri="{BB962C8B-B14F-4D97-AF65-F5344CB8AC3E}">
        <p14:creationId xmlns:p14="http://schemas.microsoft.com/office/powerpoint/2010/main" val="985769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A67E6C-4C21-4FF0-BB05-B30A7621E01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735014-FA21-4F63-8F65-6106A083586B}" type="slidenum">
              <a:rPr lang="en-GB" smtClean="0"/>
              <a:t>‹#›</a:t>
            </a:fld>
            <a:endParaRPr lang="en-GB"/>
          </a:p>
        </p:txBody>
      </p:sp>
    </p:spTree>
    <p:extLst>
      <p:ext uri="{BB962C8B-B14F-4D97-AF65-F5344CB8AC3E}">
        <p14:creationId xmlns:p14="http://schemas.microsoft.com/office/powerpoint/2010/main" val="1243428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A67E6C-4C21-4FF0-BB05-B30A7621E01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735014-FA21-4F63-8F65-6106A083586B}" type="slidenum">
              <a:rPr lang="en-GB" smtClean="0"/>
              <a:t>‹#›</a:t>
            </a:fld>
            <a:endParaRPr lang="en-GB"/>
          </a:p>
        </p:txBody>
      </p:sp>
    </p:spTree>
    <p:extLst>
      <p:ext uri="{BB962C8B-B14F-4D97-AF65-F5344CB8AC3E}">
        <p14:creationId xmlns:p14="http://schemas.microsoft.com/office/powerpoint/2010/main" val="3289327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A67E6C-4C21-4FF0-BB05-B30A7621E014}" type="datetimeFigureOut">
              <a:rPr lang="en-GB" smtClean="0"/>
              <a:t>28/06/2020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735014-FA21-4F63-8F65-6106A083586B}" type="slidenum">
              <a:rPr lang="en-GB" smtClean="0"/>
              <a:t>‹#›</a:t>
            </a:fld>
            <a:endParaRPr lang="en-GB"/>
          </a:p>
        </p:txBody>
      </p:sp>
    </p:spTree>
    <p:extLst>
      <p:ext uri="{BB962C8B-B14F-4D97-AF65-F5344CB8AC3E}">
        <p14:creationId xmlns:p14="http://schemas.microsoft.com/office/powerpoint/2010/main" val="8605709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296314"/>
          <a:ext cx="8229600" cy="5986844"/>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1231032">
                  <a:extLst>
                    <a:ext uri="{9D8B030D-6E8A-4147-A177-3AD203B41FA5}">
                      <a16:colId xmlns:a16="http://schemas.microsoft.com/office/drawing/2014/main" val="20001"/>
                    </a:ext>
                  </a:extLst>
                </a:gridCol>
                <a:gridCol w="641176">
                  <a:extLst>
                    <a:ext uri="{9D8B030D-6E8A-4147-A177-3AD203B41FA5}">
                      <a16:colId xmlns:a16="http://schemas.microsoft.com/office/drawing/2014/main" val="20002"/>
                    </a:ext>
                  </a:extLst>
                </a:gridCol>
                <a:gridCol w="730424">
                  <a:extLst>
                    <a:ext uri="{9D8B030D-6E8A-4147-A177-3AD203B41FA5}">
                      <a16:colId xmlns:a16="http://schemas.microsoft.com/office/drawing/2014/main" val="20003"/>
                    </a:ext>
                  </a:extLst>
                </a:gridCol>
                <a:gridCol w="3374032">
                  <a:extLst>
                    <a:ext uri="{9D8B030D-6E8A-4147-A177-3AD203B41FA5}">
                      <a16:colId xmlns:a16="http://schemas.microsoft.com/office/drawing/2014/main" val="20004"/>
                    </a:ext>
                  </a:extLst>
                </a:gridCol>
                <a:gridCol w="740768">
                  <a:extLst>
                    <a:ext uri="{9D8B030D-6E8A-4147-A177-3AD203B41FA5}">
                      <a16:colId xmlns:a16="http://schemas.microsoft.com/office/drawing/2014/main" val="20005"/>
                    </a:ext>
                  </a:extLst>
                </a:gridCol>
              </a:tblGrid>
              <a:tr h="370840">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Summer 2: Week 4: Pre-Learning Task</a:t>
                      </a:r>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2">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gridSpan="4">
                  <a:txBody>
                    <a:bodyPr/>
                    <a:lstStyle/>
                    <a:p>
                      <a:r>
                        <a:rPr lang="en-GB" dirty="0" smtClean="0">
                          <a:latin typeface="Century Gothic" pitchFamily="34" charset="0"/>
                        </a:rPr>
                        <a:t>Summer 2 Week 4</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a:t>
                      </a:r>
                    </a:p>
                    <a:p>
                      <a:r>
                        <a:rPr lang="en-GB" sz="1400" b="1" dirty="0" smtClean="0">
                          <a:latin typeface="Century Gothic" pitchFamily="34" charset="0"/>
                        </a:rPr>
                        <a:t>Money</a:t>
                      </a:r>
                    </a:p>
                  </a:txBody>
                  <a:tcPr/>
                </a:tc>
                <a:tc gridSpan="5">
                  <a:txBody>
                    <a:bodyPr/>
                    <a:lstStyle/>
                    <a:p>
                      <a:pPr algn="l">
                        <a:lnSpc>
                          <a:spcPct val="107000"/>
                        </a:lnSpc>
                        <a:spcAft>
                          <a:spcPts val="0"/>
                        </a:spcAft>
                      </a:pPr>
                      <a:r>
                        <a:rPr lang="en-GB" sz="1400" b="1"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Money: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Find different combinations of coins that equal the same amounts of money.</a:t>
                      </a:r>
                      <a:r>
                        <a:rPr lang="en-GB" sz="1400" b="0" baseline="0" dirty="0" smtClean="0">
                          <a:solidFill>
                            <a:schemeClr val="dk1"/>
                          </a:solidFill>
                          <a:effectLst/>
                          <a:latin typeface="Calibri" panose="020F0502020204030204" pitchFamily="34" charset="0"/>
                          <a:ea typeface="Calibri" panose="020F0502020204030204" pitchFamily="34" charset="0"/>
                          <a:cs typeface="Times New Roman" panose="02020603050405020304" pitchFamily="18" charset="0"/>
                        </a:rPr>
                        <a:t>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Solve simple problems in a practical context involving addition &amp; subtraction of money of the same unit, including giving change.</a:t>
                      </a:r>
                      <a:endParaRPr lang="en-GB" sz="14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1838556">
                <a:tc gridSpan="3">
                  <a:txBody>
                    <a:bodyPr/>
                    <a:lstStyle/>
                    <a:p>
                      <a:pPr algn="l"/>
                      <a:endParaRPr lang="en-GB" sz="1400" dirty="0" smtClean="0">
                        <a:latin typeface="Century Gothic" panose="020B0502020202020204" pitchFamily="34" charset="0"/>
                      </a:endParaRPr>
                    </a:p>
                    <a:p>
                      <a:pPr algn="l"/>
                      <a:endParaRPr lang="en-GB" sz="1400" dirty="0" smtClean="0">
                        <a:latin typeface="Century Gothic" panose="020B0502020202020204" pitchFamily="34" charset="0"/>
                      </a:endParaRPr>
                    </a:p>
                    <a:p>
                      <a:pPr algn="l"/>
                      <a:endParaRPr lang="en-GB" sz="1400" dirty="0" smtClean="0">
                        <a:latin typeface="Century Gothic" panose="020B0502020202020204" pitchFamily="34" charset="0"/>
                      </a:endParaRPr>
                    </a:p>
                    <a:p>
                      <a:pPr algn="l"/>
                      <a:endParaRPr lang="en-GB" sz="1400" dirty="0" smtClean="0">
                        <a:latin typeface="Century Gothic" panose="020B0502020202020204" pitchFamily="34" charset="0"/>
                      </a:endParaRPr>
                    </a:p>
                    <a:p>
                      <a:pPr algn="l"/>
                      <a:endParaRPr lang="en-GB" sz="1400" dirty="0" smtClean="0">
                        <a:latin typeface="Century Gothic" panose="020B0502020202020204" pitchFamily="34" charset="0"/>
                      </a:endParaRPr>
                    </a:p>
                    <a:p>
                      <a:pPr algn="l"/>
                      <a:endParaRPr lang="en-GB" sz="1400" dirty="0" smtClean="0">
                        <a:latin typeface="Century Gothic" panose="020B0502020202020204" pitchFamily="34" charset="0"/>
                      </a:endParaRPr>
                    </a:p>
                    <a:p>
                      <a:pPr algn="l"/>
                      <a:endParaRPr lang="en-GB" sz="1400" dirty="0" smtClean="0">
                        <a:latin typeface="Century Gothic" panose="020B0502020202020204" pitchFamily="34" charset="0"/>
                      </a:endParaRPr>
                    </a:p>
                    <a:p>
                      <a:pPr algn="l"/>
                      <a:endParaRPr lang="en-GB" sz="1400" dirty="0" smtClean="0">
                        <a:latin typeface="Century Gothic" panose="020B0502020202020204" pitchFamily="34" charset="0"/>
                      </a:endParaRPr>
                    </a:p>
                    <a:p>
                      <a:pPr algn="l"/>
                      <a:endParaRPr lang="en-GB" sz="1400" dirty="0" smtClean="0">
                        <a:latin typeface="Century Gothic" panose="020B0502020202020204" pitchFamily="34" charset="0"/>
                      </a:endParaRPr>
                    </a:p>
                    <a:p>
                      <a:pPr algn="l"/>
                      <a:endParaRPr lang="en-GB" sz="1400" dirty="0" smtClean="0">
                        <a:latin typeface="Century Gothic" panose="020B0502020202020204" pitchFamily="34" charset="0"/>
                      </a:endParaRPr>
                    </a:p>
                  </a:txBody>
                  <a:tcPr>
                    <a:noFill/>
                  </a:tcPr>
                </a:tc>
                <a:tc hMerge="1">
                  <a:txBody>
                    <a:bodyPr/>
                    <a:lstStyle/>
                    <a:p>
                      <a:endParaRPr lang="en-GB"/>
                    </a:p>
                  </a:txBody>
                  <a:tcPr/>
                </a:tc>
                <a:tc hMerge="1">
                  <a:txBody>
                    <a:bodyPr/>
                    <a:lstStyle/>
                    <a:p>
                      <a:endParaRPr lang="en-GB"/>
                    </a:p>
                  </a:txBody>
                  <a:tcPr/>
                </a:tc>
                <a:tc>
                  <a:txBody>
                    <a:bodyPr/>
                    <a:lstStyle/>
                    <a:p>
                      <a:pPr algn="l"/>
                      <a:endParaRPr lang="en-GB" sz="1400" b="1" i="1" dirty="0">
                        <a:latin typeface="Century Gothic" panose="020B0502020202020204" pitchFamily="34" charset="0"/>
                      </a:endParaRPr>
                    </a:p>
                  </a:txBody>
                  <a:tcPr>
                    <a:solidFill>
                      <a:schemeClr val="accent2">
                        <a:lumMod val="60000"/>
                        <a:lumOff val="40000"/>
                      </a:schemeClr>
                    </a:solidFill>
                  </a:tcPr>
                </a:tc>
                <a:tc>
                  <a:txBody>
                    <a:bodyPr/>
                    <a:lstStyle/>
                    <a:p>
                      <a:pPr algn="l"/>
                      <a:r>
                        <a:rPr lang="en-GB" sz="1400" dirty="0" smtClean="0">
                          <a:latin typeface="Century Gothic" panose="020B0502020202020204" pitchFamily="34" charset="0"/>
                        </a:rPr>
                        <a:t>I have £1</a:t>
                      </a:r>
                      <a:r>
                        <a:rPr lang="en-GB" sz="1400" baseline="0" dirty="0" smtClean="0">
                          <a:latin typeface="Century Gothic" panose="020B0502020202020204" pitchFamily="34" charset="0"/>
                        </a:rPr>
                        <a:t> to pay for two items.</a:t>
                      </a:r>
                    </a:p>
                    <a:p>
                      <a:pPr algn="l"/>
                      <a:r>
                        <a:rPr lang="en-GB" sz="1400" baseline="0" dirty="0" smtClean="0">
                          <a:latin typeface="Century Gothic" panose="020B0502020202020204" pitchFamily="34" charset="0"/>
                        </a:rPr>
                        <a:t>The first item cost 60p and the second item cost 17p.</a:t>
                      </a:r>
                    </a:p>
                    <a:p>
                      <a:pPr algn="l"/>
                      <a:endParaRPr lang="en-GB" sz="1400" baseline="0" dirty="0" smtClean="0">
                        <a:latin typeface="Century Gothic" panose="020B0502020202020204" pitchFamily="34" charset="0"/>
                      </a:endParaRPr>
                    </a:p>
                    <a:p>
                      <a:pPr algn="l"/>
                      <a:r>
                        <a:rPr lang="en-GB" sz="1400" baseline="0" dirty="0" smtClean="0">
                          <a:latin typeface="Century Gothic" panose="020B0502020202020204" pitchFamily="34" charset="0"/>
                        </a:rPr>
                        <a:t>How much change should I receive? </a:t>
                      </a:r>
                      <a:endParaRPr lang="en-GB" sz="1400" dirty="0" smtClean="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4"/>
                  </a:ext>
                </a:extLst>
              </a:tr>
              <a:tr h="1796646">
                <a:tc gridSpan="3">
                  <a:txBody>
                    <a:bodyPr/>
                    <a:lstStyle/>
                    <a:p>
                      <a:pPr algn="l"/>
                      <a:r>
                        <a:rPr lang="en-GB" sz="1400" dirty="0" smtClean="0">
                          <a:solidFill>
                            <a:schemeClr val="tx1"/>
                          </a:solidFill>
                          <a:latin typeface="Century Gothic" panose="020B0502020202020204" pitchFamily="34" charset="0"/>
                        </a:rPr>
                        <a:t>How would you pay 56p</a:t>
                      </a:r>
                      <a:r>
                        <a:rPr lang="en-GB" sz="1400" baseline="0" dirty="0" smtClean="0">
                          <a:solidFill>
                            <a:schemeClr val="tx1"/>
                          </a:solidFill>
                          <a:latin typeface="Century Gothic" panose="020B0502020202020204" pitchFamily="34" charset="0"/>
                        </a:rPr>
                        <a:t> using only three coins?</a:t>
                      </a:r>
                    </a:p>
                    <a:p>
                      <a:pPr algn="l"/>
                      <a:r>
                        <a:rPr lang="en-GB" sz="1400" baseline="0" dirty="0" smtClean="0">
                          <a:solidFill>
                            <a:schemeClr val="tx1"/>
                          </a:solidFill>
                          <a:latin typeface="Century Gothic" panose="020B0502020202020204" pitchFamily="34" charset="0"/>
                        </a:rPr>
                        <a:t>Show the coins below:</a:t>
                      </a:r>
                      <a:endParaRPr lang="en-GB" sz="1400" dirty="0" smtClean="0">
                        <a:solidFill>
                          <a:schemeClr val="tx1"/>
                        </a:solidFill>
                        <a:latin typeface="Century Gothic" panose="020B0502020202020204" pitchFamily="34" charset="0"/>
                      </a:endParaRPr>
                    </a:p>
                    <a:p>
                      <a:pPr algn="l"/>
                      <a:endParaRPr lang="en-GB" sz="1400" dirty="0" smtClean="0">
                        <a:solidFill>
                          <a:schemeClr val="tx1"/>
                        </a:solidFill>
                        <a:latin typeface="Century Gothic" panose="020B0502020202020204" pitchFamily="34" charset="0"/>
                      </a:endParaRPr>
                    </a:p>
                  </a:txBody>
                  <a:tcPr>
                    <a:solidFill>
                      <a:schemeClr val="accent1">
                        <a:lumMod val="40000"/>
                        <a:lumOff val="60000"/>
                      </a:schemeClr>
                    </a:solidFill>
                  </a:tcPr>
                </a:tc>
                <a:tc hMerge="1">
                  <a:txBody>
                    <a:bodyPr/>
                    <a:lstStyle/>
                    <a:p>
                      <a:endParaRPr lang="en-GB"/>
                    </a:p>
                  </a:txBody>
                  <a:tcPr/>
                </a:tc>
                <a:tc hMerge="1">
                  <a:txBody>
                    <a:bodyPr/>
                    <a:lstStyle/>
                    <a:p>
                      <a:endParaRPr lang="en-GB"/>
                    </a:p>
                  </a:txBody>
                  <a:tcPr/>
                </a:tc>
                <a:tc>
                  <a:txBody>
                    <a:bodyPr/>
                    <a:lstStyle/>
                    <a:p>
                      <a:pPr algn="l"/>
                      <a:endParaRPr lang="en-GB" sz="1400" b="1" i="1" dirty="0">
                        <a:latin typeface="Century Gothic" panose="020B0502020202020204" pitchFamily="34" charset="0"/>
                      </a:endParaRPr>
                    </a:p>
                  </a:txBody>
                  <a:tcPr>
                    <a:solidFill>
                      <a:schemeClr val="accent2">
                        <a:lumMod val="60000"/>
                        <a:lumOff val="40000"/>
                      </a:schemeClr>
                    </a:solidFill>
                  </a:tcPr>
                </a:tc>
                <a:tc>
                  <a:txBody>
                    <a:bodyPr/>
                    <a:lstStyle/>
                    <a:p>
                      <a:pPr algn="l"/>
                      <a:r>
                        <a:rPr lang="en-GB" sz="1400" dirty="0" smtClean="0">
                          <a:latin typeface="Century Gothic" panose="020B0502020202020204" pitchFamily="34" charset="0"/>
                        </a:rPr>
                        <a:t>John has three different silver coins in his pocket.</a:t>
                      </a:r>
                    </a:p>
                    <a:p>
                      <a:pPr algn="l"/>
                      <a:r>
                        <a:rPr lang="en-GB" sz="1400" dirty="0" smtClean="0">
                          <a:latin typeface="Century Gothic" panose="020B0502020202020204" pitchFamily="34" charset="0"/>
                        </a:rPr>
                        <a:t>What is the most he could have and what is least he could have?</a:t>
                      </a:r>
                    </a:p>
                    <a:p>
                      <a:pPr algn="l"/>
                      <a:endParaRPr lang="en-GB" sz="1400" dirty="0" smtClean="0">
                        <a:latin typeface="Century Gothic" panose="020B0502020202020204" pitchFamily="34" charset="0"/>
                      </a:endParaRPr>
                    </a:p>
                    <a:p>
                      <a:pPr algn="l"/>
                      <a:endParaRPr lang="en-GB" sz="1400" dirty="0" smtClean="0">
                        <a:latin typeface="Century Gothic" panose="020B0502020202020204" pitchFamily="34" charset="0"/>
                      </a:endParaRPr>
                    </a:p>
                    <a:p>
                      <a:pPr algn="l"/>
                      <a:endParaRPr lang="en-GB" sz="1400" dirty="0" smtClean="0">
                        <a:latin typeface="Century Gothic" panose="020B0502020202020204" pitchFamily="34" charset="0"/>
                      </a:endParaRPr>
                    </a:p>
                    <a:p>
                      <a:pPr algn="l"/>
                      <a:r>
                        <a:rPr lang="en-GB" sz="1400" dirty="0" smtClean="0">
                          <a:latin typeface="Century Gothic" panose="020B0502020202020204" pitchFamily="34" charset="0"/>
                        </a:rPr>
                        <a:t>Most                                       Least</a:t>
                      </a: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bl>
          </a:graphicData>
        </a:graphic>
      </p:graphicFrame>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79529" y="2351076"/>
            <a:ext cx="720000" cy="71136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3664933" y="2331227"/>
            <a:ext cx="720000" cy="72000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52950" y="2351756"/>
            <a:ext cx="720000" cy="710001"/>
          </a:xfrm>
          <a:prstGeom prst="rect">
            <a:avLst/>
          </a:prstGeom>
        </p:spPr>
      </p:pic>
      <p:sp>
        <p:nvSpPr>
          <p:cNvPr id="8" name="TextBox 7"/>
          <p:cNvSpPr txBox="1"/>
          <p:nvPr/>
        </p:nvSpPr>
        <p:spPr>
          <a:xfrm>
            <a:off x="2985121" y="3101500"/>
            <a:ext cx="2218250" cy="1169551"/>
          </a:xfrm>
          <a:prstGeom prst="rect">
            <a:avLst/>
          </a:prstGeom>
          <a:noFill/>
        </p:spPr>
        <p:txBody>
          <a:bodyPr wrap="square" rtlCol="0">
            <a:spAutoFit/>
          </a:bodyPr>
          <a:lstStyle/>
          <a:p>
            <a:r>
              <a:rPr lang="en-GB" sz="1400" dirty="0">
                <a:latin typeface="Century Gothic" panose="020B0502020202020204" pitchFamily="34" charset="0"/>
              </a:rPr>
              <a:t>How much money have I got?</a:t>
            </a:r>
          </a:p>
          <a:p>
            <a:endParaRPr lang="en-GB" sz="1400" dirty="0">
              <a:latin typeface="Century Gothic" panose="020B0502020202020204" pitchFamily="34" charset="0"/>
            </a:endParaRPr>
          </a:p>
          <a:p>
            <a:r>
              <a:rPr lang="en-GB" sz="1400" dirty="0">
                <a:latin typeface="Century Gothic" panose="020B0502020202020204" pitchFamily="34" charset="0"/>
              </a:rPr>
              <a:t>How much more do I need to have £2</a:t>
            </a:r>
            <a:endParaRPr lang="en-GB" sz="1400" dirty="0">
              <a:latin typeface="Century Gothic" panose="020B0502020202020204" pitchFamily="34" charset="0"/>
            </a:endParaRPr>
          </a:p>
        </p:txBody>
      </p:sp>
      <p:sp>
        <p:nvSpPr>
          <p:cNvPr id="10" name="Rectangle 9"/>
          <p:cNvSpPr/>
          <p:nvPr/>
        </p:nvSpPr>
        <p:spPr>
          <a:xfrm>
            <a:off x="4172304" y="3355594"/>
            <a:ext cx="597583" cy="4141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p:cNvSpPr/>
          <p:nvPr/>
        </p:nvSpPr>
        <p:spPr>
          <a:xfrm>
            <a:off x="4552950" y="4035203"/>
            <a:ext cx="598456" cy="3380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p:cNvSpPr/>
          <p:nvPr/>
        </p:nvSpPr>
        <p:spPr>
          <a:xfrm>
            <a:off x="6771201" y="3409724"/>
            <a:ext cx="813047" cy="6254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p:cNvSpPr/>
          <p:nvPr/>
        </p:nvSpPr>
        <p:spPr>
          <a:xfrm>
            <a:off x="6152335" y="5464630"/>
            <a:ext cx="756013" cy="4354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p:cNvSpPr/>
          <p:nvPr/>
        </p:nvSpPr>
        <p:spPr>
          <a:xfrm>
            <a:off x="8427450" y="5430908"/>
            <a:ext cx="756013" cy="4354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5" name="Picture 14" descr="1 pound coin"/>
          <p:cNvPicPr/>
          <p:nvPr/>
        </p:nvPicPr>
        <p:blipFill>
          <a:blip r:embed="rId5">
            <a:extLst>
              <a:ext uri="{28A0092B-C50C-407E-A947-70E740481C1C}">
                <a14:useLocalDpi xmlns:a14="http://schemas.microsoft.com/office/drawing/2010/main" val="0"/>
              </a:ext>
            </a:extLst>
          </a:blip>
          <a:srcRect/>
          <a:stretch>
            <a:fillRect/>
          </a:stretch>
        </p:blipFill>
        <p:spPr bwMode="auto">
          <a:xfrm>
            <a:off x="2103118" y="2346756"/>
            <a:ext cx="720000" cy="720000"/>
          </a:xfrm>
          <a:prstGeom prst="rect">
            <a:avLst/>
          </a:prstGeom>
          <a:noFill/>
          <a:ln>
            <a:noFill/>
          </a:ln>
        </p:spPr>
      </p:pic>
      <p:sp>
        <p:nvSpPr>
          <p:cNvPr id="4" name="Footer Placeholder 3"/>
          <p:cNvSpPr>
            <a:spLocks noGrp="1"/>
          </p:cNvSpPr>
          <p:nvPr>
            <p:ph type="ftr" sz="quarter" idx="11"/>
          </p:nvPr>
        </p:nvSpPr>
        <p:spPr/>
        <p:txBody>
          <a:bodyPr/>
          <a:lstStyle/>
          <a:p>
            <a:r>
              <a:rPr lang="en-GB" dirty="0" smtClean="0"/>
              <a:t>© Focus Education UK Ltd</a:t>
            </a:r>
            <a:endParaRPr lang="en-GB" dirty="0"/>
          </a:p>
        </p:txBody>
      </p:sp>
      <p:sp>
        <p:nvSpPr>
          <p:cNvPr id="16" name="Slide Number Placeholder 15"/>
          <p:cNvSpPr>
            <a:spLocks noGrp="1"/>
          </p:cNvSpPr>
          <p:nvPr>
            <p:ph type="sldNum" sz="quarter" idx="12"/>
          </p:nvPr>
        </p:nvSpPr>
        <p:spPr/>
        <p:txBody>
          <a:bodyPr/>
          <a:lstStyle/>
          <a:p>
            <a:fld id="{BD94B9D1-689F-45DB-9E62-C7110AF6A8C8}" type="slidenum">
              <a:rPr lang="en-GB" smtClean="0"/>
              <a:t>1</a:t>
            </a:fld>
            <a:endParaRPr lang="en-GB" dirty="0"/>
          </a:p>
        </p:txBody>
      </p:sp>
    </p:spTree>
    <p:extLst>
      <p:ext uri="{BB962C8B-B14F-4D97-AF65-F5344CB8AC3E}">
        <p14:creationId xmlns:p14="http://schemas.microsoft.com/office/powerpoint/2010/main" val="20558718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255589"/>
          <a:ext cx="8564136" cy="6123441"/>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2587083">
                  <a:extLst>
                    <a:ext uri="{9D8B030D-6E8A-4147-A177-3AD203B41FA5}">
                      <a16:colId xmlns:a16="http://schemas.microsoft.com/office/drawing/2014/main" val="20001"/>
                    </a:ext>
                  </a:extLst>
                </a:gridCol>
                <a:gridCol w="4326674">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 2</a:t>
                      </a:r>
                      <a:r>
                        <a:rPr lang="en-GB" baseline="0" dirty="0" smtClean="0">
                          <a:solidFill>
                            <a:schemeClr val="tx1"/>
                          </a:solidFill>
                          <a:latin typeface="Century Gothic" panose="020B0502020202020204" pitchFamily="34" charset="0"/>
                        </a:rPr>
                        <a:t>: Week 4: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algn="l">
                        <a:lnSpc>
                          <a:spcPct val="107000"/>
                        </a:lnSpc>
                        <a:spcAft>
                          <a:spcPts val="0"/>
                        </a:spcAft>
                      </a:pPr>
                      <a:r>
                        <a:rPr lang="en-GB" sz="1400" b="1"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Money: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Find different combinations of coins that equal the same amounts of money.</a:t>
                      </a:r>
                      <a:r>
                        <a:rPr lang="en-GB" sz="1400" b="0" baseline="0" dirty="0" smtClean="0">
                          <a:solidFill>
                            <a:schemeClr val="dk1"/>
                          </a:solidFill>
                          <a:effectLst/>
                          <a:latin typeface="Calibri" panose="020F0502020204030204" pitchFamily="34" charset="0"/>
                          <a:ea typeface="Calibri" panose="020F0502020204030204" pitchFamily="34" charset="0"/>
                          <a:cs typeface="Times New Roman" panose="02020603050405020304" pitchFamily="18" charset="0"/>
                        </a:rPr>
                        <a:t>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Solve simple problems in a practical context involving addition &amp; subtraction of money of the same unit, including giving change.</a:t>
                      </a:r>
                      <a:endParaRPr lang="en-GB" sz="14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329023">
                <a:tc rowSpan="4">
                  <a:txBody>
                    <a:bodyPr/>
                    <a:lstStyle/>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Find all different ways of making 10p</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Find all different ways of making 20p</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Find ways of making given amount with least number of coins</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Calculate change from £1 and £2</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Add monetary values and find change from £1 and £2</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spcAft>
                          <a:spcPts val="0"/>
                        </a:spcAft>
                        <a:buFont typeface="Wingdings" panose="05000000000000000000" pitchFamily="2" charset="2"/>
                        <a:buNone/>
                      </a:pPr>
                      <a:endParaRPr lang="en-GB" sz="9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4">
                  <a:txBody>
                    <a:bodyPr/>
                    <a:lstStyle/>
                    <a:p>
                      <a:pPr marL="171450" indent="-171450">
                        <a:buFont typeface="Arial" panose="020B0604020202020204" pitchFamily="34" charset="0"/>
                        <a:buChar char="•"/>
                      </a:pPr>
                      <a:r>
                        <a:rPr lang="en-GB" sz="1200" baseline="0" dirty="0" smtClean="0">
                          <a:latin typeface="Century Gothic" panose="020B0502020202020204" pitchFamily="34" charset="0"/>
                        </a:rPr>
                        <a:t>Set up a mini shop and get pupils used to paying for items and giving the correct amount of change.</a:t>
                      </a:r>
                    </a:p>
                    <a:p>
                      <a:pPr marL="171450" indent="-171450">
                        <a:buFont typeface="Arial" panose="020B0604020202020204" pitchFamily="34" charset="0"/>
                        <a:buChar char="•"/>
                      </a:pPr>
                      <a:r>
                        <a:rPr lang="en-GB" sz="1200" baseline="0" dirty="0" smtClean="0">
                          <a:latin typeface="Century Gothic" panose="020B0502020202020204" pitchFamily="34" charset="0"/>
                        </a:rPr>
                        <a:t>Ensure that they are familiar with all coins, up to and including £2.</a:t>
                      </a:r>
                    </a:p>
                    <a:p>
                      <a:pPr marL="171450" indent="-171450">
                        <a:buFont typeface="Arial" panose="020B0604020202020204" pitchFamily="34" charset="0"/>
                        <a:buChar char="•"/>
                      </a:pPr>
                      <a:r>
                        <a:rPr lang="en-GB" sz="1200" baseline="0" dirty="0" smtClean="0">
                          <a:latin typeface="Century Gothic" panose="020B0502020202020204" pitchFamily="34" charset="0"/>
                        </a:rPr>
                        <a:t>Create a number of items that have prices labelled to them. Get pupils to pay for the amount shown, using exact money or an amount that is above but close to the actual amount shown.</a:t>
                      </a:r>
                    </a:p>
                    <a:p>
                      <a:pPr marL="171450" indent="-171450">
                        <a:buFont typeface="Arial" panose="020B0604020202020204" pitchFamily="34" charset="0"/>
                        <a:buChar char="•"/>
                      </a:pPr>
                      <a:r>
                        <a:rPr lang="en-GB" sz="1200" baseline="0" dirty="0" smtClean="0">
                          <a:latin typeface="Century Gothic" panose="020B0502020202020204" pitchFamily="34" charset="0"/>
                        </a:rPr>
                        <a:t>Give pupils sums of money in different coins. Get the pupils to handle the money as you provide problems for them to solve. Start with simple problems, such as, ‘I need to pay £1.26p’ and move on to requiring change, etc.</a:t>
                      </a:r>
                    </a:p>
                  </a:txBody>
                  <a:tcPr/>
                </a:tc>
                <a:tc>
                  <a:txBody>
                    <a:bodyPr/>
                    <a:lstStyle/>
                    <a:p>
                      <a:r>
                        <a:rPr lang="en-GB" sz="1200" baseline="0" dirty="0" smtClean="0">
                          <a:latin typeface="Century Gothic" panose="020B0502020202020204" pitchFamily="34" charset="0"/>
                        </a:rPr>
                        <a:t>Make up the following amount using as few coins as possible.</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35p        £1.20        65p       70p       85p      90p     45p</a:t>
                      </a:r>
                    </a:p>
                    <a:p>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3"/>
                  </a:ext>
                </a:extLst>
              </a:tr>
              <a:tr h="60483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If</a:t>
                      </a:r>
                      <a:r>
                        <a:rPr lang="en-GB" sz="1200" baseline="0" dirty="0" smtClean="0">
                          <a:latin typeface="Century Gothic" panose="020B0502020202020204" pitchFamily="34" charset="0"/>
                        </a:rPr>
                        <a:t> you paid 50p for the following amounts, how much change should you receive?</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17p             23p          37p         42p         18p       24p</a:t>
                      </a:r>
                      <a:endParaRPr lang="en-GB" sz="1200" dirty="0" smtClean="0">
                        <a:latin typeface="Century Gothic" panose="020B0502020202020204" pitchFamily="34" charset="0"/>
                      </a:endParaRPr>
                    </a:p>
                  </a:txBody>
                  <a:tcPr/>
                </a:tc>
                <a:extLst>
                  <a:ext uri="{0D108BD9-81ED-4DB2-BD59-A6C34878D82A}">
                    <a16:rowId xmlns:a16="http://schemas.microsoft.com/office/drawing/2014/main" val="10004"/>
                  </a:ext>
                </a:extLst>
              </a:tr>
              <a:tr h="1130617">
                <a:tc vMerge="1">
                  <a:txBody>
                    <a:bodyPr/>
                    <a:lstStyle/>
                    <a:p>
                      <a:endParaRPr lang="en-GB"/>
                    </a:p>
                  </a:txBody>
                  <a:tcPr/>
                </a:tc>
                <a:tc vMerge="1">
                  <a:txBody>
                    <a:bodyPr/>
                    <a:lstStyle/>
                    <a:p>
                      <a:endParaRPr lang="en-GB"/>
                    </a:p>
                  </a:txBody>
                  <a:tcPr/>
                </a:tc>
                <a:tc>
                  <a:txBody>
                    <a:bodyPr/>
                    <a:lstStyle/>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r>
                        <a:rPr lang="en-GB" sz="1200" dirty="0" smtClean="0">
                          <a:latin typeface="Century Gothic" panose="020B0502020202020204" pitchFamily="34" charset="0"/>
                        </a:rPr>
                        <a:t>If I wanted to buy 3 apples; 2 pears; 1 orange;</a:t>
                      </a:r>
                      <a:r>
                        <a:rPr lang="en-GB" sz="1200" baseline="0" dirty="0" smtClean="0">
                          <a:latin typeface="Century Gothic" panose="020B0502020202020204" pitchFamily="34" charset="0"/>
                        </a:rPr>
                        <a:t> 2 kiwis and 3 bananas, have I enough money if I have a £2 coin?</a:t>
                      </a:r>
                    </a:p>
                    <a:p>
                      <a:r>
                        <a:rPr lang="en-GB" sz="1200" baseline="0" dirty="0" smtClean="0">
                          <a:latin typeface="Century Gothic" panose="020B0502020202020204" pitchFamily="34" charset="0"/>
                        </a:rPr>
                        <a:t>If not, how much more do I need? If so, how much change will I get?</a:t>
                      </a:r>
                      <a:endParaRPr lang="en-GB" sz="1200" dirty="0" smtClean="0">
                        <a:latin typeface="Century Gothic" panose="020B0502020202020204" pitchFamily="34" charset="0"/>
                      </a:endParaRPr>
                    </a:p>
                  </a:txBody>
                  <a:tcPr/>
                </a:tc>
                <a:extLst>
                  <a:ext uri="{0D108BD9-81ED-4DB2-BD59-A6C34878D82A}">
                    <a16:rowId xmlns:a16="http://schemas.microsoft.com/office/drawing/2014/main" val="10005"/>
                  </a:ext>
                </a:extLst>
              </a:tr>
              <a:tr h="526233">
                <a:tc vMerge="1">
                  <a:txBody>
                    <a:bodyPr/>
                    <a:lstStyle/>
                    <a:p>
                      <a:pPr marL="0" lvl="0" indent="0">
                        <a:spcAft>
                          <a:spcPts val="0"/>
                        </a:spcAft>
                        <a:buFont typeface="Wingdings" panose="05000000000000000000" pitchFamily="2" charset="2"/>
                        <a:buNone/>
                      </a:pPr>
                      <a:endParaRPr lang="en-GB" sz="9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dirty="0" smtClean="0">
                          <a:latin typeface="Century Gothic" panose="020B0502020202020204" pitchFamily="34" charset="0"/>
                        </a:rPr>
                        <a:t>How much change should I get if I used a £1 and a 50p to pay a bill of £1.23p?</a:t>
                      </a:r>
                    </a:p>
                  </a:txBody>
                  <a:tcPr/>
                </a:tc>
                <a:extLst>
                  <a:ext uri="{0D108BD9-81ED-4DB2-BD59-A6C34878D82A}">
                    <a16:rowId xmlns:a16="http://schemas.microsoft.com/office/drawing/2014/main" val="10006"/>
                  </a:ext>
                </a:extLst>
              </a:tr>
            </a:tbl>
          </a:graphicData>
        </a:graphic>
      </p:graphicFrame>
      <p:graphicFrame>
        <p:nvGraphicFramePr>
          <p:cNvPr id="5" name="Table 4"/>
          <p:cNvGraphicFramePr>
            <a:graphicFrameLocks noGrp="1"/>
          </p:cNvGraphicFramePr>
          <p:nvPr>
            <p:extLst/>
          </p:nvPr>
        </p:nvGraphicFramePr>
        <p:xfrm>
          <a:off x="6248400" y="3813629"/>
          <a:ext cx="3951515" cy="994808"/>
        </p:xfrm>
        <a:graphic>
          <a:graphicData uri="http://schemas.openxmlformats.org/drawingml/2006/table">
            <a:tbl>
              <a:tblPr firstRow="1" bandRow="1">
                <a:tableStyleId>{5C22544A-7EE6-4342-B048-85BDC9FD1C3A}</a:tableStyleId>
              </a:tblPr>
              <a:tblGrid>
                <a:gridCol w="790303">
                  <a:extLst>
                    <a:ext uri="{9D8B030D-6E8A-4147-A177-3AD203B41FA5}">
                      <a16:colId xmlns:a16="http://schemas.microsoft.com/office/drawing/2014/main" val="20000"/>
                    </a:ext>
                  </a:extLst>
                </a:gridCol>
                <a:gridCol w="790303">
                  <a:extLst>
                    <a:ext uri="{9D8B030D-6E8A-4147-A177-3AD203B41FA5}">
                      <a16:colId xmlns:a16="http://schemas.microsoft.com/office/drawing/2014/main" val="20001"/>
                    </a:ext>
                  </a:extLst>
                </a:gridCol>
                <a:gridCol w="790303">
                  <a:extLst>
                    <a:ext uri="{9D8B030D-6E8A-4147-A177-3AD203B41FA5}">
                      <a16:colId xmlns:a16="http://schemas.microsoft.com/office/drawing/2014/main" val="20002"/>
                    </a:ext>
                  </a:extLst>
                </a:gridCol>
                <a:gridCol w="790303">
                  <a:extLst>
                    <a:ext uri="{9D8B030D-6E8A-4147-A177-3AD203B41FA5}">
                      <a16:colId xmlns:a16="http://schemas.microsoft.com/office/drawing/2014/main" val="20003"/>
                    </a:ext>
                  </a:extLst>
                </a:gridCol>
                <a:gridCol w="790303">
                  <a:extLst>
                    <a:ext uri="{9D8B030D-6E8A-4147-A177-3AD203B41FA5}">
                      <a16:colId xmlns:a16="http://schemas.microsoft.com/office/drawing/2014/main" val="20004"/>
                    </a:ext>
                  </a:extLst>
                </a:gridCol>
              </a:tblGrid>
              <a:tr h="360244">
                <a:tc gridSpan="5">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anose="020B0502020202020204" pitchFamily="34" charset="0"/>
                        </a:rPr>
                        <a:t>This is a chart to show the cost of fruit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sz="1200">
                        <a:latin typeface="Century Gothic" panose="020B0502020202020204" pitchFamily="34" charset="0"/>
                      </a:endParaRPr>
                    </a:p>
                  </a:txBody>
                  <a:tcPr/>
                </a:tc>
                <a:tc hMerge="1">
                  <a:txBody>
                    <a:bodyPr/>
                    <a:lstStyle/>
                    <a:p>
                      <a:endParaRPr lang="en-GB" sz="1200" dirty="0">
                        <a:latin typeface="Century Gothic" panose="020B0502020202020204" pitchFamily="34" charset="0"/>
                      </a:endParaRPr>
                    </a:p>
                  </a:txBody>
                  <a:tcPr/>
                </a:tc>
                <a:tc hMerge="1">
                  <a:txBody>
                    <a:bodyPr/>
                    <a:lstStyle/>
                    <a:p>
                      <a:endParaRPr lang="en-GB" sz="1200">
                        <a:latin typeface="Century Gothic" panose="020B0502020202020204" pitchFamily="34" charset="0"/>
                      </a:endParaRPr>
                    </a:p>
                  </a:txBody>
                  <a:tcPr/>
                </a:tc>
                <a:tc hMerge="1">
                  <a:txBody>
                    <a:bodyPr/>
                    <a:lstStyle/>
                    <a:p>
                      <a:endParaRPr lang="en-GB" sz="1200" dirty="0">
                        <a:latin typeface="Century Gothic" panose="020B0502020202020204" pitchFamily="34" charset="0"/>
                      </a:endParaRPr>
                    </a:p>
                  </a:txBody>
                  <a:tcPr/>
                </a:tc>
                <a:extLst>
                  <a:ext uri="{0D108BD9-81ED-4DB2-BD59-A6C34878D82A}">
                    <a16:rowId xmlns:a16="http://schemas.microsoft.com/office/drawing/2014/main" val="10000"/>
                  </a:ext>
                </a:extLst>
              </a:tr>
              <a:tr h="266482">
                <a:tc>
                  <a:txBody>
                    <a:bodyPr/>
                    <a:lstStyle/>
                    <a:p>
                      <a:pPr algn="ctr"/>
                      <a:r>
                        <a:rPr lang="en-GB" sz="1200" dirty="0" smtClean="0">
                          <a:latin typeface="Century Gothic" panose="020B0502020202020204" pitchFamily="34" charset="0"/>
                        </a:rPr>
                        <a:t>Apples</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Pears</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Bananas</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dirty="0" smtClean="0">
                          <a:latin typeface="Century Gothic" panose="020B0502020202020204" pitchFamily="34" charset="0"/>
                        </a:rPr>
                        <a:t>Oranges</a:t>
                      </a:r>
                      <a:endParaRPr lang="en-GB" sz="11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Kiwis</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60244">
                <a:tc>
                  <a:txBody>
                    <a:bodyPr/>
                    <a:lstStyle/>
                    <a:p>
                      <a:pPr algn="ctr"/>
                      <a:r>
                        <a:rPr lang="en-GB" sz="1200" dirty="0" smtClean="0">
                          <a:latin typeface="Century Gothic" panose="020B0502020202020204" pitchFamily="34" charset="0"/>
                        </a:rPr>
                        <a:t>8p</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6p</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10p</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12p</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15p</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6" name="Footer Placeholder 5"/>
          <p:cNvSpPr>
            <a:spLocks noGrp="1"/>
          </p:cNvSpPr>
          <p:nvPr>
            <p:ph type="ftr" sz="quarter" idx="11"/>
          </p:nvPr>
        </p:nvSpPr>
        <p:spPr/>
        <p:txBody>
          <a:bodyPr/>
          <a:lstStyle/>
          <a:p>
            <a:r>
              <a:rPr lang="en-GB" dirty="0" smtClean="0"/>
              <a:t>© Focus Education UK Ltd</a:t>
            </a:r>
            <a:endParaRPr lang="en-GB" dirty="0"/>
          </a:p>
        </p:txBody>
      </p:sp>
      <p:sp>
        <p:nvSpPr>
          <p:cNvPr id="7" name="Slide Number Placeholder 6"/>
          <p:cNvSpPr>
            <a:spLocks noGrp="1"/>
          </p:cNvSpPr>
          <p:nvPr>
            <p:ph type="sldNum" sz="quarter" idx="12"/>
          </p:nvPr>
        </p:nvSpPr>
        <p:spPr/>
        <p:txBody>
          <a:bodyPr/>
          <a:lstStyle/>
          <a:p>
            <a:fld id="{BD94B9D1-689F-45DB-9E62-C7110AF6A8C8}" type="slidenum">
              <a:rPr lang="en-GB" smtClean="0"/>
              <a:t>2</a:t>
            </a:fld>
            <a:endParaRPr lang="en-GB" dirty="0"/>
          </a:p>
        </p:txBody>
      </p:sp>
    </p:spTree>
    <p:extLst>
      <p:ext uri="{BB962C8B-B14F-4D97-AF65-F5344CB8AC3E}">
        <p14:creationId xmlns:p14="http://schemas.microsoft.com/office/powerpoint/2010/main" val="37106608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6"/>
          <a:ext cx="8564137" cy="6115368"/>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anose="020B0502020202020204" pitchFamily="34" charset="0"/>
                        </a:rPr>
                        <a:t>Summer 2</a:t>
                      </a:r>
                      <a:r>
                        <a:rPr lang="en-GB" baseline="0" dirty="0" smtClean="0">
                          <a:solidFill>
                            <a:schemeClr val="tx1"/>
                          </a:solidFill>
                          <a:latin typeface="Century Gothic" panose="020B0502020202020204" pitchFamily="34" charset="0"/>
                        </a:rPr>
                        <a:t>: Week 4: Mastering this Objective - Deeper Understanding</a:t>
                      </a:r>
                      <a:endParaRPr lang="en-GB" dirty="0" smtClean="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Money: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Find different combinations of coins that equal the same amounts of money.</a:t>
                      </a:r>
                      <a:r>
                        <a:rPr lang="en-GB" sz="1400" b="0" baseline="0" dirty="0" smtClean="0">
                          <a:solidFill>
                            <a:schemeClr val="dk1"/>
                          </a:solidFill>
                          <a:effectLst/>
                          <a:latin typeface="Calibri" panose="020F0502020204030204" pitchFamily="34" charset="0"/>
                          <a:ea typeface="Calibri" panose="020F0502020204030204" pitchFamily="34" charset="0"/>
                          <a:cs typeface="Times New Roman" panose="02020603050405020304" pitchFamily="18" charset="0"/>
                        </a:rPr>
                        <a:t>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Solve simple problems in a practical context involving addition and subtraction of money of the same unit, including giving change.</a:t>
                      </a:r>
                      <a:endParaRPr lang="en-GB" sz="14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1909162">
                <a:tc rowSpan="2">
                  <a:txBody>
                    <a:bodyPr/>
                    <a:lstStyle/>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Find all different ways of making 10p</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Find all different ways of making 20p</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Find ways of making given amount with least number of coins</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Calculate change from £1</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Add monetary values and find change from £1</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endParaRPr lang="en-GB" sz="9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kern="1200" dirty="0" smtClean="0">
                          <a:solidFill>
                            <a:schemeClr val="dk1"/>
                          </a:solidFill>
                          <a:effectLst/>
                          <a:latin typeface="Century Gothic" panose="020B0502020202020204" pitchFamily="34" charset="0"/>
                          <a:ea typeface="+mn-ea"/>
                          <a:cs typeface="+mn-cs"/>
                        </a:rPr>
                        <a:t>Show 2 ways in which you can make 68p using only 20p, 10p and 2p coins.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kern="1200" dirty="0" smtClean="0">
                          <a:solidFill>
                            <a:schemeClr val="dk1"/>
                          </a:solidFill>
                          <a:effectLst/>
                          <a:latin typeface="Century Gothic" panose="020B0502020202020204" pitchFamily="34" charset="0"/>
                          <a:ea typeface="+mn-ea"/>
                          <a:cs typeface="+mn-cs"/>
                        </a:rPr>
                        <a:t>Show 3 ways in which you can make 88p using only 50p, 20p, 10p and 2p coins.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4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kern="1200" dirty="0" smtClean="0">
                          <a:solidFill>
                            <a:schemeClr val="dk1"/>
                          </a:solidFill>
                          <a:effectLst/>
                          <a:latin typeface="Century Gothic" panose="020B0502020202020204" pitchFamily="34" charset="0"/>
                          <a:ea typeface="+mn-ea"/>
                          <a:cs typeface="+mn-cs"/>
                        </a:rPr>
                        <a:t>Show 4 ways in which you can make £3.90p using only 50p, 20p, 10p, 5p and 2p coins.</a:t>
                      </a:r>
                    </a:p>
                  </a:txBody>
                  <a:tcPr>
                    <a:solidFill>
                      <a:schemeClr val="accent1">
                        <a:lumMod val="20000"/>
                        <a:lumOff val="80000"/>
                      </a:schemeClr>
                    </a:solidFill>
                  </a:tcPr>
                </a:tc>
                <a:tc>
                  <a:txBody>
                    <a:bodyPr/>
                    <a:lstStyle/>
                    <a:p>
                      <a:pPr marL="0" indent="0">
                        <a:buFont typeface="Arial" panose="020B0604020202020204" pitchFamily="34" charset="0"/>
                        <a:buNone/>
                      </a:pPr>
                      <a:r>
                        <a:rPr lang="en-GB" sz="1400" dirty="0" smtClean="0">
                          <a:latin typeface="Century Gothic" panose="020B0502020202020204" pitchFamily="34" charset="0"/>
                        </a:rPr>
                        <a:t>I only have silver coins.</a:t>
                      </a:r>
                    </a:p>
                    <a:p>
                      <a:pPr marL="0" indent="0">
                        <a:buFont typeface="Arial" panose="020B0604020202020204" pitchFamily="34" charset="0"/>
                        <a:buNone/>
                      </a:pPr>
                      <a:r>
                        <a:rPr lang="en-GB" sz="1400" dirty="0" smtClean="0">
                          <a:latin typeface="Century Gothic" panose="020B0502020202020204" pitchFamily="34" charset="0"/>
                        </a:rPr>
                        <a:t>Would I be able to pay 48p without requiring change?</a:t>
                      </a: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r>
                        <a:rPr lang="en-GB" sz="1400" dirty="0" smtClean="0">
                          <a:latin typeface="Century Gothic" panose="020B0502020202020204" pitchFamily="34" charset="0"/>
                        </a:rPr>
                        <a:t>I only have silver coins.</a:t>
                      </a:r>
                    </a:p>
                    <a:p>
                      <a:pPr marL="0" indent="0">
                        <a:buFont typeface="Arial" panose="020B0604020202020204" pitchFamily="34" charset="0"/>
                        <a:buNone/>
                      </a:pPr>
                      <a:r>
                        <a:rPr lang="en-GB" sz="1400" dirty="0" smtClean="0">
                          <a:latin typeface="Century Gothic" panose="020B0502020202020204" pitchFamily="34" charset="0"/>
                        </a:rPr>
                        <a:t>Show one way I could end up paying £2.65p.</a:t>
                      </a:r>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1920549">
                <a:tc vMerge="1">
                  <a:txBody>
                    <a:bodyPr/>
                    <a:lstStyle/>
                    <a:p>
                      <a:endParaRPr lang="en-GB"/>
                    </a:p>
                  </a:txBody>
                  <a:tcPr/>
                </a:tc>
                <a:tc>
                  <a:txBody>
                    <a:bodyPr/>
                    <a:lstStyle/>
                    <a:p>
                      <a:pPr marL="0" indent="0">
                        <a:buFont typeface="Arial" panose="020B0604020202020204" pitchFamily="34" charset="0"/>
                        <a:buNone/>
                      </a:pPr>
                      <a:r>
                        <a:rPr lang="en-GB" sz="1400" baseline="0" dirty="0" smtClean="0">
                          <a:latin typeface="Century Gothic" panose="020B0502020202020204" pitchFamily="34" charset="0"/>
                        </a:rPr>
                        <a:t>Grandad has been to the supermarket.</a:t>
                      </a:r>
                    </a:p>
                    <a:p>
                      <a:pPr marL="0" indent="0">
                        <a:buFont typeface="Arial" panose="020B0604020202020204" pitchFamily="34" charset="0"/>
                        <a:buNone/>
                      </a:pPr>
                      <a:r>
                        <a:rPr lang="en-GB" sz="1400" baseline="0" dirty="0" smtClean="0">
                          <a:latin typeface="Century Gothic" panose="020B0502020202020204" pitchFamily="34" charset="0"/>
                        </a:rPr>
                        <a:t>He bought tea bags at £1.74p; a loaf of bread for 82p and some jam for £1.26p.</a:t>
                      </a: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r>
                        <a:rPr lang="en-GB" sz="1400" baseline="0" dirty="0" smtClean="0">
                          <a:latin typeface="Century Gothic" panose="020B0502020202020204" pitchFamily="34" charset="0"/>
                        </a:rPr>
                        <a:t>He had 2 x £2 coins. Did he have enough to pay for everything?</a:t>
                      </a: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r>
                        <a:rPr lang="en-GB" sz="1400" baseline="0" dirty="0" smtClean="0">
                          <a:latin typeface="Century Gothic" panose="020B0502020202020204" pitchFamily="34" charset="0"/>
                        </a:rPr>
                        <a:t>How much change should he have?</a:t>
                      </a:r>
                    </a:p>
                  </a:txBody>
                  <a:tcPr/>
                </a:tc>
                <a:tc>
                  <a:txBody>
                    <a:bodyPr/>
                    <a:lstStyle/>
                    <a:p>
                      <a:pPr marL="0" indent="0">
                        <a:buFont typeface="Arial" panose="020B0604020202020204" pitchFamily="34" charset="0"/>
                        <a:buNone/>
                      </a:pPr>
                      <a:r>
                        <a:rPr lang="en-GB" sz="1400" baseline="0" dirty="0" smtClean="0">
                          <a:latin typeface="Century Gothic" panose="020B0502020202020204" pitchFamily="34" charset="0"/>
                        </a:rPr>
                        <a:t>How can you pay the following amounts using the least amount of coins as possible:</a:t>
                      </a: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r>
                        <a:rPr lang="en-GB" sz="1400" baseline="0" dirty="0" smtClean="0">
                          <a:latin typeface="Century Gothic" panose="020B0502020202020204" pitchFamily="34" charset="0"/>
                        </a:rPr>
                        <a:t>65p         £1.76p         £2.89p</a:t>
                      </a: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r>
                        <a:rPr lang="en-GB" sz="1400" baseline="0" dirty="0" smtClean="0">
                          <a:latin typeface="Century Gothic" panose="020B0502020202020204" pitchFamily="34" charset="0"/>
                        </a:rPr>
                        <a:t>99p         £3.87p          £5.99p</a:t>
                      </a:r>
                    </a:p>
                  </a:txBody>
                  <a:tcPr/>
                </a:tc>
                <a:extLst>
                  <a:ext uri="{0D108BD9-81ED-4DB2-BD59-A6C34878D82A}">
                    <a16:rowId xmlns:a16="http://schemas.microsoft.com/office/drawing/2014/main" val="10004"/>
                  </a:ext>
                </a:extLst>
              </a:tr>
            </a:tbl>
          </a:graphicData>
        </a:graphic>
      </p:graphicFrame>
      <p:sp>
        <p:nvSpPr>
          <p:cNvPr id="3" name="Footer Placeholder 2"/>
          <p:cNvSpPr>
            <a:spLocks noGrp="1"/>
          </p:cNvSpPr>
          <p:nvPr>
            <p:ph type="ftr" sz="quarter" idx="11"/>
          </p:nvPr>
        </p:nvSpPr>
        <p:spPr/>
        <p:txBody>
          <a:bodyPr/>
          <a:lstStyle/>
          <a:p>
            <a:r>
              <a:rPr lang="en-GB" dirty="0" smtClean="0"/>
              <a:t>© Focus Education UK Ltd</a:t>
            </a:r>
            <a:endParaRPr lang="en-GB" dirty="0"/>
          </a:p>
        </p:txBody>
      </p:sp>
      <p:sp>
        <p:nvSpPr>
          <p:cNvPr id="6" name="Slide Number Placeholder 5"/>
          <p:cNvSpPr>
            <a:spLocks noGrp="1"/>
          </p:cNvSpPr>
          <p:nvPr>
            <p:ph type="sldNum" sz="quarter" idx="12"/>
          </p:nvPr>
        </p:nvSpPr>
        <p:spPr/>
        <p:txBody>
          <a:bodyPr/>
          <a:lstStyle/>
          <a:p>
            <a:fld id="{BD94B9D1-689F-45DB-9E62-C7110AF6A8C8}" type="slidenum">
              <a:rPr lang="en-GB" smtClean="0"/>
              <a:t>3</a:t>
            </a:fld>
            <a:endParaRPr lang="en-GB" dirty="0"/>
          </a:p>
        </p:txBody>
      </p:sp>
    </p:spTree>
    <p:extLst>
      <p:ext uri="{BB962C8B-B14F-4D97-AF65-F5344CB8AC3E}">
        <p14:creationId xmlns:p14="http://schemas.microsoft.com/office/powerpoint/2010/main" val="7963011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5901373"/>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 2</a:t>
                      </a:r>
                      <a:r>
                        <a:rPr lang="en-GB" baseline="0" dirty="0" smtClean="0">
                          <a:solidFill>
                            <a:schemeClr val="tx1"/>
                          </a:solidFill>
                          <a:latin typeface="Century Gothic" panose="020B0502020202020204" pitchFamily="34" charset="0"/>
                        </a:rPr>
                        <a:t>: Week 4: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lgn="l">
                        <a:lnSpc>
                          <a:spcPct val="107000"/>
                        </a:lnSpc>
                        <a:spcAft>
                          <a:spcPts val="0"/>
                        </a:spcAft>
                      </a:pPr>
                      <a:r>
                        <a:rPr lang="en-GB" sz="1400" b="1"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Money: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Find different combinations of coins that equal the same amounts of money.</a:t>
                      </a:r>
                      <a:r>
                        <a:rPr lang="en-GB" sz="1400" b="0" baseline="0" dirty="0" smtClean="0">
                          <a:solidFill>
                            <a:schemeClr val="dk1"/>
                          </a:solidFill>
                          <a:effectLst/>
                          <a:latin typeface="Calibri" panose="020F0502020204030204" pitchFamily="34" charset="0"/>
                          <a:ea typeface="Calibri" panose="020F0502020204030204" pitchFamily="34" charset="0"/>
                          <a:cs typeface="Times New Roman" panose="02020603050405020304" pitchFamily="18" charset="0"/>
                        </a:rPr>
                        <a:t>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Solve simple problems in a practical context involving addition &amp; subtraction of money of the same unit, including giving change.</a:t>
                      </a:r>
                      <a:endParaRPr lang="en-GB" sz="14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046957">
                <a:tc rowSpan="2">
                  <a:txBody>
                    <a:bodyPr/>
                    <a:lstStyle/>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Find all different ways of making 10p</a:t>
                      </a:r>
                      <a:endParaRPr lang="en-GB"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Find all different ways of making 20p</a:t>
                      </a:r>
                      <a:endParaRPr lang="en-GB"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Find ways of making given amount with least number of coins</a:t>
                      </a:r>
                      <a:endParaRPr lang="en-GB"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Calculate change from £1</a:t>
                      </a:r>
                      <a:endParaRPr lang="en-GB"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Add monetary values and find change from £1</a:t>
                      </a:r>
                      <a:endParaRPr lang="en-GB"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spcAft>
                          <a:spcPts val="0"/>
                        </a:spcAft>
                        <a:buFont typeface="Wingdings" panose="05000000000000000000" pitchFamily="2" charset="2"/>
                        <a:buNone/>
                      </a:pPr>
                      <a:endParaRPr lang="en-GB" sz="9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200" dirty="0" smtClean="0">
                          <a:latin typeface="Century Gothic" panose="020B0502020202020204" pitchFamily="34" charset="0"/>
                        </a:rPr>
                        <a:t>Duncan</a:t>
                      </a:r>
                      <a:r>
                        <a:rPr lang="en-GB" sz="1200" baseline="0" dirty="0" smtClean="0">
                          <a:latin typeface="Century Gothic" panose="020B0502020202020204" pitchFamily="34" charset="0"/>
                        </a:rPr>
                        <a:t> has £2 coins; 50p coins; 10p coins and 1p coins.</a:t>
                      </a:r>
                    </a:p>
                    <a:p>
                      <a:pPr marL="0" indent="0">
                        <a:buFont typeface="Arial" panose="020B0604020202020204" pitchFamily="34" charset="0"/>
                        <a:buNone/>
                      </a:pPr>
                      <a:r>
                        <a:rPr lang="en-GB" sz="1200" baseline="0" dirty="0" smtClean="0">
                          <a:latin typeface="Century Gothic" panose="020B0502020202020204" pitchFamily="34" charset="0"/>
                        </a:rPr>
                        <a:t>Using only these coins, show one way in which Duncan can pay £5.45</a:t>
                      </a:r>
                    </a:p>
                    <a:p>
                      <a:pPr marL="0" indent="0">
                        <a:buFont typeface="Arial" panose="020B0604020202020204" pitchFamily="34" charset="0"/>
                        <a:buNone/>
                      </a:pPr>
                      <a:r>
                        <a:rPr lang="en-GB" sz="1200" baseline="0" dirty="0" smtClean="0">
                          <a:latin typeface="Century Gothic" panose="020B0502020202020204" pitchFamily="34" charset="0"/>
                        </a:rPr>
                        <a:t>Now think of another way.</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dirty="0" smtClean="0">
                          <a:latin typeface="Century Gothic" panose="020B0502020202020204" pitchFamily="34" charset="0"/>
                        </a:rPr>
                        <a:t>Rachel has £1</a:t>
                      </a:r>
                      <a:r>
                        <a:rPr lang="en-GB" sz="1200" baseline="0" dirty="0" smtClean="0">
                          <a:latin typeface="Century Gothic" panose="020B0502020202020204" pitchFamily="34" charset="0"/>
                        </a:rPr>
                        <a:t> coins; 50p coins; 10p coins; 5p coins and 2p coins.</a:t>
                      </a:r>
                    </a:p>
                    <a:p>
                      <a:pPr marL="0" indent="0">
                        <a:buFont typeface="Arial" panose="020B0604020202020204" pitchFamily="34" charset="0"/>
                        <a:buNone/>
                      </a:pPr>
                      <a:r>
                        <a:rPr lang="en-GB" sz="1200" baseline="0" dirty="0" smtClean="0">
                          <a:latin typeface="Century Gothic" panose="020B0502020202020204" pitchFamily="34" charset="0"/>
                        </a:rPr>
                        <a:t>Using only these coins, show one way in which Rachel can pay £9.44p</a:t>
                      </a:r>
                      <a:endParaRPr lang="en-GB" sz="1200" dirty="0" smtClean="0">
                        <a:latin typeface="Century Gothic" panose="020B0502020202020204" pitchFamily="34" charset="0"/>
                      </a:endParaRPr>
                    </a:p>
                  </a:txBody>
                  <a:tcPr/>
                </a:tc>
                <a:tc rowSpan="2">
                  <a:txBody>
                    <a:bodyPr/>
                    <a:lstStyle/>
                    <a:p>
                      <a:pPr marL="0" indent="0">
                        <a:buFont typeface="Arial" panose="020B0604020202020204" pitchFamily="34" charset="0"/>
                        <a:buNone/>
                      </a:pPr>
                      <a:r>
                        <a:rPr lang="en-GB" sz="1200" b="1" dirty="0" smtClean="0">
                          <a:latin typeface="Century Gothic" panose="020B0502020202020204" pitchFamily="34" charset="0"/>
                        </a:rPr>
                        <a:t>Bakery</a:t>
                      </a:r>
                    </a:p>
                    <a:p>
                      <a:pPr marL="0" indent="0">
                        <a:buFont typeface="Arial" panose="020B0604020202020204" pitchFamily="34" charset="0"/>
                        <a:buNone/>
                      </a:pPr>
                      <a:r>
                        <a:rPr lang="en-GB" sz="1200" dirty="0" smtClean="0">
                          <a:latin typeface="Century Gothic" panose="020B0502020202020204" pitchFamily="34" charset="0"/>
                        </a:rPr>
                        <a:t>Here are some items at a bakery with the prices:</a:t>
                      </a: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r>
                        <a:rPr lang="en-GB" sz="1200" dirty="0" smtClean="0">
                          <a:latin typeface="Century Gothic" panose="020B0502020202020204" pitchFamily="34" charset="0"/>
                        </a:rPr>
                        <a:t>Sliced loaf            87p</a:t>
                      </a:r>
                    </a:p>
                    <a:p>
                      <a:pPr marL="0" indent="0">
                        <a:buFont typeface="Arial" panose="020B0604020202020204" pitchFamily="34" charset="0"/>
                        <a:buNone/>
                      </a:pPr>
                      <a:r>
                        <a:rPr lang="en-GB" sz="1200" dirty="0" smtClean="0">
                          <a:latin typeface="Century Gothic" panose="020B0502020202020204" pitchFamily="34" charset="0"/>
                        </a:rPr>
                        <a:t>Seeded Loaf   £1.35p</a:t>
                      </a:r>
                    </a:p>
                    <a:p>
                      <a:pPr marL="0" indent="0">
                        <a:buFont typeface="Arial" panose="020B0604020202020204" pitchFamily="34" charset="0"/>
                        <a:buNone/>
                      </a:pPr>
                      <a:r>
                        <a:rPr lang="en-GB" sz="1200" dirty="0" smtClean="0">
                          <a:latin typeface="Century Gothic" panose="020B0502020202020204" pitchFamily="34" charset="0"/>
                        </a:rPr>
                        <a:t>Scones                  25p each</a:t>
                      </a:r>
                    </a:p>
                    <a:p>
                      <a:pPr marL="0" indent="0">
                        <a:buFont typeface="Arial" panose="020B0604020202020204" pitchFamily="34" charset="0"/>
                        <a:buNone/>
                      </a:pPr>
                      <a:r>
                        <a:rPr lang="en-GB" sz="1200" dirty="0" smtClean="0">
                          <a:latin typeface="Century Gothic" panose="020B0502020202020204" pitchFamily="34" charset="0"/>
                        </a:rPr>
                        <a:t>Vanilla Cake  </a:t>
                      </a:r>
                      <a:r>
                        <a:rPr lang="en-GB" sz="1200" baseline="0" dirty="0" smtClean="0">
                          <a:latin typeface="Century Gothic" panose="020B0502020202020204" pitchFamily="34" charset="0"/>
                        </a:rPr>
                        <a:t> £2.80p</a:t>
                      </a:r>
                    </a:p>
                    <a:p>
                      <a:pPr marL="0" indent="0">
                        <a:buFont typeface="Arial" panose="020B0604020202020204" pitchFamily="34" charset="0"/>
                        <a:buNone/>
                      </a:pPr>
                      <a:r>
                        <a:rPr lang="en-GB" sz="1200" baseline="0" dirty="0" smtClean="0">
                          <a:latin typeface="Century Gothic" panose="020B0502020202020204" pitchFamily="34" charset="0"/>
                        </a:rPr>
                        <a:t>Steak Pie               85p each</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Harry is preparing for a party.</a:t>
                      </a:r>
                    </a:p>
                    <a:p>
                      <a:pPr marL="0" indent="0">
                        <a:buFont typeface="Arial" panose="020B0604020202020204" pitchFamily="34" charset="0"/>
                        <a:buNone/>
                      </a:pPr>
                      <a:r>
                        <a:rPr lang="en-GB" sz="1200" baseline="0" dirty="0" smtClean="0">
                          <a:latin typeface="Century Gothic" panose="020B0502020202020204" pitchFamily="34" charset="0"/>
                        </a:rPr>
                        <a:t>He has a budget of £15.</a:t>
                      </a:r>
                    </a:p>
                    <a:p>
                      <a:pPr marL="0" indent="0">
                        <a:buFont typeface="Arial" panose="020B0604020202020204" pitchFamily="34" charset="0"/>
                        <a:buNone/>
                      </a:pPr>
                      <a:r>
                        <a:rPr lang="en-GB" sz="1200" baseline="0" dirty="0" smtClean="0">
                          <a:latin typeface="Century Gothic" panose="020B0502020202020204" pitchFamily="34" charset="0"/>
                        </a:rPr>
                        <a:t>Work out what he could buy from the bakery with this amount of money (remember he can buy more than one item).</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Now make another list which Danny can buy with a budget of £25.</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In each case, don’t forget to show the change they will have from their original money.</a:t>
                      </a:r>
                      <a:endParaRPr lang="en-GB" sz="1200" dirty="0" smtClean="0">
                        <a:latin typeface="Century Gothic" panose="020B0502020202020204" pitchFamily="34" charset="0"/>
                      </a:endParaRPr>
                    </a:p>
                  </a:txBody>
                  <a:tcPr/>
                </a:tc>
                <a:extLst>
                  <a:ext uri="{0D108BD9-81ED-4DB2-BD59-A6C34878D82A}">
                    <a16:rowId xmlns:a16="http://schemas.microsoft.com/office/drawing/2014/main" val="10003"/>
                  </a:ext>
                </a:extLst>
              </a:tr>
              <a:tr h="1947854">
                <a:tc vMerge="1">
                  <a:txBody>
                    <a:bodyPr/>
                    <a:lstStyle/>
                    <a:p>
                      <a:endParaRPr lang="en-GB"/>
                    </a:p>
                  </a:txBody>
                  <a:tcPr/>
                </a:tc>
                <a:tc>
                  <a:txBody>
                    <a:bodyPr/>
                    <a:lstStyle/>
                    <a:p>
                      <a:pPr marL="0" indent="0">
                        <a:buFont typeface="Arial" panose="020B0604020202020204" pitchFamily="34" charset="0"/>
                        <a:buNone/>
                      </a:pPr>
                      <a:r>
                        <a:rPr lang="en-GB" sz="1400" b="0" dirty="0" smtClean="0">
                          <a:latin typeface="Century Gothic" panose="020B0502020202020204" pitchFamily="34" charset="0"/>
                        </a:rPr>
                        <a:t>The cost of fruit is listed below. You have £5 to fill a fruit bowl. Using as much of the money as you can, show one way of</a:t>
                      </a:r>
                      <a:r>
                        <a:rPr lang="en-GB" sz="1400" b="0" baseline="0" dirty="0" smtClean="0">
                          <a:latin typeface="Century Gothic" panose="020B0502020202020204" pitchFamily="34" charset="0"/>
                        </a:rPr>
                        <a:t> filling the fruit bowl.</a:t>
                      </a:r>
                      <a:endParaRPr lang="en-GB" sz="1400" b="0" dirty="0" smtClean="0">
                        <a:latin typeface="Century Gothic" panose="020B0502020202020204" pitchFamily="34" charset="0"/>
                      </a:endParaRPr>
                    </a:p>
                    <a:p>
                      <a:pPr marL="0" indent="0">
                        <a:buFont typeface="Arial" panose="020B0604020202020204" pitchFamily="34" charset="0"/>
                        <a:buNone/>
                      </a:pPr>
                      <a:endParaRPr lang="en-GB" sz="1400" b="0" dirty="0" smtClean="0">
                        <a:latin typeface="Century Gothic" panose="020B0502020202020204" pitchFamily="34" charset="0"/>
                      </a:endParaRPr>
                    </a:p>
                  </a:txBody>
                  <a:tcPr/>
                </a:tc>
                <a:tc vMerge="1">
                  <a:txBody>
                    <a:bodyPr/>
                    <a:lstStyle/>
                    <a:p>
                      <a:pPr marL="0" indent="0">
                        <a:buFont typeface="Arial" panose="020B0604020202020204" pitchFamily="34" charset="0"/>
                        <a:buNone/>
                      </a:pPr>
                      <a:endParaRPr lang="en-GB" sz="1200" kern="1200" dirty="0" smtClean="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4"/>
                  </a:ext>
                </a:extLst>
              </a:tr>
            </a:tbl>
          </a:graphicData>
        </a:graphic>
      </p:graphicFrame>
      <p:graphicFrame>
        <p:nvGraphicFramePr>
          <p:cNvPr id="2" name="Table 1"/>
          <p:cNvGraphicFramePr>
            <a:graphicFrameLocks noGrp="1"/>
          </p:cNvGraphicFramePr>
          <p:nvPr>
            <p:extLst/>
          </p:nvPr>
        </p:nvGraphicFramePr>
        <p:xfrm>
          <a:off x="3537856" y="5011056"/>
          <a:ext cx="3254830" cy="1112520"/>
        </p:xfrm>
        <a:graphic>
          <a:graphicData uri="http://schemas.openxmlformats.org/drawingml/2006/table">
            <a:tbl>
              <a:tblPr firstRow="1" bandRow="1">
                <a:tableStyleId>{5C22544A-7EE6-4342-B048-85BDC9FD1C3A}</a:tableStyleId>
              </a:tblPr>
              <a:tblGrid>
                <a:gridCol w="650966">
                  <a:extLst>
                    <a:ext uri="{9D8B030D-6E8A-4147-A177-3AD203B41FA5}">
                      <a16:colId xmlns:a16="http://schemas.microsoft.com/office/drawing/2014/main" val="20000"/>
                    </a:ext>
                  </a:extLst>
                </a:gridCol>
                <a:gridCol w="557349">
                  <a:extLst>
                    <a:ext uri="{9D8B030D-6E8A-4147-A177-3AD203B41FA5}">
                      <a16:colId xmlns:a16="http://schemas.microsoft.com/office/drawing/2014/main" val="20001"/>
                    </a:ext>
                  </a:extLst>
                </a:gridCol>
                <a:gridCol w="744583">
                  <a:extLst>
                    <a:ext uri="{9D8B030D-6E8A-4147-A177-3AD203B41FA5}">
                      <a16:colId xmlns:a16="http://schemas.microsoft.com/office/drawing/2014/main" val="20002"/>
                    </a:ext>
                  </a:extLst>
                </a:gridCol>
                <a:gridCol w="746760">
                  <a:extLst>
                    <a:ext uri="{9D8B030D-6E8A-4147-A177-3AD203B41FA5}">
                      <a16:colId xmlns:a16="http://schemas.microsoft.com/office/drawing/2014/main" val="20003"/>
                    </a:ext>
                  </a:extLst>
                </a:gridCol>
                <a:gridCol w="555172">
                  <a:extLst>
                    <a:ext uri="{9D8B030D-6E8A-4147-A177-3AD203B41FA5}">
                      <a16:colId xmlns:a16="http://schemas.microsoft.com/office/drawing/2014/main" val="20004"/>
                    </a:ext>
                  </a:extLst>
                </a:gridCol>
              </a:tblGrid>
              <a:tr h="370840">
                <a:tc gridSpan="5">
                  <a:txBody>
                    <a:bodyPr/>
                    <a:lstStyle/>
                    <a:p>
                      <a:pPr algn="ctr"/>
                      <a:r>
                        <a:rPr lang="en-GB" sz="1200" dirty="0" smtClean="0">
                          <a:latin typeface="Century Gothic" panose="020B0502020202020204" pitchFamily="34" charset="0"/>
                        </a:rPr>
                        <a:t>Cost of Fruit</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sz="1200">
                        <a:latin typeface="Century Gothic" panose="020B0502020202020204" pitchFamily="34" charset="0"/>
                      </a:endParaRPr>
                    </a:p>
                  </a:txBody>
                  <a:tcPr/>
                </a:tc>
                <a:tc hMerge="1">
                  <a:txBody>
                    <a:bodyPr/>
                    <a:lstStyle/>
                    <a:p>
                      <a:endParaRPr lang="en-GB" sz="1200">
                        <a:latin typeface="Century Gothic" panose="020B0502020202020204" pitchFamily="34" charset="0"/>
                      </a:endParaRPr>
                    </a:p>
                  </a:txBody>
                  <a:tcPr/>
                </a:tc>
                <a:tc hMerge="1">
                  <a:txBody>
                    <a:bodyPr/>
                    <a:lstStyle/>
                    <a:p>
                      <a:endParaRPr lang="en-GB" sz="1200">
                        <a:latin typeface="Century Gothic" panose="020B0502020202020204" pitchFamily="34" charset="0"/>
                      </a:endParaRPr>
                    </a:p>
                  </a:txBody>
                  <a:tcPr/>
                </a:tc>
                <a:tc hMerge="1">
                  <a:txBody>
                    <a:bodyPr/>
                    <a:lstStyle/>
                    <a:p>
                      <a:endParaRPr lang="en-GB" sz="1200" dirty="0">
                        <a:latin typeface="Century Gothic" panose="020B0502020202020204" pitchFamily="34" charset="0"/>
                      </a:endParaRPr>
                    </a:p>
                  </a:txBody>
                  <a:tcPr/>
                </a:tc>
                <a:extLst>
                  <a:ext uri="{0D108BD9-81ED-4DB2-BD59-A6C34878D82A}">
                    <a16:rowId xmlns:a16="http://schemas.microsoft.com/office/drawing/2014/main" val="10000"/>
                  </a:ext>
                </a:extLst>
              </a:tr>
              <a:tr h="370840">
                <a:tc>
                  <a:txBody>
                    <a:bodyPr/>
                    <a:lstStyle/>
                    <a:p>
                      <a:pPr algn="ctr"/>
                      <a:r>
                        <a:rPr lang="en-GB" sz="1000" dirty="0" smtClean="0">
                          <a:latin typeface="Century Gothic" panose="020B0502020202020204" pitchFamily="34" charset="0"/>
                        </a:rPr>
                        <a:t>Apples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Pears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Bananas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Oranges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smtClean="0">
                          <a:latin typeface="Century Gothic" panose="020B0502020202020204" pitchFamily="34" charset="0"/>
                        </a:rPr>
                        <a:t>Kiwis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pPr algn="ctr"/>
                      <a:r>
                        <a:rPr lang="en-GB" sz="1200" dirty="0" smtClean="0">
                          <a:latin typeface="Century Gothic" panose="020B0502020202020204" pitchFamily="34" charset="0"/>
                        </a:rPr>
                        <a:t>8p</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6p</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10p</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12p</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dirty="0" smtClean="0">
                          <a:latin typeface="Century Gothic" panose="020B0502020202020204" pitchFamily="34" charset="0"/>
                        </a:rPr>
                        <a:t>15p</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5" name="Footer Placeholder 4"/>
          <p:cNvSpPr>
            <a:spLocks noGrp="1"/>
          </p:cNvSpPr>
          <p:nvPr>
            <p:ph type="ftr" sz="quarter" idx="11"/>
          </p:nvPr>
        </p:nvSpPr>
        <p:spPr/>
        <p:txBody>
          <a:bodyPr/>
          <a:lstStyle/>
          <a:p>
            <a:r>
              <a:rPr lang="en-GB" dirty="0" smtClean="0"/>
              <a:t>© Focus Education UK Ltd</a:t>
            </a:r>
            <a:endParaRPr lang="en-GB" dirty="0"/>
          </a:p>
        </p:txBody>
      </p:sp>
      <p:sp>
        <p:nvSpPr>
          <p:cNvPr id="7" name="Slide Number Placeholder 6"/>
          <p:cNvSpPr>
            <a:spLocks noGrp="1"/>
          </p:cNvSpPr>
          <p:nvPr>
            <p:ph type="sldNum" sz="quarter" idx="12"/>
          </p:nvPr>
        </p:nvSpPr>
        <p:spPr/>
        <p:txBody>
          <a:bodyPr/>
          <a:lstStyle/>
          <a:p>
            <a:fld id="{BD94B9D1-689F-45DB-9E62-C7110AF6A8C8}" type="slidenum">
              <a:rPr lang="en-GB" smtClean="0"/>
              <a:t>4</a:t>
            </a:fld>
            <a:endParaRPr lang="en-GB" dirty="0"/>
          </a:p>
        </p:txBody>
      </p:sp>
    </p:spTree>
    <p:extLst>
      <p:ext uri="{BB962C8B-B14F-4D97-AF65-F5344CB8AC3E}">
        <p14:creationId xmlns:p14="http://schemas.microsoft.com/office/powerpoint/2010/main" val="30434262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p:cNvGraphicFramePr>
            <a:graphicFrameLocks noGrp="1"/>
          </p:cNvGraphicFramePr>
          <p:nvPr>
            <p:ph idx="1"/>
            <p:extLst/>
          </p:nvPr>
        </p:nvGraphicFramePr>
        <p:xfrm>
          <a:off x="1982392" y="1110743"/>
          <a:ext cx="8227216" cy="4373880"/>
        </p:xfrm>
        <a:graphic>
          <a:graphicData uri="http://schemas.openxmlformats.org/drawingml/2006/table">
            <a:tbl>
              <a:tblPr firstRow="1" bandRow="1">
                <a:effectLst/>
                <a:tableStyleId>{5C22544A-7EE6-4342-B048-85BDC9FD1C3A}</a:tableStyleId>
              </a:tblPr>
              <a:tblGrid>
                <a:gridCol w="859128">
                  <a:extLst>
                    <a:ext uri="{9D8B030D-6E8A-4147-A177-3AD203B41FA5}">
                      <a16:colId xmlns:a16="http://schemas.microsoft.com/office/drawing/2014/main" val="20000"/>
                    </a:ext>
                  </a:extLst>
                </a:gridCol>
                <a:gridCol w="100496">
                  <a:extLst>
                    <a:ext uri="{9D8B030D-6E8A-4147-A177-3AD203B41FA5}">
                      <a16:colId xmlns:a16="http://schemas.microsoft.com/office/drawing/2014/main" val="20001"/>
                    </a:ext>
                  </a:extLst>
                </a:gridCol>
                <a:gridCol w="100496">
                  <a:extLst>
                    <a:ext uri="{9D8B030D-6E8A-4147-A177-3AD203B41FA5}">
                      <a16:colId xmlns:a16="http://schemas.microsoft.com/office/drawing/2014/main" val="20002"/>
                    </a:ext>
                  </a:extLst>
                </a:gridCol>
                <a:gridCol w="100496">
                  <a:extLst>
                    <a:ext uri="{9D8B030D-6E8A-4147-A177-3AD203B41FA5}">
                      <a16:colId xmlns:a16="http://schemas.microsoft.com/office/drawing/2014/main" val="20003"/>
                    </a:ext>
                  </a:extLst>
                </a:gridCol>
                <a:gridCol w="100496">
                  <a:extLst>
                    <a:ext uri="{9D8B030D-6E8A-4147-A177-3AD203B41FA5}">
                      <a16:colId xmlns:a16="http://schemas.microsoft.com/office/drawing/2014/main" val="20004"/>
                    </a:ext>
                  </a:extLst>
                </a:gridCol>
                <a:gridCol w="4840544">
                  <a:extLst>
                    <a:ext uri="{9D8B030D-6E8A-4147-A177-3AD203B41FA5}">
                      <a16:colId xmlns:a16="http://schemas.microsoft.com/office/drawing/2014/main" val="20005"/>
                    </a:ext>
                  </a:extLst>
                </a:gridCol>
                <a:gridCol w="1062780">
                  <a:extLst>
                    <a:ext uri="{9D8B030D-6E8A-4147-A177-3AD203B41FA5}">
                      <a16:colId xmlns:a16="http://schemas.microsoft.com/office/drawing/2014/main" val="20006"/>
                    </a:ext>
                  </a:extLst>
                </a:gridCol>
                <a:gridCol w="1062780">
                  <a:extLst>
                    <a:ext uri="{9D8B030D-6E8A-4147-A177-3AD203B41FA5}">
                      <a16:colId xmlns:a16="http://schemas.microsoft.com/office/drawing/2014/main" val="20007"/>
                    </a:ext>
                  </a:extLst>
                </a:gridCol>
              </a:tblGrid>
              <a:tr h="480060">
                <a:tc gridSpan="8">
                  <a:txBody>
                    <a:bodyPr/>
                    <a:lstStyle/>
                    <a:p>
                      <a:pPr lvl="0"/>
                      <a:r>
                        <a:rPr lang="en-GB" sz="1800" dirty="0" smtClean="0">
                          <a:solidFill>
                            <a:srgbClr val="000000"/>
                          </a:solidFill>
                          <a:latin typeface="Century Gothic" pitchFamily="34"/>
                        </a:rPr>
                        <a:t>Summer 1: Week 4: Assessment (As with Spring 1: Week 4)</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0" marB="34290"/>
                </a:tc>
                <a:tc hMerge="1">
                  <a:txBody>
                    <a:bodyPr/>
                    <a:lstStyle/>
                    <a:p>
                      <a:pPr lvl="0" algn="ctr"/>
                      <a:endParaRPr lang="en-GB" sz="1400" dirty="0">
                        <a:latin typeface="Century Gothic" pitchFamily="34"/>
                      </a:endParaRPr>
                    </a:p>
                  </a:txBody>
                  <a:tcPr marL="68580" marR="68580" marT="34290" marB="34290"/>
                </a:tc>
                <a:extLst>
                  <a:ext uri="{0D108BD9-81ED-4DB2-BD59-A6C34878D82A}">
                    <a16:rowId xmlns:a16="http://schemas.microsoft.com/office/drawing/2014/main" val="10000"/>
                  </a:ext>
                </a:extLst>
              </a:tr>
              <a:tr h="480060">
                <a:tc gridSpan="8">
                  <a:txBody>
                    <a:bodyPr/>
                    <a:lstStyle/>
                    <a:p>
                      <a:pPr lvl="0"/>
                      <a:r>
                        <a:rPr lang="en-GB" sz="1400" dirty="0" smtClean="0">
                          <a:solidFill>
                            <a:srgbClr val="000000"/>
                          </a:solidFill>
                          <a:latin typeface="Century Gothic" pitchFamily="34"/>
                        </a:rPr>
                        <a:t>The grid below helps to identify the journey</a:t>
                      </a:r>
                      <a:r>
                        <a:rPr lang="en-GB" sz="1400" baseline="0" dirty="0" smtClean="0">
                          <a:solidFill>
                            <a:srgbClr val="000000"/>
                          </a:solidFill>
                          <a:latin typeface="Century Gothic" pitchFamily="34"/>
                        </a:rPr>
                        <a:t> pupils make towards mastering this objective. It can be used by the teacher to keep an on-going check on progress or more likely placed in the pupils’ books so that they can keep their own checks.</a:t>
                      </a:r>
                      <a:endParaRPr lang="en-GB" sz="1400" dirty="0">
                        <a:solidFill>
                          <a:srgbClr val="000000"/>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480060">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effectLst/>
                          <a:latin typeface="Century Gothic" panose="020B0502020202020204" pitchFamily="34" charset="0"/>
                          <a:ea typeface="+mn-ea"/>
                          <a:cs typeface="+mn-cs"/>
                        </a:rPr>
                        <a:t>Measures:</a:t>
                      </a:r>
                      <a:r>
                        <a:rPr lang="en-GB" sz="1400" b="1" baseline="0" dirty="0" smtClean="0">
                          <a:solidFill>
                            <a:schemeClr val="tx1"/>
                          </a:solidFill>
                          <a:effectLst/>
                          <a:latin typeface="Century Gothic" panose="020B0502020202020204" pitchFamily="34" charset="0"/>
                          <a:ea typeface="+mn-ea"/>
                          <a:cs typeface="+mn-cs"/>
                        </a:rPr>
                        <a:t> Money: </a:t>
                      </a:r>
                      <a:r>
                        <a:rPr lang="en-GB" sz="1400" b="1"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Solve simple problems in a practical context involving addition and subtraction of money of the same unit, including giving change.</a:t>
                      </a: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lgn="ctr"/>
                      <a:r>
                        <a:rPr lang="en-GB" sz="1400" dirty="0">
                          <a:latin typeface="Century Gothic" pitchFamily="34"/>
                        </a:rPr>
                        <a:t>Me</a:t>
                      </a:r>
                    </a:p>
                  </a:txBody>
                  <a:tcPr marL="68580" marR="68580" marT="34290" marB="34290"/>
                </a:tc>
                <a:tc>
                  <a:txBody>
                    <a:bodyPr/>
                    <a:lstStyle/>
                    <a:p>
                      <a:pPr lvl="0" algn="ctr"/>
                      <a:r>
                        <a:rPr lang="en-GB" sz="1400" dirty="0">
                          <a:latin typeface="Century Gothic" pitchFamily="34"/>
                        </a:rPr>
                        <a:t>My Teacher</a:t>
                      </a:r>
                    </a:p>
                  </a:txBody>
                  <a:tcPr marL="68580" marR="68580" marT="34290" marB="34290"/>
                </a:tc>
                <a:extLst>
                  <a:ext uri="{0D108BD9-81ED-4DB2-BD59-A6C34878D82A}">
                    <a16:rowId xmlns:a16="http://schemas.microsoft.com/office/drawing/2014/main" val="10002"/>
                  </a:ext>
                </a:extLst>
              </a:tr>
              <a:tr h="278090">
                <a:tc>
                  <a:txBody>
                    <a:bodyPr/>
                    <a:lstStyle/>
                    <a:p>
                      <a:pPr lvl="0"/>
                      <a:endParaRPr lang="en-GB" sz="1400" dirty="0">
                        <a:latin typeface="Century Gothic" pitchFamily="34"/>
                      </a:endParaRPr>
                    </a:p>
                  </a:txBody>
                  <a:tcPr marL="68580" marR="68580" marT="34290" marB="34290">
                    <a:solidFill>
                      <a:srgbClr val="2E75B6"/>
                    </a:solidFill>
                  </a:tcPr>
                </a:tc>
                <a:tc gridSpan="5">
                  <a:txBody>
                    <a:bodyPr/>
                    <a:lstStyle/>
                    <a:p>
                      <a:pPr marL="0" marR="0" lvl="0" indent="0" algn="l" defTabSz="914400" rtl="0" fontAlgn="auto" hangingPunct="1">
                        <a:lnSpc>
                          <a:spcPct val="100000"/>
                        </a:lnSpc>
                        <a:spcBef>
                          <a:spcPts val="0"/>
                        </a:spcBef>
                        <a:spcAft>
                          <a:spcPts val="0"/>
                        </a:spcAft>
                        <a:buNone/>
                        <a:tabLst/>
                      </a:pPr>
                      <a:r>
                        <a:rPr lang="en-GB" sz="1400" dirty="0" smtClean="0">
                          <a:solidFill>
                            <a:schemeClr val="tx1"/>
                          </a:solidFill>
                          <a:latin typeface="Century Gothic" pitchFamily="34"/>
                        </a:rPr>
                        <a:t>Can you subtract one amount of money from another up to the value of £2?</a:t>
                      </a:r>
                      <a:endParaRPr lang="en-GB" sz="1400" dirty="0">
                        <a:solidFill>
                          <a:schemeClr val="tx1"/>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3"/>
                  </a:ext>
                </a:extLst>
              </a:tr>
              <a:tr h="278090">
                <a:tc gridSpan="2">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tx1"/>
                          </a:solidFill>
                          <a:latin typeface="Century Gothic" pitchFamily="34"/>
                        </a:rPr>
                        <a:t>Can you add any two amounts of money up to the value of £2?</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4"/>
                  </a:ext>
                </a:extLst>
              </a:tr>
              <a:tr h="278090">
                <a:tc gridSpan="3">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gridSpan="3">
                  <a:txBody>
                    <a:bodyPr/>
                    <a:lstStyle/>
                    <a:p>
                      <a:pPr marL="0" marR="0" lvl="0" indent="0" algn="l" defTabSz="914400" rtl="0" fontAlgn="auto" hangingPunct="1">
                        <a:lnSpc>
                          <a:spcPct val="100000"/>
                        </a:lnSpc>
                        <a:spcBef>
                          <a:spcPts val="0"/>
                        </a:spcBef>
                        <a:spcAft>
                          <a:spcPts val="0"/>
                        </a:spcAft>
                        <a:buNone/>
                        <a:tabLst/>
                      </a:pPr>
                      <a:r>
                        <a:rPr lang="en-GB" sz="1400" dirty="0" smtClean="0">
                          <a:solidFill>
                            <a:schemeClr val="tx1"/>
                          </a:solidFill>
                          <a:latin typeface="Century Gothic" pitchFamily="34"/>
                        </a:rPr>
                        <a:t>Are you confident enough to give change from any amount up to £1?</a:t>
                      </a:r>
                    </a:p>
                  </a:txBody>
                  <a:tcPr marL="68580" marR="68580" marT="34290" marB="34290"/>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5"/>
                  </a:ext>
                </a:extLst>
              </a:tr>
              <a:tr h="278090">
                <a:tc gridSpan="4">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entury Gothic" pitchFamily="34"/>
                        </a:rPr>
                        <a:t>Do you know how many 50p; 20p; 10; 5p;</a:t>
                      </a:r>
                      <a:r>
                        <a:rPr lang="en-GB" sz="1400" baseline="0" dirty="0" smtClean="0">
                          <a:latin typeface="Century Gothic" pitchFamily="34"/>
                        </a:rPr>
                        <a:t> 2p and 1p coins you need to make up to £1?</a:t>
                      </a:r>
                      <a:endParaRPr lang="en-GB" sz="1400" dirty="0" smtClean="0">
                        <a:latin typeface="Century Gothic" pitchFamily="34"/>
                      </a:endParaRPr>
                    </a:p>
                  </a:txBody>
                  <a:tcPr marL="68580" marR="68580" marT="34290" marB="34290"/>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6"/>
                  </a:ext>
                </a:extLst>
              </a:tr>
              <a:tr h="278090">
                <a:tc gridSpan="5">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r>
                        <a:rPr lang="en-GB" sz="1400" dirty="0" smtClean="0">
                          <a:latin typeface="Century Gothic" pitchFamily="34"/>
                        </a:rPr>
                        <a:t>Can you recognise all coins between 1p and £2?</a:t>
                      </a:r>
                    </a:p>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7"/>
                  </a:ext>
                </a:extLst>
              </a:tr>
            </a:tbl>
          </a:graphicData>
        </a:graphic>
      </p:graphicFrame>
      <p:sp>
        <p:nvSpPr>
          <p:cNvPr id="3156" name="Up Arrow 8"/>
          <p:cNvSpPr>
            <a:spLocks/>
          </p:cNvSpPr>
          <p:nvPr/>
        </p:nvSpPr>
        <p:spPr bwMode="auto">
          <a:xfrm>
            <a:off x="8820204" y="3021023"/>
            <a:ext cx="648072" cy="2463601"/>
          </a:xfrm>
          <a:custGeom>
            <a:avLst/>
            <a:gdLst>
              <a:gd name="T0" fmla="*/ 406537515 w 21600"/>
              <a:gd name="T1" fmla="*/ 0 h 21600"/>
              <a:gd name="T2" fmla="*/ 813073923 w 21600"/>
              <a:gd name="T3" fmla="*/ 2147483646 h 21600"/>
              <a:gd name="T4" fmla="*/ 406537515 w 21600"/>
              <a:gd name="T5" fmla="*/ 2147483646 h 21600"/>
              <a:gd name="T6" fmla="*/ 0 w 21600"/>
              <a:gd name="T7" fmla="*/ 2147483646 h 21600"/>
              <a:gd name="T8" fmla="*/ 0 w 21600"/>
              <a:gd name="T9" fmla="*/ 2147483646 h 21600"/>
              <a:gd name="T10" fmla="*/ 813073923 w 21600"/>
              <a:gd name="T11" fmla="*/ 2147483646 h 21600"/>
              <a:gd name="T12" fmla="*/ 17694720 60000 65536"/>
              <a:gd name="T13" fmla="*/ 0 60000 65536"/>
              <a:gd name="T14" fmla="*/ 5898240 60000 65536"/>
              <a:gd name="T15" fmla="*/ 11796480 60000 65536"/>
              <a:gd name="T16" fmla="*/ 11796480 60000 65536"/>
              <a:gd name="T17" fmla="*/ 0 60000 65536"/>
              <a:gd name="T18" fmla="*/ 5400 w 21600"/>
              <a:gd name="T19" fmla="*/ 977 h 21600"/>
              <a:gd name="T20" fmla="*/ 162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5400" y="21600"/>
                </a:moveTo>
                <a:lnTo>
                  <a:pt x="5400" y="1954"/>
                </a:lnTo>
                <a:lnTo>
                  <a:pt x="0" y="1954"/>
                </a:lnTo>
                <a:lnTo>
                  <a:pt x="10800" y="0"/>
                </a:lnTo>
                <a:lnTo>
                  <a:pt x="21600" y="1954"/>
                </a:lnTo>
                <a:lnTo>
                  <a:pt x="16200" y="1954"/>
                </a:lnTo>
                <a:lnTo>
                  <a:pt x="16200" y="21600"/>
                </a:lnTo>
                <a:lnTo>
                  <a:pt x="5400" y="21600"/>
                </a:lnTo>
                <a:close/>
              </a:path>
            </a:pathLst>
          </a:custGeom>
          <a:solidFill>
            <a:srgbClr val="5B9BD5"/>
          </a:solidFill>
          <a:ln w="12701" cap="flat">
            <a:solidFill>
              <a:srgbClr val="41719C"/>
            </a:solidFill>
            <a:prstDash val="solid"/>
            <a:miter lim="800000"/>
            <a:headEnd/>
            <a:tailEnd/>
          </a:ln>
        </p:spPr>
        <p:txBody>
          <a:bodyPr anchor="ctr" anchorCtr="1"/>
          <a:lstStyle/>
          <a:p>
            <a:endParaRPr lang="en-GB" sz="1350" dirty="0"/>
          </a:p>
        </p:txBody>
      </p:sp>
      <p:sp>
        <p:nvSpPr>
          <p:cNvPr id="5" name="Footer Placeholder 4"/>
          <p:cNvSpPr>
            <a:spLocks noGrp="1"/>
          </p:cNvSpPr>
          <p:nvPr>
            <p:ph type="ftr" sz="quarter" idx="11"/>
          </p:nvPr>
        </p:nvSpPr>
        <p:spPr/>
        <p:txBody>
          <a:bodyPr/>
          <a:lstStyle/>
          <a:p>
            <a:r>
              <a:rPr lang="en-GB" dirty="0" smtClean="0"/>
              <a:t>© Focus Education UK Ltd</a:t>
            </a:r>
            <a:endParaRPr lang="en-GB" dirty="0"/>
          </a:p>
        </p:txBody>
      </p:sp>
      <p:sp>
        <p:nvSpPr>
          <p:cNvPr id="6" name="Slide Number Placeholder 5"/>
          <p:cNvSpPr>
            <a:spLocks noGrp="1"/>
          </p:cNvSpPr>
          <p:nvPr>
            <p:ph type="sldNum" sz="quarter" idx="12"/>
          </p:nvPr>
        </p:nvSpPr>
        <p:spPr/>
        <p:txBody>
          <a:bodyPr/>
          <a:lstStyle/>
          <a:p>
            <a:fld id="{BD94B9D1-689F-45DB-9E62-C7110AF6A8C8}" type="slidenum">
              <a:rPr lang="en-GB" smtClean="0"/>
              <a:t>5</a:t>
            </a:fld>
            <a:endParaRPr lang="en-GB" dirty="0"/>
          </a:p>
        </p:txBody>
      </p:sp>
    </p:spTree>
    <p:extLst>
      <p:ext uri="{BB962C8B-B14F-4D97-AF65-F5344CB8AC3E}">
        <p14:creationId xmlns:p14="http://schemas.microsoft.com/office/powerpoint/2010/main" val="885413364"/>
      </p:ext>
    </p:extLst>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1349</Words>
  <Application>Microsoft Office PowerPoint</Application>
  <PresentationFormat>Widescreen</PresentationFormat>
  <Paragraphs>166</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Calibri</vt:lpstr>
      <vt:lpstr>Calibri Light</vt:lpstr>
      <vt:lpstr>Century Gothic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Craig Marsh</dc:creator>
  <cp:lastModifiedBy>Craig Marsh</cp:lastModifiedBy>
  <cp:revision>2</cp:revision>
  <dcterms:created xsi:type="dcterms:W3CDTF">2020-06-28T11:35:19Z</dcterms:created>
  <dcterms:modified xsi:type="dcterms:W3CDTF">2020-06-28T11:37:33Z</dcterms:modified>
</cp:coreProperties>
</file>