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0"/>
  </p:notesMasterIdLst>
  <p:handoutMasterIdLst>
    <p:handoutMasterId r:id="rId11"/>
  </p:handout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embeddedFontLst>
    <p:embeddedFont>
      <p:font typeface="Tuffy" panose="020B0603060100000000" pitchFamily="34" charset="0"/>
      <p:regular r:id="rId12"/>
      <p:bold r:id="rId13"/>
      <p:italic r:id="rId14"/>
      <p:boldItalic r:id="rId15"/>
    </p:embeddedFont>
    <p:embeddedFont>
      <p:font typeface="Calibri" panose="020F0502020204030204" pitchFamily="34" charset="0"/>
      <p:regular r:id="rId16"/>
      <p:bold r:id="rId17"/>
      <p:italic r:id="rId18"/>
      <p:boldItalic r:id="rId19"/>
    </p:embeddedFont>
    <p:embeddedFont>
      <p:font typeface="Twinkl" pitchFamily="2" charset="0"/>
      <p:regular r:id="rId20"/>
      <p:bold r:id="rId2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C368C"/>
    <a:srgbClr val="009640"/>
    <a:srgbClr val="E5C800"/>
    <a:srgbClr val="00A8E7"/>
    <a:srgbClr val="E6E6E6"/>
    <a:srgbClr val="BE0928"/>
    <a:srgbClr val="0076B0"/>
    <a:srgbClr val="88C9EE"/>
    <a:srgbClr val="F3B685"/>
    <a:srgbClr val="F2F2F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114" d="100"/>
          <a:sy n="114" d="100"/>
        </p:scale>
        <p:origin x="192" y="90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 showGuides="1">
      <p:cViewPr varScale="1">
        <p:scale>
          <a:sx n="87" d="100"/>
          <a:sy n="87" d="100"/>
        </p:scale>
        <p:origin x="2988" y="8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font" Target="fonts/font7.fntdata"/><Relationship Id="rId3" Type="http://schemas.openxmlformats.org/officeDocument/2006/relationships/slide" Target="slides/slide2.xml"/><Relationship Id="rId21" Type="http://schemas.openxmlformats.org/officeDocument/2006/relationships/font" Target="fonts/font10.fntdata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font" Target="fonts/font9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23" Type="http://schemas.openxmlformats.org/officeDocument/2006/relationships/viewProps" Target="viewProps.xml"/><Relationship Id="rId10" Type="http://schemas.openxmlformats.org/officeDocument/2006/relationships/notesMaster" Target="notesMasters/notesMaster1.xml"/><Relationship Id="rId19" Type="http://schemas.openxmlformats.org/officeDocument/2006/relationships/font" Target="fonts/font8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28/05/2020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2001795"/>
            <a:ext cx="8220075" cy="4656700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hlinkClick r:id="rId3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image" Target="../media/image18.jpe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12" Type="http://schemas.openxmlformats.org/officeDocument/2006/relationships/image" Target="../media/image17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1.png"/><Relationship Id="rId11" Type="http://schemas.openxmlformats.org/officeDocument/2006/relationships/image" Target="../media/image16.png"/><Relationship Id="rId5" Type="http://schemas.openxmlformats.org/officeDocument/2006/relationships/image" Target="../media/image10.png"/><Relationship Id="rId10" Type="http://schemas.openxmlformats.org/officeDocument/2006/relationships/image" Target="../media/image15.png"/><Relationship Id="rId4" Type="http://schemas.openxmlformats.org/officeDocument/2006/relationships/image" Target="../media/image9.png"/><Relationship Id="rId9" Type="http://schemas.openxmlformats.org/officeDocument/2006/relationships/image" Target="../media/image14.png"/><Relationship Id="rId14" Type="http://schemas.openxmlformats.org/officeDocument/2006/relationships/hyperlink" Target="https://www.youtube.com/watch?v=j7cgQikVP-U" TargetMode="Externa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20.png"/><Relationship Id="rId7" Type="http://schemas.openxmlformats.org/officeDocument/2006/relationships/image" Target="../media/image24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3.png"/><Relationship Id="rId11" Type="http://schemas.openxmlformats.org/officeDocument/2006/relationships/image" Target="../media/image18.jpeg"/><Relationship Id="rId5" Type="http://schemas.openxmlformats.org/officeDocument/2006/relationships/image" Target="../media/image22.png"/><Relationship Id="rId10" Type="http://schemas.openxmlformats.org/officeDocument/2006/relationships/hyperlink" Target="https://www.youtube.com/watch?v=j7cgQikVP-U&amp;t=" TargetMode="External"/><Relationship Id="rId4" Type="http://schemas.openxmlformats.org/officeDocument/2006/relationships/image" Target="../media/image21.png"/><Relationship Id="rId9" Type="http://schemas.openxmlformats.org/officeDocument/2006/relationships/image" Target="../media/image17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youtube.com/watch?v=j7cgQikVP-U" TargetMode="External"/><Relationship Id="rId3" Type="http://schemas.openxmlformats.org/officeDocument/2006/relationships/image" Target="../media/image26.png"/><Relationship Id="rId7" Type="http://schemas.openxmlformats.org/officeDocument/2006/relationships/image" Target="../media/image29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8.png"/><Relationship Id="rId11" Type="http://schemas.openxmlformats.org/officeDocument/2006/relationships/image" Target="../media/image17.png"/><Relationship Id="rId5" Type="http://schemas.openxmlformats.org/officeDocument/2006/relationships/image" Target="../media/image27.png"/><Relationship Id="rId10" Type="http://schemas.openxmlformats.org/officeDocument/2006/relationships/image" Target="../media/image16.png"/><Relationship Id="rId4" Type="http://schemas.openxmlformats.org/officeDocument/2006/relationships/image" Target="../media/image21.png"/><Relationship Id="rId9" Type="http://schemas.openxmlformats.org/officeDocument/2006/relationships/image" Target="../media/image18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image" Target="../media/image31.png"/><Relationship Id="rId7" Type="http://schemas.openxmlformats.org/officeDocument/2006/relationships/image" Target="../media/image18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3.xml"/><Relationship Id="rId6" Type="http://schemas.openxmlformats.org/officeDocument/2006/relationships/hyperlink" Target="https://www.youtube.com/watch?v=j7cgQikVP-U" TargetMode="External"/><Relationship Id="rId11" Type="http://schemas.openxmlformats.org/officeDocument/2006/relationships/image" Target="../media/image17.png"/><Relationship Id="rId5" Type="http://schemas.openxmlformats.org/officeDocument/2006/relationships/image" Target="../media/image32.png"/><Relationship Id="rId10" Type="http://schemas.openxmlformats.org/officeDocument/2006/relationships/image" Target="../media/image16.png"/><Relationship Id="rId4" Type="http://schemas.openxmlformats.org/officeDocument/2006/relationships/image" Target="../media/image21.png"/><Relationship Id="rId9" Type="http://schemas.openxmlformats.org/officeDocument/2006/relationships/image" Target="../media/image34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jpeg"/><Relationship Id="rId3" Type="http://schemas.openxmlformats.org/officeDocument/2006/relationships/image" Target="../media/image18.jpeg"/><Relationship Id="rId7" Type="http://schemas.openxmlformats.org/officeDocument/2006/relationships/image" Target="../media/image17.png"/><Relationship Id="rId2" Type="http://schemas.openxmlformats.org/officeDocument/2006/relationships/hyperlink" Target="https://www.youtube.com/watch?v=j7cgQikVP-U&amp;t=" TargetMode="Externa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6.png"/><Relationship Id="rId11" Type="http://schemas.openxmlformats.org/officeDocument/2006/relationships/image" Target="../media/image32.png"/><Relationship Id="rId5" Type="http://schemas.openxmlformats.org/officeDocument/2006/relationships/image" Target="../media/image36.png"/><Relationship Id="rId10" Type="http://schemas.openxmlformats.org/officeDocument/2006/relationships/image" Target="../media/image21.png"/><Relationship Id="rId4" Type="http://schemas.openxmlformats.org/officeDocument/2006/relationships/image" Target="../media/image35.png"/><Relationship Id="rId9" Type="http://schemas.openxmlformats.org/officeDocument/2006/relationships/image" Target="../media/image27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3" Type="http://schemas.openxmlformats.org/officeDocument/2006/relationships/image" Target="../media/image39.png"/><Relationship Id="rId7" Type="http://schemas.openxmlformats.org/officeDocument/2006/relationships/image" Target="../media/image18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3.xml"/><Relationship Id="rId6" Type="http://schemas.openxmlformats.org/officeDocument/2006/relationships/hyperlink" Target="https://www.youtube.com/watch?v=j7cgQikVP-U" TargetMode="External"/><Relationship Id="rId11" Type="http://schemas.openxmlformats.org/officeDocument/2006/relationships/image" Target="../media/image17.png"/><Relationship Id="rId5" Type="http://schemas.openxmlformats.org/officeDocument/2006/relationships/image" Target="../media/image22.png"/><Relationship Id="rId10" Type="http://schemas.openxmlformats.org/officeDocument/2006/relationships/image" Target="../media/image16.png"/><Relationship Id="rId4" Type="http://schemas.openxmlformats.org/officeDocument/2006/relationships/image" Target="../media/image21.png"/><Relationship Id="rId9" Type="http://schemas.openxmlformats.org/officeDocument/2006/relationships/image" Target="../media/image4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enguin.co.uk/books/324/32463/the-hundred-mile-an-hour-dog/9780141322346.html" TargetMode="External"/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00543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9C42C53E-9E78-43B8-B75F-466B226669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6876" y="3311083"/>
            <a:ext cx="7654477" cy="1523808"/>
          </a:xfrm>
          <a:prstGeom prst="rect">
            <a:avLst/>
          </a:prstGeom>
        </p:spPr>
      </p:pic>
      <p:sp>
        <p:nvSpPr>
          <p:cNvPr id="7" name="Body 2">
            <a:extLst>
              <a:ext uri="{FF2B5EF4-FFF2-40B4-BE49-F238E27FC236}">
                <a16:creationId xmlns:a16="http://schemas.microsoft.com/office/drawing/2014/main" id="{9BC1C30E-0BEB-4280-B660-8C8C304088E1}"/>
              </a:ext>
            </a:extLst>
          </p:cNvPr>
          <p:cNvSpPr txBox="1"/>
          <p:nvPr/>
        </p:nvSpPr>
        <p:spPr>
          <a:xfrm>
            <a:off x="667121" y="4976171"/>
            <a:ext cx="780975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Twinkl" pitchFamily="2" charset="0"/>
              </a:rPr>
              <a:t>When you’ve listened to Chapter 1, pause the video. </a:t>
            </a:r>
          </a:p>
          <a:p>
            <a:pPr algn="ctr"/>
            <a:r>
              <a:rPr lang="en-GB" dirty="0">
                <a:latin typeface="Twinkl" pitchFamily="2" charset="0"/>
              </a:rPr>
              <a:t>On the next slides, the Totally </a:t>
            </a:r>
            <a:r>
              <a:rPr lang="en-GB" dirty="0" err="1">
                <a:latin typeface="Twinkl" pitchFamily="2" charset="0"/>
              </a:rPr>
              <a:t>Pawsome</a:t>
            </a:r>
            <a:r>
              <a:rPr lang="en-GB" dirty="0">
                <a:latin typeface="Twinkl" pitchFamily="2" charset="0"/>
              </a:rPr>
              <a:t> Gang are going to </a:t>
            </a:r>
            <a:br>
              <a:rPr lang="en-GB" dirty="0">
                <a:latin typeface="Twinkl" pitchFamily="2" charset="0"/>
              </a:rPr>
            </a:br>
            <a:r>
              <a:rPr lang="en-GB" dirty="0">
                <a:latin typeface="Twinkl" pitchFamily="2" charset="0"/>
              </a:rPr>
              <a:t>ask you some questions about what you’ve just heard. 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08B94A0B-06EB-41D4-AB85-2345AD6098D0}"/>
              </a:ext>
            </a:extLst>
          </p:cNvPr>
          <p:cNvGrpSpPr/>
          <p:nvPr/>
        </p:nvGrpSpPr>
        <p:grpSpPr>
          <a:xfrm>
            <a:off x="806015" y="3329523"/>
            <a:ext cx="38291734" cy="1239651"/>
            <a:chOff x="506338" y="2611220"/>
            <a:chExt cx="41168809" cy="1332793"/>
          </a:xfrm>
        </p:grpSpPr>
        <p:pic>
          <p:nvPicPr>
            <p:cNvPr id="20" name="Picture 19">
              <a:extLst>
                <a:ext uri="{FF2B5EF4-FFF2-40B4-BE49-F238E27FC236}">
                  <a16:creationId xmlns:a16="http://schemas.microsoft.com/office/drawing/2014/main" id="{EE7B8F73-3FDC-46BB-B583-37042F95218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6338" y="2777835"/>
              <a:ext cx="13722937" cy="1166178"/>
            </a:xfrm>
            <a:prstGeom prst="rect">
              <a:avLst/>
            </a:prstGeom>
          </p:spPr>
        </p:pic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208B0D1A-A350-48CB-BDFD-D5B7E6BB16D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229275" y="2694528"/>
              <a:ext cx="13722937" cy="1166178"/>
            </a:xfrm>
            <a:prstGeom prst="rect">
              <a:avLst/>
            </a:prstGeom>
          </p:spPr>
        </p:pic>
        <p:sp>
          <p:nvSpPr>
            <p:cNvPr id="2" name="Rectangle 1">
              <a:extLst>
                <a:ext uri="{FF2B5EF4-FFF2-40B4-BE49-F238E27FC236}">
                  <a16:creationId xmlns:a16="http://schemas.microsoft.com/office/drawing/2014/main" id="{573AC4A8-0960-42A9-8EDC-1B7DF8129A42}"/>
                </a:ext>
              </a:extLst>
            </p:cNvPr>
            <p:cNvSpPr/>
            <p:nvPr/>
          </p:nvSpPr>
          <p:spPr>
            <a:xfrm>
              <a:off x="14229273" y="3860705"/>
              <a:ext cx="13722937" cy="83308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05210B35-1752-463D-9780-FA8858DEF4F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952210" y="2611220"/>
              <a:ext cx="13722937" cy="1166178"/>
            </a:xfrm>
            <a:prstGeom prst="rect">
              <a:avLst/>
            </a:prstGeom>
          </p:spPr>
        </p:pic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11D89F55-E1EC-4AEF-89EB-3BF9E2530C17}"/>
                </a:ext>
              </a:extLst>
            </p:cNvPr>
            <p:cNvSpPr/>
            <p:nvPr/>
          </p:nvSpPr>
          <p:spPr>
            <a:xfrm>
              <a:off x="27952210" y="3777398"/>
              <a:ext cx="13722937" cy="166615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7" name="DOGS">
            <a:extLst>
              <a:ext uri="{FF2B5EF4-FFF2-40B4-BE49-F238E27FC236}">
                <a16:creationId xmlns:a16="http://schemas.microsoft.com/office/drawing/2014/main" id="{5A8C9AF1-DDB4-41E2-9286-7250E155D671}"/>
              </a:ext>
            </a:extLst>
          </p:cNvPr>
          <p:cNvGrpSpPr/>
          <p:nvPr/>
        </p:nvGrpSpPr>
        <p:grpSpPr>
          <a:xfrm>
            <a:off x="1133488" y="3312974"/>
            <a:ext cx="6953890" cy="1385371"/>
            <a:chOff x="833812" y="2622143"/>
            <a:chExt cx="7476376" cy="1489462"/>
          </a:xfrm>
        </p:grpSpPr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10572D2E-8D8C-4332-A284-3654B4B8A34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36642"/>
            <a:stretch/>
          </p:blipFill>
          <p:spPr>
            <a:xfrm>
              <a:off x="833812" y="3000041"/>
              <a:ext cx="1057517" cy="1028543"/>
            </a:xfrm>
            <a:prstGeom prst="rect">
              <a:avLst/>
            </a:prstGeom>
          </p:spPr>
        </p:pic>
        <p:pic>
          <p:nvPicPr>
            <p:cNvPr id="18" name="Picture 17">
              <a:extLst>
                <a:ext uri="{FF2B5EF4-FFF2-40B4-BE49-F238E27FC236}">
                  <a16:creationId xmlns:a16="http://schemas.microsoft.com/office/drawing/2014/main" id="{6E58D3C0-9CC1-468B-978D-56815A72D5D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32549" b="8395"/>
            <a:stretch/>
          </p:blipFill>
          <p:spPr>
            <a:xfrm>
              <a:off x="2082628" y="2622143"/>
              <a:ext cx="1530072" cy="1469380"/>
            </a:xfrm>
            <a:prstGeom prst="rect">
              <a:avLst/>
            </a:prstGeom>
          </p:spPr>
        </p:pic>
        <p:pic>
          <p:nvPicPr>
            <p:cNvPr id="22" name="Picture 21">
              <a:extLst>
                <a:ext uri="{FF2B5EF4-FFF2-40B4-BE49-F238E27FC236}">
                  <a16:creationId xmlns:a16="http://schemas.microsoft.com/office/drawing/2014/main" id="{75725B0E-3EBB-4EF6-A9A5-0AE112DD266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7272"/>
            <a:stretch/>
          </p:blipFill>
          <p:spPr>
            <a:xfrm>
              <a:off x="3931583" y="2809640"/>
              <a:ext cx="1530072" cy="1281883"/>
            </a:xfrm>
            <a:prstGeom prst="rect">
              <a:avLst/>
            </a:prstGeom>
          </p:spPr>
        </p:pic>
        <p:pic>
          <p:nvPicPr>
            <p:cNvPr id="24" name="Picture 23">
              <a:extLst>
                <a:ext uri="{FF2B5EF4-FFF2-40B4-BE49-F238E27FC236}">
                  <a16:creationId xmlns:a16="http://schemas.microsoft.com/office/drawing/2014/main" id="{16BF23F7-1D6F-40A6-8B48-F3CF00B362F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38791"/>
            <a:stretch/>
          </p:blipFill>
          <p:spPr>
            <a:xfrm>
              <a:off x="5913256" y="2972246"/>
              <a:ext cx="751742" cy="1139359"/>
            </a:xfrm>
            <a:prstGeom prst="rect">
              <a:avLst/>
            </a:prstGeom>
          </p:spPr>
        </p:pic>
        <p:pic>
          <p:nvPicPr>
            <p:cNvPr id="26" name="Picture 25">
              <a:extLst>
                <a:ext uri="{FF2B5EF4-FFF2-40B4-BE49-F238E27FC236}">
                  <a16:creationId xmlns:a16="http://schemas.microsoft.com/office/drawing/2014/main" id="{6599503D-74F2-4CF4-BE37-15E93E0B870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35034"/>
            <a:stretch/>
          </p:blipFill>
          <p:spPr>
            <a:xfrm>
              <a:off x="7399718" y="2972246"/>
              <a:ext cx="910470" cy="1072203"/>
            </a:xfrm>
            <a:prstGeom prst="rect">
              <a:avLst/>
            </a:prstGeom>
          </p:spPr>
        </p:pic>
      </p:grpSp>
      <p:grpSp>
        <p:nvGrpSpPr>
          <p:cNvPr id="35" name="Group 34">
            <a:extLst>
              <a:ext uri="{FF2B5EF4-FFF2-40B4-BE49-F238E27FC236}">
                <a16:creationId xmlns:a16="http://schemas.microsoft.com/office/drawing/2014/main" id="{FDD3354D-059B-4E90-91EE-5735B6EDB33E}"/>
              </a:ext>
            </a:extLst>
          </p:cNvPr>
          <p:cNvGrpSpPr/>
          <p:nvPr/>
        </p:nvGrpSpPr>
        <p:grpSpPr>
          <a:xfrm>
            <a:off x="756876" y="3308666"/>
            <a:ext cx="7655255" cy="1523808"/>
            <a:chOff x="756876" y="2668137"/>
            <a:chExt cx="7655255" cy="1523808"/>
          </a:xfrm>
        </p:grpSpPr>
        <p:pic>
          <p:nvPicPr>
            <p:cNvPr id="21" name="Picture 20">
              <a:extLst>
                <a:ext uri="{FF2B5EF4-FFF2-40B4-BE49-F238E27FC236}">
                  <a16:creationId xmlns:a16="http://schemas.microsoft.com/office/drawing/2014/main" id="{AC36A4EE-B477-4D09-87BB-DD9E197C9797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6876" y="2668137"/>
              <a:ext cx="7654477" cy="1523808"/>
            </a:xfrm>
            <a:prstGeom prst="rect">
              <a:avLst/>
            </a:prstGeom>
          </p:spPr>
        </p:pic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9550449A-6D71-44D4-A5F5-5E5691D1348B}"/>
                </a:ext>
              </a:extLst>
            </p:cNvPr>
            <p:cNvCxnSpPr>
              <a:cxnSpLocks/>
            </p:cNvCxnSpPr>
            <p:nvPr/>
          </p:nvCxnSpPr>
          <p:spPr>
            <a:xfrm>
              <a:off x="756876" y="2668137"/>
              <a:ext cx="0" cy="1505657"/>
            </a:xfrm>
            <a:prstGeom prst="line">
              <a:avLst/>
            </a:prstGeom>
            <a:ln w="38100">
              <a:solidFill>
                <a:srgbClr val="0F141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845C3A49-6721-4E93-B4F8-FD9617116046}"/>
                </a:ext>
              </a:extLst>
            </p:cNvPr>
            <p:cNvCxnSpPr>
              <a:cxnSpLocks/>
            </p:cNvCxnSpPr>
            <p:nvPr/>
          </p:nvCxnSpPr>
          <p:spPr>
            <a:xfrm>
              <a:off x="8412131" y="2675804"/>
              <a:ext cx="0" cy="1497990"/>
            </a:xfrm>
            <a:prstGeom prst="line">
              <a:avLst/>
            </a:prstGeom>
            <a:ln w="38100">
              <a:solidFill>
                <a:srgbClr val="0F141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5" name="Rectangle 44">
            <a:extLst>
              <a:ext uri="{FF2B5EF4-FFF2-40B4-BE49-F238E27FC236}">
                <a16:creationId xmlns:a16="http://schemas.microsoft.com/office/drawing/2014/main" id="{4AD5866A-5E7A-4FC6-BE50-78B08F3127FC}"/>
              </a:ext>
            </a:extLst>
          </p:cNvPr>
          <p:cNvSpPr/>
          <p:nvPr/>
        </p:nvSpPr>
        <p:spPr>
          <a:xfrm>
            <a:off x="8430261" y="3316333"/>
            <a:ext cx="265545" cy="1497990"/>
          </a:xfrm>
          <a:prstGeom prst="rect">
            <a:avLst/>
          </a:prstGeom>
          <a:solidFill>
            <a:srgbClr val="FCFDF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A1C5BD5C-E289-4F24-B79D-69387AD03C44}"/>
              </a:ext>
            </a:extLst>
          </p:cNvPr>
          <p:cNvSpPr/>
          <p:nvPr/>
        </p:nvSpPr>
        <p:spPr>
          <a:xfrm>
            <a:off x="469900" y="3316333"/>
            <a:ext cx="267926" cy="1497990"/>
          </a:xfrm>
          <a:prstGeom prst="rect">
            <a:avLst/>
          </a:prstGeom>
          <a:solidFill>
            <a:srgbClr val="FCFDF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 hidden="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43" name="Group 42"/>
          <p:cNvGrpSpPr/>
          <p:nvPr/>
        </p:nvGrpSpPr>
        <p:grpSpPr>
          <a:xfrm>
            <a:off x="0" y="6327284"/>
            <a:ext cx="9148864" cy="601936"/>
            <a:chOff x="0" y="6327284"/>
            <a:chExt cx="9148864" cy="601936"/>
          </a:xfrm>
        </p:grpSpPr>
        <p:grpSp>
          <p:nvGrpSpPr>
            <p:cNvPr id="44" name="Group 43"/>
            <p:cNvGrpSpPr/>
            <p:nvPr/>
          </p:nvGrpSpPr>
          <p:grpSpPr>
            <a:xfrm>
              <a:off x="0" y="6327284"/>
              <a:ext cx="9148864" cy="601936"/>
              <a:chOff x="0" y="6344062"/>
              <a:chExt cx="9148864" cy="601936"/>
            </a:xfrm>
          </p:grpSpPr>
          <p:grpSp>
            <p:nvGrpSpPr>
              <p:cNvPr id="48" name="Group 47"/>
              <p:cNvGrpSpPr/>
              <p:nvPr/>
            </p:nvGrpSpPr>
            <p:grpSpPr>
              <a:xfrm>
                <a:off x="0" y="6428870"/>
                <a:ext cx="9148864" cy="449614"/>
                <a:chOff x="794286" y="3019082"/>
                <a:chExt cx="7059780" cy="798369"/>
              </a:xfrm>
            </p:grpSpPr>
            <p:sp>
              <p:nvSpPr>
                <p:cNvPr id="52" name="Rectangle 51"/>
                <p:cNvSpPr/>
                <p:nvPr/>
              </p:nvSpPr>
              <p:spPr>
                <a:xfrm>
                  <a:off x="794614" y="3019082"/>
                  <a:ext cx="7059452" cy="798369"/>
                </a:xfrm>
                <a:prstGeom prst="rect">
                  <a:avLst/>
                </a:prstGeom>
                <a:solidFill>
                  <a:srgbClr val="00A8E7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/>
                </a:p>
              </p:txBody>
            </p:sp>
            <p:cxnSp>
              <p:nvCxnSpPr>
                <p:cNvPr id="53" name="Straight Connector 52"/>
                <p:cNvCxnSpPr/>
                <p:nvPr/>
              </p:nvCxnSpPr>
              <p:spPr>
                <a:xfrm>
                  <a:off x="794286" y="3028236"/>
                  <a:ext cx="7059780" cy="0"/>
                </a:xfrm>
                <a:prstGeom prst="line">
                  <a:avLst/>
                </a:prstGeom>
                <a:ln w="19050">
                  <a:solidFill>
                    <a:schemeClr val="bg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49" name="Group 48"/>
              <p:cNvGrpSpPr/>
              <p:nvPr/>
            </p:nvGrpSpPr>
            <p:grpSpPr>
              <a:xfrm>
                <a:off x="7964517" y="6344062"/>
                <a:ext cx="1051209" cy="601936"/>
                <a:chOff x="7964517" y="6344062"/>
                <a:chExt cx="1051209" cy="601936"/>
              </a:xfrm>
            </p:grpSpPr>
            <p:pic>
              <p:nvPicPr>
                <p:cNvPr id="50" name="Picture 49"/>
                <p:cNvPicPr>
                  <a:picLocks noChangeAspect="1"/>
                </p:cNvPicPr>
                <p:nvPr/>
              </p:nvPicPr>
              <p:blipFill>
                <a:blip r:embed="rId11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8780282" y="6479753"/>
                  <a:ext cx="235444" cy="328707"/>
                </a:xfrm>
                <a:prstGeom prst="rect">
                  <a:avLst/>
                </a:prstGeom>
              </p:spPr>
            </p:pic>
            <p:pic>
              <p:nvPicPr>
                <p:cNvPr id="51" name="Picture 50"/>
                <p:cNvPicPr>
                  <a:picLocks noChangeAspect="1"/>
                </p:cNvPicPr>
                <p:nvPr/>
              </p:nvPicPr>
              <p:blipFill>
                <a:blip r:embed="rId12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7964517" y="6344062"/>
                  <a:ext cx="815765" cy="601936"/>
                </a:xfrm>
                <a:prstGeom prst="rect">
                  <a:avLst/>
                </a:prstGeom>
              </p:spPr>
            </p:pic>
          </p:grpSp>
        </p:grpSp>
        <p:sp>
          <p:nvSpPr>
            <p:cNvPr id="47" name="TextBox 46">
              <a:extLst>
                <a:ext uri="{FF2B5EF4-FFF2-40B4-BE49-F238E27FC236}">
                  <a16:creationId xmlns:a16="http://schemas.microsoft.com/office/drawing/2014/main" id="{805C331B-ACB4-4A36-A091-A97A26C8FBA9}"/>
                </a:ext>
              </a:extLst>
            </p:cNvPr>
            <p:cNvSpPr txBox="1"/>
            <p:nvPr/>
          </p:nvSpPr>
          <p:spPr>
            <a:xfrm>
              <a:off x="0" y="6531352"/>
              <a:ext cx="4952667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000" dirty="0">
                  <a:solidFill>
                    <a:schemeClr val="bg1"/>
                  </a:solidFill>
                  <a:latin typeface="Tuffy" panose="020B0603060100000000" pitchFamily="34" charset="0"/>
                  <a:ea typeface="Tuffy" panose="020B0603060100000000" pitchFamily="34" charset="0"/>
                </a:rPr>
                <a:t>Text copyright </a:t>
              </a:r>
              <a:r>
                <a:rPr lang="en-GB" sz="1000" dirty="0">
                  <a:solidFill>
                    <a:schemeClr val="bg1"/>
                  </a:solidFill>
                  <a:ea typeface="Tuffy" panose="020B0603060100000000" pitchFamily="34" charset="0"/>
                </a:rPr>
                <a:t>©</a:t>
              </a:r>
              <a:r>
                <a:rPr lang="en-GB" sz="1000" dirty="0">
                  <a:solidFill>
                    <a:schemeClr val="bg1"/>
                  </a:solidFill>
                  <a:latin typeface="Tuffy" panose="020B0603060100000000" pitchFamily="34" charset="0"/>
                  <a:ea typeface="Tuffy" panose="020B0603060100000000" pitchFamily="34" charset="0"/>
                </a:rPr>
                <a:t>1996 by Jeremy Strong; illustrations copyright </a:t>
              </a:r>
              <a:r>
                <a:rPr lang="en-GB" sz="1000" dirty="0">
                  <a:solidFill>
                    <a:schemeClr val="bg1"/>
                  </a:solidFill>
                  <a:ea typeface="Tuffy" panose="020B0603060100000000" pitchFamily="34" charset="0"/>
                </a:rPr>
                <a:t>©</a:t>
              </a:r>
              <a:r>
                <a:rPr lang="en-GB" sz="1000" dirty="0">
                  <a:solidFill>
                    <a:schemeClr val="bg1"/>
                  </a:solidFill>
                  <a:latin typeface="Tuffy" panose="020B0603060100000000" pitchFamily="34" charset="0"/>
                  <a:ea typeface="Tuffy" panose="020B0603060100000000" pitchFamily="34" charset="0"/>
                </a:rPr>
                <a:t>1996 by Nick </a:t>
              </a:r>
              <a:r>
                <a:rPr lang="en-GB" sz="1000" dirty="0" err="1">
                  <a:solidFill>
                    <a:schemeClr val="bg1"/>
                  </a:solidFill>
                  <a:latin typeface="Tuffy" panose="020B0603060100000000" pitchFamily="34" charset="0"/>
                  <a:ea typeface="Tuffy" panose="020B0603060100000000" pitchFamily="34" charset="0"/>
                </a:rPr>
                <a:t>Sharratt</a:t>
              </a:r>
              <a:endParaRPr lang="en-GB" sz="1000" dirty="0">
                <a:solidFill>
                  <a:schemeClr val="bg1"/>
                </a:solidFill>
                <a:latin typeface="Tuffy" panose="020B0603060100000000" pitchFamily="34" charset="0"/>
                <a:ea typeface="Tuffy" panose="020B0603060100000000" pitchFamily="34" charset="0"/>
              </a:endParaRPr>
            </a:p>
          </p:txBody>
        </p:sp>
      </p:grpSp>
      <p:pic>
        <p:nvPicPr>
          <p:cNvPr id="16" name="Picture 15">
            <a:extLst>
              <a:ext uri="{FF2B5EF4-FFF2-40B4-BE49-F238E27FC236}">
                <a16:creationId xmlns:a16="http://schemas.microsoft.com/office/drawing/2014/main" id="{649AA028-77B1-4015-9608-344CEF2C06E4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8" name="Group 7"/>
          <p:cNvGrpSpPr/>
          <p:nvPr/>
        </p:nvGrpSpPr>
        <p:grpSpPr>
          <a:xfrm>
            <a:off x="-25215" y="0"/>
            <a:ext cx="9169215" cy="1962614"/>
            <a:chOff x="-25215" y="0"/>
            <a:chExt cx="9169215" cy="1962614"/>
          </a:xfrm>
        </p:grpSpPr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0A22448C-8B5A-4BEB-900B-74B1F2CB6EAD}"/>
                </a:ext>
              </a:extLst>
            </p:cNvPr>
            <p:cNvSpPr txBox="1"/>
            <p:nvPr/>
          </p:nvSpPr>
          <p:spPr>
            <a:xfrm>
              <a:off x="506338" y="652315"/>
              <a:ext cx="813132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000" b="1" dirty="0">
                  <a:solidFill>
                    <a:schemeClr val="bg1"/>
                  </a:solidFill>
                </a:rPr>
                <a:t>The Hundred-Mile-An-Hour-Dog</a:t>
              </a:r>
            </a:p>
          </p:txBody>
        </p:sp>
        <p:grpSp>
          <p:nvGrpSpPr>
            <p:cNvPr id="32" name="Group 31"/>
            <p:cNvGrpSpPr/>
            <p:nvPr/>
          </p:nvGrpSpPr>
          <p:grpSpPr>
            <a:xfrm>
              <a:off x="-25215" y="0"/>
              <a:ext cx="9169215" cy="1962614"/>
              <a:chOff x="-25215" y="0"/>
              <a:chExt cx="9169215" cy="1962614"/>
            </a:xfrm>
          </p:grpSpPr>
          <p:sp>
            <p:nvSpPr>
              <p:cNvPr id="33" name="Rectangle 32"/>
              <p:cNvSpPr/>
              <p:nvPr/>
            </p:nvSpPr>
            <p:spPr>
              <a:xfrm>
                <a:off x="0" y="0"/>
                <a:ext cx="9144000" cy="1698809"/>
              </a:xfrm>
              <a:prstGeom prst="rect">
                <a:avLst/>
              </a:prstGeom>
              <a:solidFill>
                <a:srgbClr val="00A8E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4" name="Right Triangle 33"/>
              <p:cNvSpPr/>
              <p:nvPr/>
            </p:nvSpPr>
            <p:spPr>
              <a:xfrm rot="10800000">
                <a:off x="0" y="1574485"/>
                <a:ext cx="9144000" cy="388129"/>
              </a:xfrm>
              <a:prstGeom prst="rtTriangle">
                <a:avLst/>
              </a:prstGeom>
              <a:solidFill>
                <a:srgbClr val="00A8E7">
                  <a:alpha val="54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Right Triangle 35"/>
              <p:cNvSpPr/>
              <p:nvPr/>
            </p:nvSpPr>
            <p:spPr>
              <a:xfrm rot="10800000">
                <a:off x="-25215" y="1523004"/>
                <a:ext cx="9169213" cy="319194"/>
              </a:xfrm>
              <a:prstGeom prst="rtTriangle">
                <a:avLst/>
              </a:prstGeom>
              <a:solidFill>
                <a:srgbClr val="00A8E7">
                  <a:alpha val="69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ight Triangle 36"/>
              <p:cNvSpPr/>
              <p:nvPr/>
            </p:nvSpPr>
            <p:spPr>
              <a:xfrm rot="10800000" flipH="1">
                <a:off x="0" y="1682356"/>
                <a:ext cx="9143998" cy="234329"/>
              </a:xfrm>
              <a:prstGeom prst="rtTriangle">
                <a:avLst/>
              </a:prstGeom>
              <a:solidFill>
                <a:srgbClr val="00A8E7">
                  <a:alpha val="54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38" name="TITLE TEXT"/>
            <p:cNvSpPr txBox="1">
              <a:spLocks/>
            </p:cNvSpPr>
            <p:nvPr/>
          </p:nvSpPr>
          <p:spPr>
            <a:xfrm>
              <a:off x="621323" y="350550"/>
              <a:ext cx="7513983" cy="994306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dirty="0">
                  <a:solidFill>
                    <a:schemeClr val="bg1"/>
                  </a:solidFill>
                </a:rPr>
                <a:t>Puffin Book of the Week</a:t>
              </a:r>
              <a:br>
                <a:rPr lang="en-GB" dirty="0">
                  <a:solidFill>
                    <a:schemeClr val="bg1"/>
                  </a:solidFill>
                </a:rPr>
              </a:br>
              <a:r>
                <a:rPr lang="en-GB" sz="2800" b="0" dirty="0">
                  <a:solidFill>
                    <a:schemeClr val="bg1"/>
                  </a:solidFill>
                </a:rPr>
                <a:t>The Hundred-Mile-An Hour Dog</a:t>
              </a:r>
            </a:p>
          </p:txBody>
        </p:sp>
        <p:pic>
          <p:nvPicPr>
            <p:cNvPr id="39" name="Picture 38"/>
            <p:cNvPicPr>
              <a:picLocks noChangeAspect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4548" y="132296"/>
              <a:ext cx="967805" cy="1476866"/>
            </a:xfrm>
            <a:prstGeom prst="rect">
              <a:avLst/>
            </a:prstGeom>
            <a:ln w="28575">
              <a:solidFill>
                <a:srgbClr val="0076B0"/>
              </a:solidFill>
            </a:ln>
          </p:spPr>
        </p:pic>
      </p:grpSp>
      <p:grpSp>
        <p:nvGrpSpPr>
          <p:cNvPr id="40" name="Group 39"/>
          <p:cNvGrpSpPr/>
          <p:nvPr/>
        </p:nvGrpSpPr>
        <p:grpSpPr>
          <a:xfrm>
            <a:off x="501894" y="2043761"/>
            <a:ext cx="8131324" cy="549211"/>
            <a:chOff x="491384" y="2044525"/>
            <a:chExt cx="8131324" cy="549211"/>
          </a:xfrm>
          <a:solidFill>
            <a:srgbClr val="00A8E7"/>
          </a:solidFill>
        </p:grpSpPr>
        <p:sp>
          <p:nvSpPr>
            <p:cNvPr id="41" name="Freeform 40"/>
            <p:cNvSpPr/>
            <p:nvPr/>
          </p:nvSpPr>
          <p:spPr>
            <a:xfrm>
              <a:off x="491384" y="2044525"/>
              <a:ext cx="8131324" cy="549211"/>
            </a:xfrm>
            <a:custGeom>
              <a:avLst/>
              <a:gdLst>
                <a:gd name="connsiteX0" fmla="*/ 116403 w 8220075"/>
                <a:gd name="connsiteY0" fmla="*/ 0 h 630310"/>
                <a:gd name="connsiteX1" fmla="*/ 8103672 w 8220075"/>
                <a:gd name="connsiteY1" fmla="*/ 0 h 630310"/>
                <a:gd name="connsiteX2" fmla="*/ 8220075 w 8220075"/>
                <a:gd name="connsiteY2" fmla="*/ 116403 h 630310"/>
                <a:gd name="connsiteX3" fmla="*/ 8220075 w 8220075"/>
                <a:gd name="connsiteY3" fmla="*/ 630310 h 630310"/>
                <a:gd name="connsiteX4" fmla="*/ 0 w 8220075"/>
                <a:gd name="connsiteY4" fmla="*/ 630310 h 630310"/>
                <a:gd name="connsiteX5" fmla="*/ 0 w 8220075"/>
                <a:gd name="connsiteY5" fmla="*/ 116403 h 630310"/>
                <a:gd name="connsiteX6" fmla="*/ 116403 w 8220075"/>
                <a:gd name="connsiteY6" fmla="*/ 0 h 6303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220075" h="630310">
                  <a:moveTo>
                    <a:pt x="116403" y="0"/>
                  </a:moveTo>
                  <a:lnTo>
                    <a:pt x="8103672" y="0"/>
                  </a:lnTo>
                  <a:cubicBezTo>
                    <a:pt x="8167960" y="0"/>
                    <a:pt x="8220075" y="52115"/>
                    <a:pt x="8220075" y="116403"/>
                  </a:cubicBezTo>
                  <a:lnTo>
                    <a:pt x="8220075" y="630310"/>
                  </a:lnTo>
                  <a:lnTo>
                    <a:pt x="0" y="630310"/>
                  </a:lnTo>
                  <a:lnTo>
                    <a:pt x="0" y="116403"/>
                  </a:lnTo>
                  <a:cubicBezTo>
                    <a:pt x="0" y="52115"/>
                    <a:pt x="52115" y="0"/>
                    <a:pt x="116403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491384" y="2120474"/>
              <a:ext cx="8131324" cy="400110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000" b="1" dirty="0">
                  <a:solidFill>
                    <a:schemeClr val="bg1"/>
                  </a:solidFill>
                  <a:latin typeface="Twinkl" pitchFamily="2" charset="0"/>
                </a:rPr>
                <a:t>Listen to Chapter 1</a:t>
              </a:r>
            </a:p>
          </p:txBody>
        </p:sp>
      </p:grpSp>
      <p:sp>
        <p:nvSpPr>
          <p:cNvPr id="28" name="NEXT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70C8C22A-4A0F-4B48-80F2-7476DC476ACB}"/>
              </a:ext>
            </a:extLst>
          </p:cNvPr>
          <p:cNvSpPr/>
          <p:nvPr/>
        </p:nvSpPr>
        <p:spPr>
          <a:xfrm>
            <a:off x="7629055" y="5765092"/>
            <a:ext cx="876416" cy="535204"/>
          </a:xfrm>
          <a:prstGeom prst="roundRect">
            <a:avLst>
              <a:gd name="adj" fmla="val 14815"/>
            </a:avLst>
          </a:prstGeom>
          <a:solidFill>
            <a:schemeClr val="accent2"/>
          </a:solidFill>
          <a:ln w="28575"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Next</a:t>
            </a:r>
          </a:p>
        </p:txBody>
      </p:sp>
      <p:sp>
        <p:nvSpPr>
          <p:cNvPr id="15" name="NEXT">
            <a:extLst>
              <a:ext uri="{FF2B5EF4-FFF2-40B4-BE49-F238E27FC236}">
                <a16:creationId xmlns:a16="http://schemas.microsoft.com/office/drawing/2014/main" id="{625523DF-B205-4E77-9D2D-7AA817169945}"/>
              </a:ext>
            </a:extLst>
          </p:cNvPr>
          <p:cNvSpPr/>
          <p:nvPr/>
        </p:nvSpPr>
        <p:spPr>
          <a:xfrm>
            <a:off x="4133792" y="4916919"/>
            <a:ext cx="876416" cy="535204"/>
          </a:xfrm>
          <a:prstGeom prst="roundRect">
            <a:avLst>
              <a:gd name="adj" fmla="val 14815"/>
            </a:avLst>
          </a:prstGeom>
          <a:solidFill>
            <a:srgbClr val="0076B0"/>
          </a:solidFill>
          <a:ln w="28575">
            <a:solidFill>
              <a:srgbClr val="88C9E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Next</a:t>
            </a:r>
          </a:p>
        </p:txBody>
      </p:sp>
      <p:sp>
        <p:nvSpPr>
          <p:cNvPr id="6" name="Body 2">
            <a:extLst>
              <a:ext uri="{FF2B5EF4-FFF2-40B4-BE49-F238E27FC236}">
                <a16:creationId xmlns:a16="http://schemas.microsoft.com/office/drawing/2014/main" id="{1DF8DE7A-CB64-49DF-A301-F3D83611ED44}"/>
              </a:ext>
            </a:extLst>
          </p:cNvPr>
          <p:cNvSpPr txBox="1"/>
          <p:nvPr/>
        </p:nvSpPr>
        <p:spPr>
          <a:xfrm>
            <a:off x="667121" y="2646184"/>
            <a:ext cx="780975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Twinkl" pitchFamily="2" charset="0"/>
              </a:rPr>
              <a:t>To listen to Jeremy Strong read the first chapter of </a:t>
            </a:r>
            <a:br>
              <a:rPr lang="en-GB" dirty="0">
                <a:latin typeface="Twinkl" pitchFamily="2" charset="0"/>
              </a:rPr>
            </a:br>
            <a:r>
              <a:rPr lang="en-GB" dirty="0">
                <a:latin typeface="Twinkl" pitchFamily="2" charset="0"/>
              </a:rPr>
              <a:t>‘The Hundred-Mile-An-Hour Dog’, click </a:t>
            </a:r>
            <a:r>
              <a:rPr lang="en-GB" dirty="0">
                <a:latin typeface="Twinkl" pitchFamily="2" charset="0"/>
                <a:hlinkClick r:id="rId14"/>
              </a:rPr>
              <a:t>here</a:t>
            </a:r>
            <a:r>
              <a:rPr lang="en-GB" dirty="0">
                <a:latin typeface="Twinkl" pitchFamily="2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167702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35" presetClass="path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-4.44444E-6 -4.44444E-6 L -3.35868 -4.44444E-6 " pathEditMode="relative" rAng="0" ptsTypes="AA">
                                      <p:cBhvr>
                                        <p:cTn id="20" dur="1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7934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175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86441 7.40741E-7 L 3.33333E-6 7.40741E-7 " pathEditMode="relative" rAng="0" ptsTypes="AA">
                                      <p:cBhvr>
                                        <p:cTn id="4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3229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7" grpId="0"/>
      <p:bldP spid="28" grpId="0" animBg="1"/>
      <p:bldP spid="15" grpId="0" animBg="1"/>
      <p:bldP spid="15" grpId="1" animBg="1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5840365" y="2714548"/>
            <a:ext cx="2442687" cy="3500099"/>
            <a:chOff x="5840365" y="2714548"/>
            <a:chExt cx="2442687" cy="3500099"/>
          </a:xfrm>
        </p:grpSpPr>
        <p:grpSp>
          <p:nvGrpSpPr>
            <p:cNvPr id="39" name="STREAKER POLAROID">
              <a:extLst>
                <a:ext uri="{FF2B5EF4-FFF2-40B4-BE49-F238E27FC236}">
                  <a16:creationId xmlns:a16="http://schemas.microsoft.com/office/drawing/2014/main" id="{795BC117-8C10-416F-BD4A-7F2CC6FCB6B0}"/>
                </a:ext>
              </a:extLst>
            </p:cNvPr>
            <p:cNvGrpSpPr/>
            <p:nvPr/>
          </p:nvGrpSpPr>
          <p:grpSpPr>
            <a:xfrm rot="501243">
              <a:off x="6745354" y="2714548"/>
              <a:ext cx="1537698" cy="1989323"/>
              <a:chOff x="6326020" y="2388965"/>
              <a:chExt cx="2234875" cy="2891263"/>
            </a:xfrm>
          </p:grpSpPr>
          <p:pic>
            <p:nvPicPr>
              <p:cNvPr id="41" name="Picture 40">
                <a:extLst>
                  <a:ext uri="{FF2B5EF4-FFF2-40B4-BE49-F238E27FC236}">
                    <a16:creationId xmlns:a16="http://schemas.microsoft.com/office/drawing/2014/main" id="{0E5F60F1-6B74-43F6-AC47-8F89FC7937F5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9324" t="24768" r="25616"/>
              <a:stretch/>
            </p:blipFill>
            <p:spPr>
              <a:xfrm>
                <a:off x="6400814" y="2675437"/>
                <a:ext cx="2082665" cy="1702920"/>
              </a:xfrm>
              <a:prstGeom prst="rect">
                <a:avLst/>
              </a:prstGeom>
            </p:spPr>
          </p:pic>
          <p:pic>
            <p:nvPicPr>
              <p:cNvPr id="42" name="Picture 41">
                <a:extLst>
                  <a:ext uri="{FF2B5EF4-FFF2-40B4-BE49-F238E27FC236}">
                    <a16:creationId xmlns:a16="http://schemas.microsoft.com/office/drawing/2014/main" id="{47C707E8-AF50-414D-92A7-0BC06AEDB22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400815" y="3074921"/>
                <a:ext cx="2082665" cy="1702920"/>
              </a:xfrm>
              <a:prstGeom prst="rect">
                <a:avLst/>
              </a:prstGeom>
            </p:spPr>
          </p:pic>
          <p:pic>
            <p:nvPicPr>
              <p:cNvPr id="43" name="Picture 42">
                <a:extLst>
                  <a:ext uri="{FF2B5EF4-FFF2-40B4-BE49-F238E27FC236}">
                    <a16:creationId xmlns:a16="http://schemas.microsoft.com/office/drawing/2014/main" id="{6D026963-2395-45CD-A567-91DE0F59533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/>
            </p:blipFill>
            <p:spPr>
              <a:xfrm>
                <a:off x="6326020" y="2647794"/>
                <a:ext cx="2234875" cy="2632434"/>
              </a:xfrm>
              <a:prstGeom prst="rect">
                <a:avLst/>
              </a:prstGeom>
            </p:spPr>
          </p:pic>
          <p:sp>
            <p:nvSpPr>
              <p:cNvPr id="44" name="Freeform: Shape 18">
                <a:extLst>
                  <a:ext uri="{FF2B5EF4-FFF2-40B4-BE49-F238E27FC236}">
                    <a16:creationId xmlns:a16="http://schemas.microsoft.com/office/drawing/2014/main" id="{F3455332-9F53-4FE9-88B6-6A96AE1FAE09}"/>
                  </a:ext>
                </a:extLst>
              </p:cNvPr>
              <p:cNvSpPr/>
              <p:nvPr/>
            </p:nvSpPr>
            <p:spPr>
              <a:xfrm>
                <a:off x="7292674" y="2388965"/>
                <a:ext cx="301566" cy="533072"/>
              </a:xfrm>
              <a:custGeom>
                <a:avLst/>
                <a:gdLst>
                  <a:gd name="connsiteX0" fmla="*/ 105483 w 210966"/>
                  <a:gd name="connsiteY0" fmla="*/ 757465 h 757465"/>
                  <a:gd name="connsiteX1" fmla="*/ 70977 w 210966"/>
                  <a:gd name="connsiteY1" fmla="*/ 697972 h 757465"/>
                  <a:gd name="connsiteX2" fmla="*/ 36471 w 210966"/>
                  <a:gd name="connsiteY2" fmla="*/ 757465 h 757465"/>
                  <a:gd name="connsiteX3" fmla="*/ 0 w 210966"/>
                  <a:gd name="connsiteY3" fmla="*/ 694584 h 757465"/>
                  <a:gd name="connsiteX4" fmla="*/ 0 w 210966"/>
                  <a:gd name="connsiteY4" fmla="*/ 62882 h 757465"/>
                  <a:gd name="connsiteX5" fmla="*/ 0 w 210966"/>
                  <a:gd name="connsiteY5" fmla="*/ 61538 h 757465"/>
                  <a:gd name="connsiteX6" fmla="*/ 779 w 210966"/>
                  <a:gd name="connsiteY6" fmla="*/ 61538 h 757465"/>
                  <a:gd name="connsiteX7" fmla="*/ 36471 w 210966"/>
                  <a:gd name="connsiteY7" fmla="*/ 1 h 757465"/>
                  <a:gd name="connsiteX8" fmla="*/ 70977 w 210966"/>
                  <a:gd name="connsiteY8" fmla="*/ 59494 h 757465"/>
                  <a:gd name="connsiteX9" fmla="*/ 105483 w 210966"/>
                  <a:gd name="connsiteY9" fmla="*/ 1 h 757465"/>
                  <a:gd name="connsiteX10" fmla="*/ 139989 w 210966"/>
                  <a:gd name="connsiteY10" fmla="*/ 59494 h 757465"/>
                  <a:gd name="connsiteX11" fmla="*/ 174495 w 210966"/>
                  <a:gd name="connsiteY11" fmla="*/ 0 h 757465"/>
                  <a:gd name="connsiteX12" fmla="*/ 210187 w 210966"/>
                  <a:gd name="connsiteY12" fmla="*/ 61538 h 757465"/>
                  <a:gd name="connsiteX13" fmla="*/ 210966 w 210966"/>
                  <a:gd name="connsiteY13" fmla="*/ 61538 h 757465"/>
                  <a:gd name="connsiteX14" fmla="*/ 210966 w 210966"/>
                  <a:gd name="connsiteY14" fmla="*/ 62881 h 757465"/>
                  <a:gd name="connsiteX15" fmla="*/ 210966 w 210966"/>
                  <a:gd name="connsiteY15" fmla="*/ 694583 h 757465"/>
                  <a:gd name="connsiteX16" fmla="*/ 210966 w 210966"/>
                  <a:gd name="connsiteY16" fmla="*/ 694584 h 757465"/>
                  <a:gd name="connsiteX17" fmla="*/ 210966 w 210966"/>
                  <a:gd name="connsiteY17" fmla="*/ 694584 h 757465"/>
                  <a:gd name="connsiteX18" fmla="*/ 174495 w 210966"/>
                  <a:gd name="connsiteY18" fmla="*/ 757464 h 757465"/>
                  <a:gd name="connsiteX19" fmla="*/ 139990 w 210966"/>
                  <a:gd name="connsiteY19" fmla="*/ 697972 h 75746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</a:cxnLst>
                <a:rect l="l" t="t" r="r" b="b"/>
                <a:pathLst>
                  <a:path w="210966" h="757465">
                    <a:moveTo>
                      <a:pt x="105483" y="757465"/>
                    </a:moveTo>
                    <a:lnTo>
                      <a:pt x="70977" y="697972"/>
                    </a:lnTo>
                    <a:lnTo>
                      <a:pt x="36471" y="757465"/>
                    </a:lnTo>
                    <a:lnTo>
                      <a:pt x="0" y="694584"/>
                    </a:lnTo>
                    <a:lnTo>
                      <a:pt x="0" y="62882"/>
                    </a:lnTo>
                    <a:lnTo>
                      <a:pt x="0" y="61538"/>
                    </a:lnTo>
                    <a:lnTo>
                      <a:pt x="779" y="61538"/>
                    </a:lnTo>
                    <a:lnTo>
                      <a:pt x="36471" y="1"/>
                    </a:lnTo>
                    <a:lnTo>
                      <a:pt x="70977" y="59494"/>
                    </a:lnTo>
                    <a:lnTo>
                      <a:pt x="105483" y="1"/>
                    </a:lnTo>
                    <a:lnTo>
                      <a:pt x="139989" y="59494"/>
                    </a:lnTo>
                    <a:lnTo>
                      <a:pt x="174495" y="0"/>
                    </a:lnTo>
                    <a:lnTo>
                      <a:pt x="210187" y="61538"/>
                    </a:lnTo>
                    <a:lnTo>
                      <a:pt x="210966" y="61538"/>
                    </a:lnTo>
                    <a:lnTo>
                      <a:pt x="210966" y="62881"/>
                    </a:lnTo>
                    <a:lnTo>
                      <a:pt x="210966" y="694583"/>
                    </a:lnTo>
                    <a:lnTo>
                      <a:pt x="210966" y="694584"/>
                    </a:lnTo>
                    <a:lnTo>
                      <a:pt x="210966" y="694584"/>
                    </a:lnTo>
                    <a:lnTo>
                      <a:pt x="174495" y="757464"/>
                    </a:lnTo>
                    <a:lnTo>
                      <a:pt x="139990" y="697972"/>
                    </a:lnTo>
                    <a:close/>
                  </a:path>
                </a:pathLst>
              </a:custGeom>
              <a:solidFill>
                <a:srgbClr val="0076B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45" name="STREAKER POLAROID 2">
              <a:extLst>
                <a:ext uri="{FF2B5EF4-FFF2-40B4-BE49-F238E27FC236}">
                  <a16:creationId xmlns:a16="http://schemas.microsoft.com/office/drawing/2014/main" id="{00E6A19B-2CE9-4AC9-A0FC-EA14E6D8E0A5}"/>
                </a:ext>
              </a:extLst>
            </p:cNvPr>
            <p:cNvGrpSpPr/>
            <p:nvPr/>
          </p:nvGrpSpPr>
          <p:grpSpPr>
            <a:xfrm rot="20942375">
              <a:off x="5840365" y="4225324"/>
              <a:ext cx="1537698" cy="1989323"/>
              <a:chOff x="5803027" y="3836153"/>
              <a:chExt cx="1820327" cy="2354961"/>
            </a:xfrm>
          </p:grpSpPr>
          <p:pic>
            <p:nvPicPr>
              <p:cNvPr id="53" name="Picture 52">
                <a:extLst>
                  <a:ext uri="{FF2B5EF4-FFF2-40B4-BE49-F238E27FC236}">
                    <a16:creationId xmlns:a16="http://schemas.microsoft.com/office/drawing/2014/main" id="{C483410B-890E-414C-BE5A-628F52639408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32615" t="24768" r="2325"/>
              <a:stretch/>
            </p:blipFill>
            <p:spPr>
              <a:xfrm flipH="1">
                <a:off x="5863947" y="4069487"/>
                <a:ext cx="1696351" cy="1387044"/>
              </a:xfrm>
              <a:prstGeom prst="rect">
                <a:avLst/>
              </a:prstGeom>
            </p:spPr>
          </p:pic>
          <p:pic>
            <p:nvPicPr>
              <p:cNvPr id="54" name="Picture 53">
                <a:extLst>
                  <a:ext uri="{FF2B5EF4-FFF2-40B4-BE49-F238E27FC236}">
                    <a16:creationId xmlns:a16="http://schemas.microsoft.com/office/drawing/2014/main" id="{FB9784E6-B6C0-44D9-AB5E-1E375EA9795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/>
            </p:blipFill>
            <p:spPr>
              <a:xfrm>
                <a:off x="5953938" y="4604022"/>
                <a:ext cx="1520604" cy="877272"/>
              </a:xfrm>
              <a:prstGeom prst="rect">
                <a:avLst/>
              </a:prstGeom>
            </p:spPr>
          </p:pic>
          <p:pic>
            <p:nvPicPr>
              <p:cNvPr id="55" name="Picture 54">
                <a:extLst>
                  <a:ext uri="{FF2B5EF4-FFF2-40B4-BE49-F238E27FC236}">
                    <a16:creationId xmlns:a16="http://schemas.microsoft.com/office/drawing/2014/main" id="{42E157AB-56F6-4B24-9F40-BF5D3231D79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/>
            </p:blipFill>
            <p:spPr>
              <a:xfrm>
                <a:off x="5803027" y="4046972"/>
                <a:ext cx="1820327" cy="2144142"/>
              </a:xfrm>
              <a:prstGeom prst="rect">
                <a:avLst/>
              </a:prstGeom>
            </p:spPr>
          </p:pic>
          <p:sp>
            <p:nvSpPr>
              <p:cNvPr id="56" name="Freeform: Shape 29">
                <a:extLst>
                  <a:ext uri="{FF2B5EF4-FFF2-40B4-BE49-F238E27FC236}">
                    <a16:creationId xmlns:a16="http://schemas.microsoft.com/office/drawing/2014/main" id="{4DCC0E72-7C6F-43A1-AA37-22F82D2BB919}"/>
                  </a:ext>
                </a:extLst>
              </p:cNvPr>
              <p:cNvSpPr/>
              <p:nvPr/>
            </p:nvSpPr>
            <p:spPr>
              <a:xfrm>
                <a:off x="6590376" y="3836153"/>
                <a:ext cx="245628" cy="434192"/>
              </a:xfrm>
              <a:custGeom>
                <a:avLst/>
                <a:gdLst>
                  <a:gd name="connsiteX0" fmla="*/ 105483 w 210966"/>
                  <a:gd name="connsiteY0" fmla="*/ 757465 h 757465"/>
                  <a:gd name="connsiteX1" fmla="*/ 70977 w 210966"/>
                  <a:gd name="connsiteY1" fmla="*/ 697972 h 757465"/>
                  <a:gd name="connsiteX2" fmla="*/ 36471 w 210966"/>
                  <a:gd name="connsiteY2" fmla="*/ 757465 h 757465"/>
                  <a:gd name="connsiteX3" fmla="*/ 0 w 210966"/>
                  <a:gd name="connsiteY3" fmla="*/ 694584 h 757465"/>
                  <a:gd name="connsiteX4" fmla="*/ 0 w 210966"/>
                  <a:gd name="connsiteY4" fmla="*/ 62882 h 757465"/>
                  <a:gd name="connsiteX5" fmla="*/ 0 w 210966"/>
                  <a:gd name="connsiteY5" fmla="*/ 61538 h 757465"/>
                  <a:gd name="connsiteX6" fmla="*/ 779 w 210966"/>
                  <a:gd name="connsiteY6" fmla="*/ 61538 h 757465"/>
                  <a:gd name="connsiteX7" fmla="*/ 36471 w 210966"/>
                  <a:gd name="connsiteY7" fmla="*/ 1 h 757465"/>
                  <a:gd name="connsiteX8" fmla="*/ 70977 w 210966"/>
                  <a:gd name="connsiteY8" fmla="*/ 59494 h 757465"/>
                  <a:gd name="connsiteX9" fmla="*/ 105483 w 210966"/>
                  <a:gd name="connsiteY9" fmla="*/ 1 h 757465"/>
                  <a:gd name="connsiteX10" fmla="*/ 139989 w 210966"/>
                  <a:gd name="connsiteY10" fmla="*/ 59494 h 757465"/>
                  <a:gd name="connsiteX11" fmla="*/ 174495 w 210966"/>
                  <a:gd name="connsiteY11" fmla="*/ 0 h 757465"/>
                  <a:gd name="connsiteX12" fmla="*/ 210187 w 210966"/>
                  <a:gd name="connsiteY12" fmla="*/ 61538 h 757465"/>
                  <a:gd name="connsiteX13" fmla="*/ 210966 w 210966"/>
                  <a:gd name="connsiteY13" fmla="*/ 61538 h 757465"/>
                  <a:gd name="connsiteX14" fmla="*/ 210966 w 210966"/>
                  <a:gd name="connsiteY14" fmla="*/ 62881 h 757465"/>
                  <a:gd name="connsiteX15" fmla="*/ 210966 w 210966"/>
                  <a:gd name="connsiteY15" fmla="*/ 694583 h 757465"/>
                  <a:gd name="connsiteX16" fmla="*/ 210966 w 210966"/>
                  <a:gd name="connsiteY16" fmla="*/ 694584 h 757465"/>
                  <a:gd name="connsiteX17" fmla="*/ 210966 w 210966"/>
                  <a:gd name="connsiteY17" fmla="*/ 694584 h 757465"/>
                  <a:gd name="connsiteX18" fmla="*/ 174495 w 210966"/>
                  <a:gd name="connsiteY18" fmla="*/ 757464 h 757465"/>
                  <a:gd name="connsiteX19" fmla="*/ 139990 w 210966"/>
                  <a:gd name="connsiteY19" fmla="*/ 697972 h 75746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</a:cxnLst>
                <a:rect l="l" t="t" r="r" b="b"/>
                <a:pathLst>
                  <a:path w="210966" h="757465">
                    <a:moveTo>
                      <a:pt x="105483" y="757465"/>
                    </a:moveTo>
                    <a:lnTo>
                      <a:pt x="70977" y="697972"/>
                    </a:lnTo>
                    <a:lnTo>
                      <a:pt x="36471" y="757465"/>
                    </a:lnTo>
                    <a:lnTo>
                      <a:pt x="0" y="694584"/>
                    </a:lnTo>
                    <a:lnTo>
                      <a:pt x="0" y="62882"/>
                    </a:lnTo>
                    <a:lnTo>
                      <a:pt x="0" y="61538"/>
                    </a:lnTo>
                    <a:lnTo>
                      <a:pt x="779" y="61538"/>
                    </a:lnTo>
                    <a:lnTo>
                      <a:pt x="36471" y="1"/>
                    </a:lnTo>
                    <a:lnTo>
                      <a:pt x="70977" y="59494"/>
                    </a:lnTo>
                    <a:lnTo>
                      <a:pt x="105483" y="1"/>
                    </a:lnTo>
                    <a:lnTo>
                      <a:pt x="139989" y="59494"/>
                    </a:lnTo>
                    <a:lnTo>
                      <a:pt x="174495" y="0"/>
                    </a:lnTo>
                    <a:lnTo>
                      <a:pt x="210187" y="61538"/>
                    </a:lnTo>
                    <a:lnTo>
                      <a:pt x="210966" y="61538"/>
                    </a:lnTo>
                    <a:lnTo>
                      <a:pt x="210966" y="62881"/>
                    </a:lnTo>
                    <a:lnTo>
                      <a:pt x="210966" y="694583"/>
                    </a:lnTo>
                    <a:lnTo>
                      <a:pt x="210966" y="694584"/>
                    </a:lnTo>
                    <a:lnTo>
                      <a:pt x="210966" y="694584"/>
                    </a:lnTo>
                    <a:lnTo>
                      <a:pt x="174495" y="757464"/>
                    </a:lnTo>
                    <a:lnTo>
                      <a:pt x="139990" y="697972"/>
                    </a:lnTo>
                    <a:close/>
                  </a:path>
                </a:pathLst>
              </a:custGeom>
              <a:solidFill>
                <a:srgbClr val="0076B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GB"/>
              </a:p>
            </p:txBody>
          </p:sp>
        </p:grpSp>
      </p:grpSp>
      <p:grpSp>
        <p:nvGrpSpPr>
          <p:cNvPr id="36" name="Group 35"/>
          <p:cNvGrpSpPr/>
          <p:nvPr/>
        </p:nvGrpSpPr>
        <p:grpSpPr>
          <a:xfrm>
            <a:off x="501894" y="2043761"/>
            <a:ext cx="8131324" cy="549211"/>
            <a:chOff x="491384" y="2044525"/>
            <a:chExt cx="8131324" cy="549211"/>
          </a:xfrm>
        </p:grpSpPr>
        <p:sp>
          <p:nvSpPr>
            <p:cNvPr id="37" name="Freeform 36"/>
            <p:cNvSpPr/>
            <p:nvPr/>
          </p:nvSpPr>
          <p:spPr>
            <a:xfrm>
              <a:off x="491384" y="2044525"/>
              <a:ext cx="8131324" cy="549211"/>
            </a:xfrm>
            <a:custGeom>
              <a:avLst/>
              <a:gdLst>
                <a:gd name="connsiteX0" fmla="*/ 116403 w 8220075"/>
                <a:gd name="connsiteY0" fmla="*/ 0 h 630310"/>
                <a:gd name="connsiteX1" fmla="*/ 8103672 w 8220075"/>
                <a:gd name="connsiteY1" fmla="*/ 0 h 630310"/>
                <a:gd name="connsiteX2" fmla="*/ 8220075 w 8220075"/>
                <a:gd name="connsiteY2" fmla="*/ 116403 h 630310"/>
                <a:gd name="connsiteX3" fmla="*/ 8220075 w 8220075"/>
                <a:gd name="connsiteY3" fmla="*/ 630310 h 630310"/>
                <a:gd name="connsiteX4" fmla="*/ 0 w 8220075"/>
                <a:gd name="connsiteY4" fmla="*/ 630310 h 630310"/>
                <a:gd name="connsiteX5" fmla="*/ 0 w 8220075"/>
                <a:gd name="connsiteY5" fmla="*/ 116403 h 630310"/>
                <a:gd name="connsiteX6" fmla="*/ 116403 w 8220075"/>
                <a:gd name="connsiteY6" fmla="*/ 0 h 6303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220075" h="630310">
                  <a:moveTo>
                    <a:pt x="116403" y="0"/>
                  </a:moveTo>
                  <a:lnTo>
                    <a:pt x="8103672" y="0"/>
                  </a:lnTo>
                  <a:cubicBezTo>
                    <a:pt x="8167960" y="0"/>
                    <a:pt x="8220075" y="52115"/>
                    <a:pt x="8220075" y="116403"/>
                  </a:cubicBezTo>
                  <a:lnTo>
                    <a:pt x="8220075" y="630310"/>
                  </a:lnTo>
                  <a:lnTo>
                    <a:pt x="0" y="630310"/>
                  </a:lnTo>
                  <a:lnTo>
                    <a:pt x="0" y="116403"/>
                  </a:lnTo>
                  <a:cubicBezTo>
                    <a:pt x="0" y="52115"/>
                    <a:pt x="52115" y="0"/>
                    <a:pt x="116403" y="0"/>
                  </a:cubicBezTo>
                  <a:close/>
                </a:path>
              </a:pathLst>
            </a:custGeom>
            <a:solidFill>
              <a:srgbClr val="BE09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8" name="TextBox 37"/>
            <p:cNvSpPr txBox="1"/>
            <p:nvPr/>
          </p:nvSpPr>
          <p:spPr>
            <a:xfrm>
              <a:off x="491384" y="2120474"/>
              <a:ext cx="8131324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000" b="1" dirty="0">
                  <a:solidFill>
                    <a:schemeClr val="bg1"/>
                  </a:solidFill>
                  <a:latin typeface="Twinkl" pitchFamily="2" charset="0"/>
                </a:rPr>
                <a:t>Vocabulary Victor wants to know…</a:t>
              </a:r>
            </a:p>
          </p:txBody>
        </p:sp>
      </p:grpSp>
      <p:sp>
        <p:nvSpPr>
          <p:cNvPr id="9" name="REVEAL ANSWER">
            <a:extLst>
              <a:ext uri="{FF2B5EF4-FFF2-40B4-BE49-F238E27FC236}">
                <a16:creationId xmlns:a16="http://schemas.microsoft.com/office/drawing/2014/main" id="{654F83C1-E113-4E98-9F3C-1C90B82567CB}"/>
              </a:ext>
            </a:extLst>
          </p:cNvPr>
          <p:cNvSpPr/>
          <p:nvPr/>
        </p:nvSpPr>
        <p:spPr>
          <a:xfrm>
            <a:off x="3310910" y="4578230"/>
            <a:ext cx="1837201" cy="535204"/>
          </a:xfrm>
          <a:prstGeom prst="roundRect">
            <a:avLst>
              <a:gd name="adj" fmla="val 14815"/>
            </a:avLst>
          </a:prstGeom>
          <a:solidFill>
            <a:srgbClr val="0076B0"/>
          </a:solidFill>
          <a:ln w="28575">
            <a:solidFill>
              <a:srgbClr val="88C9E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Reveal Answer</a:t>
            </a:r>
          </a:p>
        </p:txBody>
      </p:sp>
      <p:sp>
        <p:nvSpPr>
          <p:cNvPr id="2" name="QUESTION"/>
          <p:cNvSpPr/>
          <p:nvPr/>
        </p:nvSpPr>
        <p:spPr>
          <a:xfrm>
            <a:off x="2146300" y="2687239"/>
            <a:ext cx="3250988" cy="1260634"/>
          </a:xfrm>
          <a:prstGeom prst="wedgeRoundRectCallout">
            <a:avLst>
              <a:gd name="adj1" fmla="val -44037"/>
              <a:gd name="adj2" fmla="val 89960"/>
              <a:gd name="adj3" fmla="val 16667"/>
            </a:avLst>
          </a:prstGeom>
          <a:solidFill>
            <a:srgbClr val="FCFDFE"/>
          </a:solidFill>
          <a:ln w="28575">
            <a:solidFill>
              <a:srgbClr val="CA2B2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Can you think of </a:t>
            </a:r>
            <a:r>
              <a:rPr lang="en-GB" b="1" dirty="0">
                <a:solidFill>
                  <a:schemeClr val="tx1"/>
                </a:solidFill>
              </a:rPr>
              <a:t>two different</a:t>
            </a:r>
            <a:r>
              <a:rPr lang="en-GB" dirty="0">
                <a:solidFill>
                  <a:schemeClr val="tx1"/>
                </a:solidFill>
              </a:rPr>
              <a:t> words that can be used to describe </a:t>
            </a:r>
            <a:r>
              <a:rPr lang="en-GB" dirty="0" err="1">
                <a:solidFill>
                  <a:schemeClr val="tx1"/>
                </a:solidFill>
              </a:rPr>
              <a:t>Streaker</a:t>
            </a:r>
            <a:r>
              <a:rPr lang="en-GB" dirty="0">
                <a:solidFill>
                  <a:schemeClr val="tx1"/>
                </a:solidFill>
              </a:rPr>
              <a:t>?</a:t>
            </a:r>
            <a:endParaRPr lang="en-GB" dirty="0">
              <a:solidFill>
                <a:schemeClr val="tx1"/>
              </a:solidFill>
              <a:latin typeface="Twinkl" pitchFamily="2" charset="0"/>
            </a:endParaRPr>
          </a:p>
        </p:txBody>
      </p:sp>
      <p:grpSp>
        <p:nvGrpSpPr>
          <p:cNvPr id="18" name="Group 17"/>
          <p:cNvGrpSpPr/>
          <p:nvPr/>
        </p:nvGrpSpPr>
        <p:grpSpPr>
          <a:xfrm>
            <a:off x="622812" y="4149218"/>
            <a:ext cx="1878341" cy="2227458"/>
            <a:chOff x="622812" y="2517250"/>
            <a:chExt cx="3122337" cy="3702670"/>
          </a:xfrm>
        </p:grpSpPr>
        <p:sp>
          <p:nvSpPr>
            <p:cNvPr id="72" name="Oval 71">
              <a:extLst>
                <a:ext uri="{FF2B5EF4-FFF2-40B4-BE49-F238E27FC236}">
                  <a16:creationId xmlns:a16="http://schemas.microsoft.com/office/drawing/2014/main" id="{96898487-860E-46C0-AA87-D4F213C585CA}"/>
                </a:ext>
              </a:extLst>
            </p:cNvPr>
            <p:cNvSpPr/>
            <p:nvPr/>
          </p:nvSpPr>
          <p:spPr>
            <a:xfrm>
              <a:off x="631770" y="3115498"/>
              <a:ext cx="3104422" cy="3104422"/>
            </a:xfrm>
            <a:prstGeom prst="ellipse">
              <a:avLst/>
            </a:prstGeom>
            <a:solidFill>
              <a:srgbClr val="D81C3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73" name="Group 72">
              <a:extLst>
                <a:ext uri="{FF2B5EF4-FFF2-40B4-BE49-F238E27FC236}">
                  <a16:creationId xmlns:a16="http://schemas.microsoft.com/office/drawing/2014/main" id="{AF2B5D9C-898C-4BF8-ADFB-40CB009101F4}"/>
                </a:ext>
              </a:extLst>
            </p:cNvPr>
            <p:cNvGrpSpPr/>
            <p:nvPr/>
          </p:nvGrpSpPr>
          <p:grpSpPr>
            <a:xfrm>
              <a:off x="622812" y="2517250"/>
              <a:ext cx="3122337" cy="3702670"/>
              <a:chOff x="3187128" y="2317959"/>
              <a:chExt cx="3122337" cy="3702670"/>
            </a:xfrm>
          </p:grpSpPr>
          <p:pic>
            <p:nvPicPr>
              <p:cNvPr id="74" name="Picture 73">
                <a:extLst>
                  <a:ext uri="{FF2B5EF4-FFF2-40B4-BE49-F238E27FC236}">
                    <a16:creationId xmlns:a16="http://schemas.microsoft.com/office/drawing/2014/main" id="{54676D3D-1ED0-4FDA-8ED5-01F4A399A1E7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-20543" r="-341"/>
              <a:stretch/>
            </p:blipFill>
            <p:spPr>
              <a:xfrm>
                <a:off x="3187128" y="2916207"/>
                <a:ext cx="3113188" cy="3104422"/>
              </a:xfrm>
              <a:prstGeom prst="ellipse">
                <a:avLst/>
              </a:prstGeom>
            </p:spPr>
          </p:pic>
          <p:pic>
            <p:nvPicPr>
              <p:cNvPr id="75" name="Picture 74">
                <a:extLst>
                  <a:ext uri="{FF2B5EF4-FFF2-40B4-BE49-F238E27FC236}">
                    <a16:creationId xmlns:a16="http://schemas.microsoft.com/office/drawing/2014/main" id="{5F945612-5E7C-44AA-9A0C-D88BE2984BA7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-20543" t="-2185" r="-341"/>
              <a:stretch/>
            </p:blipFill>
            <p:spPr>
              <a:xfrm>
                <a:off x="3196277" y="2317959"/>
                <a:ext cx="3113188" cy="2612571"/>
              </a:xfrm>
              <a:prstGeom prst="rect">
                <a:avLst/>
              </a:prstGeom>
            </p:spPr>
          </p:pic>
        </p:grpSp>
      </p:grpSp>
      <p:sp>
        <p:nvSpPr>
          <p:cNvPr id="35" name="NEXT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E6CE0DDF-3024-458F-A9D1-EF0F7883C6CF}"/>
              </a:ext>
            </a:extLst>
          </p:cNvPr>
          <p:cNvSpPr/>
          <p:nvPr/>
        </p:nvSpPr>
        <p:spPr>
          <a:xfrm>
            <a:off x="7629055" y="5678433"/>
            <a:ext cx="876416" cy="535204"/>
          </a:xfrm>
          <a:prstGeom prst="roundRect">
            <a:avLst>
              <a:gd name="adj" fmla="val 14815"/>
            </a:avLst>
          </a:prstGeom>
          <a:solidFill>
            <a:schemeClr val="accent2"/>
          </a:solidFill>
          <a:ln w="28575"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Next</a:t>
            </a:r>
          </a:p>
        </p:txBody>
      </p:sp>
      <p:sp>
        <p:nvSpPr>
          <p:cNvPr id="83" name="ANSWER"/>
          <p:cNvSpPr/>
          <p:nvPr/>
        </p:nvSpPr>
        <p:spPr>
          <a:xfrm>
            <a:off x="2146300" y="2695145"/>
            <a:ext cx="2981196" cy="1761030"/>
          </a:xfrm>
          <a:prstGeom prst="wedgeRoundRectCallout">
            <a:avLst>
              <a:gd name="adj1" fmla="val -35821"/>
              <a:gd name="adj2" fmla="val 67940"/>
              <a:gd name="adj3" fmla="val 16667"/>
            </a:avLst>
          </a:prstGeom>
          <a:solidFill>
            <a:srgbClr val="FCFDFE"/>
          </a:solidFill>
          <a:ln w="28575">
            <a:solidFill>
              <a:srgbClr val="CA2B2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2" charset="0"/>
                <a:sym typeface="Wingdings" panose="05000000000000000000" pitchFamily="2" charset="2"/>
              </a:rPr>
              <a:t>You could have </a:t>
            </a:r>
            <a:br>
              <a:rPr lang="en-GB" dirty="0">
                <a:solidFill>
                  <a:schemeClr val="tx1"/>
                </a:solidFill>
                <a:latin typeface="Twinkl" pitchFamily="2" charset="0"/>
                <a:sym typeface="Wingdings" panose="05000000000000000000" pitchFamily="2" charset="2"/>
              </a:rPr>
            </a:br>
            <a:r>
              <a:rPr lang="en-GB" dirty="0">
                <a:solidFill>
                  <a:schemeClr val="tx1"/>
                </a:solidFill>
                <a:latin typeface="Twinkl" pitchFamily="2" charset="0"/>
                <a:sym typeface="Wingdings" panose="05000000000000000000" pitchFamily="2" charset="2"/>
              </a:rPr>
              <a:t>used lots of different words to describe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  <a:sym typeface="Wingdings" panose="05000000000000000000" pitchFamily="2" charset="2"/>
              </a:rPr>
              <a:t>Streaker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  <a:sym typeface="Wingdings" panose="05000000000000000000" pitchFamily="2" charset="2"/>
              </a:rPr>
              <a:t>, such as </a:t>
            </a:r>
            <a:r>
              <a:rPr lang="en-GB" b="1" dirty="0">
                <a:solidFill>
                  <a:schemeClr val="tx1"/>
                </a:solidFill>
                <a:latin typeface="Twinkl" pitchFamily="2" charset="0"/>
                <a:sym typeface="Wingdings" panose="05000000000000000000" pitchFamily="2" charset="2"/>
              </a:rPr>
              <a:t>fast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  <a:sym typeface="Wingdings" panose="05000000000000000000" pitchFamily="2" charset="2"/>
              </a:rPr>
              <a:t>, </a:t>
            </a:r>
            <a:r>
              <a:rPr lang="en-GB" b="1" dirty="0">
                <a:solidFill>
                  <a:schemeClr val="tx1"/>
                </a:solidFill>
                <a:latin typeface="Twinkl" pitchFamily="2" charset="0"/>
                <a:sym typeface="Wingdings" panose="05000000000000000000" pitchFamily="2" charset="2"/>
              </a:rPr>
              <a:t>speedy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  <a:sym typeface="Wingdings" panose="05000000000000000000" pitchFamily="2" charset="2"/>
              </a:rPr>
              <a:t> or </a:t>
            </a:r>
            <a:r>
              <a:rPr lang="en-GB" b="1" dirty="0">
                <a:solidFill>
                  <a:schemeClr val="tx1"/>
                </a:solidFill>
                <a:latin typeface="Twinkl" pitchFamily="2" charset="0"/>
                <a:sym typeface="Wingdings" panose="05000000000000000000" pitchFamily="2" charset="2"/>
              </a:rPr>
              <a:t>naughty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  <a:sym typeface="Wingdings" panose="05000000000000000000" pitchFamily="2" charset="2"/>
              </a:rPr>
              <a:t>.</a:t>
            </a:r>
            <a:endParaRPr lang="en-GB"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58" name="Click to Read Extract">
            <a:extLst>
              <a:ext uri="{FF2B5EF4-FFF2-40B4-BE49-F238E27FC236}">
                <a16:creationId xmlns:a16="http://schemas.microsoft.com/office/drawing/2014/main" id="{0D3312A5-D8BC-4777-9A02-0468CA4B77AC}"/>
              </a:ext>
            </a:extLst>
          </p:cNvPr>
          <p:cNvSpPr/>
          <p:nvPr/>
        </p:nvSpPr>
        <p:spPr>
          <a:xfrm>
            <a:off x="3061731" y="5348830"/>
            <a:ext cx="2335557" cy="724400"/>
          </a:xfrm>
          <a:prstGeom prst="roundRect">
            <a:avLst/>
          </a:prstGeom>
          <a:solidFill>
            <a:srgbClr val="0076B0"/>
          </a:solidFill>
          <a:ln w="28575">
            <a:solidFill>
              <a:srgbClr val="88C9E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/>
              <a:t>Click here to read an extract from the book.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0" y="6327284"/>
            <a:ext cx="9148864" cy="601936"/>
            <a:chOff x="0" y="6327284"/>
            <a:chExt cx="9148864" cy="601936"/>
          </a:xfrm>
        </p:grpSpPr>
        <p:grpSp>
          <p:nvGrpSpPr>
            <p:cNvPr id="60" name="Group 59"/>
            <p:cNvGrpSpPr/>
            <p:nvPr/>
          </p:nvGrpSpPr>
          <p:grpSpPr>
            <a:xfrm>
              <a:off x="0" y="6327284"/>
              <a:ext cx="9148864" cy="601936"/>
              <a:chOff x="0" y="6344062"/>
              <a:chExt cx="9148864" cy="601936"/>
            </a:xfrm>
          </p:grpSpPr>
          <p:grpSp>
            <p:nvGrpSpPr>
              <p:cNvPr id="61" name="Group 60"/>
              <p:cNvGrpSpPr/>
              <p:nvPr/>
            </p:nvGrpSpPr>
            <p:grpSpPr>
              <a:xfrm>
                <a:off x="0" y="6428870"/>
                <a:ext cx="9148864" cy="449614"/>
                <a:chOff x="794286" y="3019082"/>
                <a:chExt cx="7059780" cy="798369"/>
              </a:xfrm>
            </p:grpSpPr>
            <p:sp>
              <p:nvSpPr>
                <p:cNvPr id="65" name="Rectangle 64"/>
                <p:cNvSpPr/>
                <p:nvPr/>
              </p:nvSpPr>
              <p:spPr>
                <a:xfrm>
                  <a:off x="794614" y="3019082"/>
                  <a:ext cx="7059452" cy="798369"/>
                </a:xfrm>
                <a:prstGeom prst="rect">
                  <a:avLst/>
                </a:prstGeom>
                <a:solidFill>
                  <a:srgbClr val="00A8E7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/>
                </a:p>
              </p:txBody>
            </p:sp>
            <p:cxnSp>
              <p:nvCxnSpPr>
                <p:cNvPr id="66" name="Straight Connector 65"/>
                <p:cNvCxnSpPr/>
                <p:nvPr/>
              </p:nvCxnSpPr>
              <p:spPr>
                <a:xfrm>
                  <a:off x="794286" y="3028236"/>
                  <a:ext cx="7059780" cy="0"/>
                </a:xfrm>
                <a:prstGeom prst="line">
                  <a:avLst/>
                </a:prstGeom>
                <a:ln w="19050">
                  <a:solidFill>
                    <a:schemeClr val="bg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62" name="Group 61"/>
              <p:cNvGrpSpPr/>
              <p:nvPr/>
            </p:nvGrpSpPr>
            <p:grpSpPr>
              <a:xfrm>
                <a:off x="7964517" y="6344062"/>
                <a:ext cx="1051209" cy="601936"/>
                <a:chOff x="7964517" y="6344062"/>
                <a:chExt cx="1051209" cy="601936"/>
              </a:xfrm>
            </p:grpSpPr>
            <p:pic>
              <p:nvPicPr>
                <p:cNvPr id="63" name="Picture 62"/>
                <p:cNvPicPr>
                  <a:picLocks noChangeAspect="1"/>
                </p:cNvPicPr>
                <p:nvPr/>
              </p:nvPicPr>
              <p:blipFill>
                <a:blip r:embed="rId8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8780282" y="6479753"/>
                  <a:ext cx="235444" cy="328707"/>
                </a:xfrm>
                <a:prstGeom prst="rect">
                  <a:avLst/>
                </a:prstGeom>
              </p:spPr>
            </p:pic>
            <p:pic>
              <p:nvPicPr>
                <p:cNvPr id="64" name="Picture 63"/>
                <p:cNvPicPr>
                  <a:picLocks noChangeAspect="1"/>
                </p:cNvPicPr>
                <p:nvPr/>
              </p:nvPicPr>
              <p:blipFill>
                <a:blip r:embed="rId9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7964517" y="6344062"/>
                  <a:ext cx="815765" cy="601936"/>
                </a:xfrm>
                <a:prstGeom prst="rect">
                  <a:avLst/>
                </a:prstGeom>
              </p:spPr>
            </p:pic>
          </p:grpSp>
        </p:grpSp>
        <p:sp>
          <p:nvSpPr>
            <p:cNvPr id="85" name="TextBox 84">
              <a:extLst>
                <a:ext uri="{FF2B5EF4-FFF2-40B4-BE49-F238E27FC236}">
                  <a16:creationId xmlns:a16="http://schemas.microsoft.com/office/drawing/2014/main" id="{805C331B-ACB4-4A36-A091-A97A26C8FBA9}"/>
                </a:ext>
              </a:extLst>
            </p:cNvPr>
            <p:cNvSpPr txBox="1"/>
            <p:nvPr/>
          </p:nvSpPr>
          <p:spPr>
            <a:xfrm>
              <a:off x="0" y="6531352"/>
              <a:ext cx="4952667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000" dirty="0">
                  <a:solidFill>
                    <a:schemeClr val="bg1"/>
                  </a:solidFill>
                  <a:latin typeface="Tuffy" panose="020B0603060100000000" pitchFamily="34" charset="0"/>
                  <a:ea typeface="Tuffy" panose="020B0603060100000000" pitchFamily="34" charset="0"/>
                </a:rPr>
                <a:t>Text copyright </a:t>
              </a:r>
              <a:r>
                <a:rPr lang="en-GB" sz="1000" dirty="0">
                  <a:solidFill>
                    <a:schemeClr val="bg1"/>
                  </a:solidFill>
                  <a:ea typeface="Tuffy" panose="020B0603060100000000" pitchFamily="34" charset="0"/>
                </a:rPr>
                <a:t>©</a:t>
              </a:r>
              <a:r>
                <a:rPr lang="en-GB" sz="1000" dirty="0">
                  <a:solidFill>
                    <a:schemeClr val="bg1"/>
                  </a:solidFill>
                  <a:latin typeface="Tuffy" panose="020B0603060100000000" pitchFamily="34" charset="0"/>
                  <a:ea typeface="Tuffy" panose="020B0603060100000000" pitchFamily="34" charset="0"/>
                </a:rPr>
                <a:t>1996 by Jeremy Strong; illustrations copyright </a:t>
              </a:r>
              <a:r>
                <a:rPr lang="en-GB" sz="1000" dirty="0">
                  <a:solidFill>
                    <a:schemeClr val="bg1"/>
                  </a:solidFill>
                  <a:ea typeface="Tuffy" panose="020B0603060100000000" pitchFamily="34" charset="0"/>
                </a:rPr>
                <a:t>©</a:t>
              </a:r>
              <a:r>
                <a:rPr lang="en-GB" sz="1000" dirty="0">
                  <a:solidFill>
                    <a:schemeClr val="bg1"/>
                  </a:solidFill>
                  <a:latin typeface="Tuffy" panose="020B0603060100000000" pitchFamily="34" charset="0"/>
                  <a:ea typeface="Tuffy" panose="020B0603060100000000" pitchFamily="34" charset="0"/>
                </a:rPr>
                <a:t>1996 by Nick </a:t>
              </a:r>
              <a:r>
                <a:rPr lang="en-GB" sz="1000" dirty="0" err="1">
                  <a:solidFill>
                    <a:schemeClr val="bg1"/>
                  </a:solidFill>
                  <a:latin typeface="Tuffy" panose="020B0603060100000000" pitchFamily="34" charset="0"/>
                  <a:ea typeface="Tuffy" panose="020B0603060100000000" pitchFamily="34" charset="0"/>
                </a:rPr>
                <a:t>Sharratt</a:t>
              </a:r>
              <a:endParaRPr lang="en-GB" sz="1000" dirty="0">
                <a:solidFill>
                  <a:schemeClr val="bg1"/>
                </a:solidFill>
                <a:latin typeface="Tuffy" panose="020B0603060100000000" pitchFamily="34" charset="0"/>
                <a:ea typeface="Tuffy" panose="020B0603060100000000" pitchFamily="34" charset="0"/>
              </a:endParaRPr>
            </a:p>
          </p:txBody>
        </p:sp>
      </p:grpSp>
      <p:sp>
        <p:nvSpPr>
          <p:cNvPr id="40" name="LISTEN AGAIN">
            <a:hlinkClick r:id="rId10"/>
            <a:extLst>
              <a:ext uri="{FF2B5EF4-FFF2-40B4-BE49-F238E27FC236}">
                <a16:creationId xmlns:a16="http://schemas.microsoft.com/office/drawing/2014/main" id="{102598E6-1674-4E18-83D7-96FB9C6A0128}"/>
              </a:ext>
            </a:extLst>
          </p:cNvPr>
          <p:cNvSpPr/>
          <p:nvPr/>
        </p:nvSpPr>
        <p:spPr>
          <a:xfrm>
            <a:off x="280549" y="1280551"/>
            <a:ext cx="1627890" cy="1594524"/>
          </a:xfrm>
          <a:custGeom>
            <a:avLst/>
            <a:gdLst>
              <a:gd name="connsiteX0" fmla="*/ 0 w 1627890"/>
              <a:gd name="connsiteY0" fmla="*/ 0 h 946531"/>
              <a:gd name="connsiteX1" fmla="*/ 1627890 w 1627890"/>
              <a:gd name="connsiteY1" fmla="*/ 0 h 946531"/>
              <a:gd name="connsiteX2" fmla="*/ 1627890 w 1627890"/>
              <a:gd name="connsiteY2" fmla="*/ 140229 h 946531"/>
              <a:gd name="connsiteX3" fmla="*/ 1627890 w 1627890"/>
              <a:gd name="connsiteY3" fmla="*/ 473265 h 946531"/>
              <a:gd name="connsiteX4" fmla="*/ 1627890 w 1627890"/>
              <a:gd name="connsiteY4" fmla="*/ 806303 h 946531"/>
              <a:gd name="connsiteX5" fmla="*/ 1487662 w 1627890"/>
              <a:gd name="connsiteY5" fmla="*/ 946531 h 946531"/>
              <a:gd name="connsiteX6" fmla="*/ 140228 w 1627890"/>
              <a:gd name="connsiteY6" fmla="*/ 946531 h 946531"/>
              <a:gd name="connsiteX7" fmla="*/ 0 w 1627890"/>
              <a:gd name="connsiteY7" fmla="*/ 806303 h 946531"/>
              <a:gd name="connsiteX8" fmla="*/ 0 w 1627890"/>
              <a:gd name="connsiteY8" fmla="*/ 473265 h 946531"/>
              <a:gd name="connsiteX9" fmla="*/ 0 w 1627890"/>
              <a:gd name="connsiteY9" fmla="*/ 140229 h 9465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627890" h="946531">
                <a:moveTo>
                  <a:pt x="0" y="0"/>
                </a:moveTo>
                <a:lnTo>
                  <a:pt x="1627890" y="0"/>
                </a:lnTo>
                <a:lnTo>
                  <a:pt x="1627890" y="140229"/>
                </a:lnTo>
                <a:lnTo>
                  <a:pt x="1627890" y="473265"/>
                </a:lnTo>
                <a:lnTo>
                  <a:pt x="1627890" y="806303"/>
                </a:lnTo>
                <a:cubicBezTo>
                  <a:pt x="1627890" y="883749"/>
                  <a:pt x="1565108" y="946531"/>
                  <a:pt x="1487662" y="946531"/>
                </a:cubicBezTo>
                <a:lnTo>
                  <a:pt x="140228" y="946531"/>
                </a:lnTo>
                <a:cubicBezTo>
                  <a:pt x="62782" y="946531"/>
                  <a:pt x="0" y="883749"/>
                  <a:pt x="0" y="806303"/>
                </a:cubicBezTo>
                <a:lnTo>
                  <a:pt x="0" y="473265"/>
                </a:lnTo>
                <a:lnTo>
                  <a:pt x="0" y="140229"/>
                </a:lnTo>
                <a:close/>
              </a:path>
            </a:pathLst>
          </a:custGeom>
          <a:solidFill>
            <a:srgbClr val="EB8634"/>
          </a:solidFill>
          <a:ln w="28575">
            <a:solidFill>
              <a:srgbClr val="F3B68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b">
            <a:noAutofit/>
          </a:bodyPr>
          <a:lstStyle/>
          <a:p>
            <a:pPr algn="ctr"/>
            <a:r>
              <a:rPr lang="en-GB" sz="1600" dirty="0">
                <a:latin typeface="Twinkl" pitchFamily="2" charset="0"/>
              </a:rPr>
              <a:t>To listen to the chapter again, click </a:t>
            </a:r>
            <a:r>
              <a:rPr lang="en-GB" sz="1600" b="1" u="sng" dirty="0">
                <a:solidFill>
                  <a:schemeClr val="bg1"/>
                </a:solidFill>
                <a:latin typeface="Twinkl" pitchFamily="2" charset="0"/>
              </a:rPr>
              <a:t>here</a:t>
            </a:r>
            <a:r>
              <a:rPr lang="en-GB" sz="1600" dirty="0">
                <a:latin typeface="Twinkl" pitchFamily="2" charset="0"/>
              </a:rPr>
              <a:t>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A22448C-8B5A-4BEB-900B-74B1F2CB6EAD}"/>
              </a:ext>
            </a:extLst>
          </p:cNvPr>
          <p:cNvSpPr txBox="1"/>
          <p:nvPr/>
        </p:nvSpPr>
        <p:spPr>
          <a:xfrm>
            <a:off x="506338" y="652315"/>
            <a:ext cx="81313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chemeClr val="bg1"/>
                </a:solidFill>
              </a:rPr>
              <a:t>The Hundred-Mile-An-Hour-Dog</a:t>
            </a:r>
          </a:p>
        </p:txBody>
      </p:sp>
      <p:grpSp>
        <p:nvGrpSpPr>
          <p:cNvPr id="46" name="Group 45"/>
          <p:cNvGrpSpPr/>
          <p:nvPr/>
        </p:nvGrpSpPr>
        <p:grpSpPr>
          <a:xfrm>
            <a:off x="-25215" y="0"/>
            <a:ext cx="9169215" cy="1962614"/>
            <a:chOff x="-25215" y="0"/>
            <a:chExt cx="9169215" cy="1962614"/>
          </a:xfrm>
        </p:grpSpPr>
        <p:sp>
          <p:nvSpPr>
            <p:cNvPr id="47" name="Rectangle 46"/>
            <p:cNvSpPr/>
            <p:nvPr/>
          </p:nvSpPr>
          <p:spPr>
            <a:xfrm>
              <a:off x="0" y="0"/>
              <a:ext cx="9144000" cy="1698809"/>
            </a:xfrm>
            <a:prstGeom prst="rect">
              <a:avLst/>
            </a:prstGeom>
            <a:solidFill>
              <a:srgbClr val="00A8E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8" name="Right Triangle 47"/>
            <p:cNvSpPr/>
            <p:nvPr/>
          </p:nvSpPr>
          <p:spPr>
            <a:xfrm rot="10800000">
              <a:off x="0" y="1574485"/>
              <a:ext cx="9144000" cy="388129"/>
            </a:xfrm>
            <a:prstGeom prst="rtTriangle">
              <a:avLst/>
            </a:prstGeom>
            <a:solidFill>
              <a:srgbClr val="00A8E7">
                <a:alpha val="54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9" name="Right Triangle 48"/>
            <p:cNvSpPr/>
            <p:nvPr/>
          </p:nvSpPr>
          <p:spPr>
            <a:xfrm rot="10800000">
              <a:off x="-25215" y="1523004"/>
              <a:ext cx="9169213" cy="319194"/>
            </a:xfrm>
            <a:prstGeom prst="rtTriangle">
              <a:avLst/>
            </a:prstGeom>
            <a:solidFill>
              <a:srgbClr val="00A8E7">
                <a:alpha val="69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0" name="Right Triangle 49"/>
            <p:cNvSpPr/>
            <p:nvPr/>
          </p:nvSpPr>
          <p:spPr>
            <a:xfrm rot="10800000" flipH="1">
              <a:off x="0" y="1682356"/>
              <a:ext cx="9143998" cy="234329"/>
            </a:xfrm>
            <a:prstGeom prst="rtTriangle">
              <a:avLst/>
            </a:prstGeom>
            <a:solidFill>
              <a:srgbClr val="00A8E7">
                <a:alpha val="54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51" name="TITLE TEXT"/>
          <p:cNvSpPr txBox="1">
            <a:spLocks/>
          </p:cNvSpPr>
          <p:nvPr/>
        </p:nvSpPr>
        <p:spPr>
          <a:xfrm>
            <a:off x="621323" y="350550"/>
            <a:ext cx="7513983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solidFill>
                  <a:schemeClr val="bg1"/>
                </a:solidFill>
              </a:rPr>
              <a:t>Puffin Book of the Week</a:t>
            </a:r>
            <a:br>
              <a:rPr lang="en-GB" dirty="0">
                <a:solidFill>
                  <a:schemeClr val="bg1"/>
                </a:solidFill>
              </a:rPr>
            </a:br>
            <a:r>
              <a:rPr lang="en-GB" sz="2800" b="0" dirty="0">
                <a:solidFill>
                  <a:schemeClr val="bg1"/>
                </a:solidFill>
              </a:rPr>
              <a:t>The Hundred-Mile-An Hour Dog</a:t>
            </a:r>
          </a:p>
        </p:txBody>
      </p:sp>
      <p:pic>
        <p:nvPicPr>
          <p:cNvPr id="52" name="Picture 51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548" y="132296"/>
            <a:ext cx="967805" cy="1476866"/>
          </a:xfrm>
          <a:prstGeom prst="rect">
            <a:avLst/>
          </a:prstGeom>
          <a:ln w="28575">
            <a:solidFill>
              <a:srgbClr val="0076B0"/>
            </a:solidFill>
          </a:ln>
        </p:spPr>
      </p:pic>
      <p:sp>
        <p:nvSpPr>
          <p:cNvPr id="82" name="Rectangle: Rounded Corners 81">
            <a:extLst>
              <a:ext uri="{FF2B5EF4-FFF2-40B4-BE49-F238E27FC236}">
                <a16:creationId xmlns:a16="http://schemas.microsoft.com/office/drawing/2014/main" id="{0DAC2129-7AC8-409C-AB7E-C9CAC52012A0}"/>
              </a:ext>
            </a:extLst>
          </p:cNvPr>
          <p:cNvSpPr/>
          <p:nvPr/>
        </p:nvSpPr>
        <p:spPr>
          <a:xfrm>
            <a:off x="1028700" y="3280505"/>
            <a:ext cx="7086601" cy="1259058"/>
          </a:xfrm>
          <a:prstGeom prst="roundRect">
            <a:avLst>
              <a:gd name="adj" fmla="val 9528"/>
            </a:avLst>
          </a:prstGeom>
          <a:solidFill>
            <a:schemeClr val="bg1"/>
          </a:solidFill>
          <a:ln w="28575">
            <a:solidFill>
              <a:srgbClr val="BE092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GB" dirty="0" err="1">
                <a:solidFill>
                  <a:schemeClr val="tx1"/>
                </a:solidFill>
              </a:rPr>
              <a:t>Streaker</a:t>
            </a:r>
            <a:r>
              <a:rPr lang="en-GB" dirty="0">
                <a:solidFill>
                  <a:schemeClr val="tx1"/>
                </a:solidFill>
              </a:rPr>
              <a:t> is a mixed-up kind of dog. You can see from her thin body and powerful legs that she's got a lot of greyhound blood in her, along with quite a bit of Ferrari and a large chunk of whirlwind.</a:t>
            </a:r>
            <a:endParaRPr lang="en-GB" dirty="0"/>
          </a:p>
        </p:txBody>
      </p:sp>
      <p:sp>
        <p:nvSpPr>
          <p:cNvPr id="84" name="Back">
            <a:extLst>
              <a:ext uri="{FF2B5EF4-FFF2-40B4-BE49-F238E27FC236}">
                <a16:creationId xmlns:a16="http://schemas.microsoft.com/office/drawing/2014/main" id="{82B37437-9BF5-4D50-A7D1-E9F78F34C885}"/>
              </a:ext>
            </a:extLst>
          </p:cNvPr>
          <p:cNvSpPr/>
          <p:nvPr/>
        </p:nvSpPr>
        <p:spPr>
          <a:xfrm>
            <a:off x="7238885" y="4641272"/>
            <a:ext cx="876416" cy="535204"/>
          </a:xfrm>
          <a:prstGeom prst="roundRect">
            <a:avLst>
              <a:gd name="adj" fmla="val 14815"/>
            </a:avLst>
          </a:prstGeom>
          <a:solidFill>
            <a:schemeClr val="accent2"/>
          </a:solidFill>
          <a:ln w="28575"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Back</a:t>
            </a:r>
          </a:p>
        </p:txBody>
      </p:sp>
    </p:spTree>
    <p:extLst>
      <p:ext uri="{BB962C8B-B14F-4D97-AF65-F5344CB8AC3E}">
        <p14:creationId xmlns:p14="http://schemas.microsoft.com/office/powerpoint/2010/main" val="965955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accel="28000" decel="7200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0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85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"/>
                            </p:stCondLst>
                            <p:childTnLst>
                              <p:par>
                                <p:cTn id="43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0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5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10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8"/>
                  </p:tgtEl>
                </p:cond>
              </p:nextCondLst>
            </p:seq>
            <p:seq concurrent="1" nextAc="seek">
              <p:cTn id="79" restart="whenNotActive" fill="hold" evtFilter="cancelBubble" nodeType="interactiveSeq">
                <p:stCondLst>
                  <p:cond evt="onClick" delay="0">
                    <p:tgtEl>
                      <p:spTgt spid="8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0" fill="hold">
                      <p:stCondLst>
                        <p:cond delay="0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3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6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500"/>
                            </p:stCondLst>
                            <p:childTnLst>
                              <p:par>
                                <p:cTn id="8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4"/>
                  </p:tgtEl>
                </p:cond>
              </p:nextCondLst>
            </p:seq>
          </p:childTnLst>
        </p:cTn>
      </p:par>
    </p:tnLst>
    <p:bldLst>
      <p:bldP spid="9" grpId="0" animBg="1"/>
      <p:bldP spid="9" grpId="1" animBg="1"/>
      <p:bldP spid="9" grpId="2" animBg="1"/>
      <p:bldP spid="9" grpId="3" animBg="1"/>
      <p:bldP spid="2" grpId="0" animBg="1"/>
      <p:bldP spid="2" grpId="1" animBg="1"/>
      <p:bldP spid="2" grpId="2" animBg="1"/>
      <p:bldP spid="2" grpId="3" animBg="1"/>
      <p:bldP spid="35" grpId="0" animBg="1"/>
      <p:bldP spid="83" grpId="0" animBg="1"/>
      <p:bldP spid="58" grpId="0" animBg="1"/>
      <p:bldP spid="58" grpId="1" animBg="1"/>
      <p:bldP spid="58" grpId="2" animBg="1"/>
      <p:bldP spid="58" grpId="3" animBg="1"/>
      <p:bldP spid="40" grpId="0" animBg="1"/>
      <p:bldP spid="82" grpId="0" animBg="1"/>
      <p:bldP spid="82" grpId="1" animBg="1"/>
      <p:bldP spid="84" grpId="0" animBg="1"/>
      <p:bldP spid="84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5726245" y="2759095"/>
            <a:ext cx="2671725" cy="3075272"/>
            <a:chOff x="5726245" y="2759095"/>
            <a:chExt cx="2671725" cy="3075272"/>
          </a:xfrm>
        </p:grpSpPr>
        <p:grpSp>
          <p:nvGrpSpPr>
            <p:cNvPr id="75" name="POLAROID £30">
              <a:extLst>
                <a:ext uri="{FF2B5EF4-FFF2-40B4-BE49-F238E27FC236}">
                  <a16:creationId xmlns:a16="http://schemas.microsoft.com/office/drawing/2014/main" id="{6B9F8C11-F3D8-43C3-BEE1-EEBB29513779}"/>
                </a:ext>
              </a:extLst>
            </p:cNvPr>
            <p:cNvGrpSpPr/>
            <p:nvPr/>
          </p:nvGrpSpPr>
          <p:grpSpPr>
            <a:xfrm rot="20403295">
              <a:off x="5726245" y="2759095"/>
              <a:ext cx="1472634" cy="1896000"/>
              <a:chOff x="6575062" y="1711196"/>
              <a:chExt cx="1820327" cy="2343651"/>
            </a:xfrm>
          </p:grpSpPr>
          <p:pic>
            <p:nvPicPr>
              <p:cNvPr id="76" name="Picture 75">
                <a:extLst>
                  <a:ext uri="{FF2B5EF4-FFF2-40B4-BE49-F238E27FC236}">
                    <a16:creationId xmlns:a16="http://schemas.microsoft.com/office/drawing/2014/main" id="{0E5F60F1-6B74-43F6-AC47-8F89FC7937F5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9324" t="24768" r="25616"/>
              <a:stretch/>
            </p:blipFill>
            <p:spPr>
              <a:xfrm rot="501243">
                <a:off x="6687723" y="1936843"/>
                <a:ext cx="1696351" cy="1387044"/>
              </a:xfrm>
              <a:prstGeom prst="rect">
                <a:avLst/>
              </a:prstGeom>
            </p:spPr>
          </p:pic>
          <p:sp>
            <p:nvSpPr>
              <p:cNvPr id="77" name="Rectangle 76">
                <a:extLst>
                  <a:ext uri="{FF2B5EF4-FFF2-40B4-BE49-F238E27FC236}">
                    <a16:creationId xmlns:a16="http://schemas.microsoft.com/office/drawing/2014/main" id="{22BFC99A-634B-4A3A-9F33-445913A3A40E}"/>
                  </a:ext>
                </a:extLst>
              </p:cNvPr>
              <p:cNvSpPr/>
              <p:nvPr/>
            </p:nvSpPr>
            <p:spPr>
              <a:xfrm rot="514922">
                <a:off x="6630246" y="3278759"/>
                <a:ext cx="1542220" cy="447294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pic>
            <p:nvPicPr>
              <p:cNvPr id="78" name="Picture 77">
                <a:extLst>
                  <a:ext uri="{FF2B5EF4-FFF2-40B4-BE49-F238E27FC236}">
                    <a16:creationId xmlns:a16="http://schemas.microsoft.com/office/drawing/2014/main" id="{47C707E8-AF50-414D-92A7-0BC06AEDB22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/>
            </p:blipFill>
            <p:spPr>
              <a:xfrm rot="501243">
                <a:off x="7002315" y="2088162"/>
                <a:ext cx="1057509" cy="1479887"/>
              </a:xfrm>
              <a:prstGeom prst="rect">
                <a:avLst/>
              </a:prstGeom>
            </p:spPr>
          </p:pic>
          <p:pic>
            <p:nvPicPr>
              <p:cNvPr id="79" name="Picture 78">
                <a:extLst>
                  <a:ext uri="{FF2B5EF4-FFF2-40B4-BE49-F238E27FC236}">
                    <a16:creationId xmlns:a16="http://schemas.microsoft.com/office/drawing/2014/main" id="{6D026963-2395-45CD-A567-91DE0F59533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/>
            </p:blipFill>
            <p:spPr>
              <a:xfrm rot="501243">
                <a:off x="6575062" y="1910705"/>
                <a:ext cx="1820327" cy="2144142"/>
              </a:xfrm>
              <a:prstGeom prst="rect">
                <a:avLst/>
              </a:prstGeom>
            </p:spPr>
          </p:pic>
          <p:sp>
            <p:nvSpPr>
              <p:cNvPr id="80" name="Freeform: Shape 18">
                <a:extLst>
                  <a:ext uri="{FF2B5EF4-FFF2-40B4-BE49-F238E27FC236}">
                    <a16:creationId xmlns:a16="http://schemas.microsoft.com/office/drawing/2014/main" id="{F3455332-9F53-4FE9-88B6-6A96AE1FAE09}"/>
                  </a:ext>
                </a:extLst>
              </p:cNvPr>
              <p:cNvSpPr/>
              <p:nvPr/>
            </p:nvSpPr>
            <p:spPr>
              <a:xfrm rot="501243">
                <a:off x="7517261" y="1711196"/>
                <a:ext cx="245628" cy="434192"/>
              </a:xfrm>
              <a:custGeom>
                <a:avLst/>
                <a:gdLst>
                  <a:gd name="connsiteX0" fmla="*/ 105483 w 210966"/>
                  <a:gd name="connsiteY0" fmla="*/ 757465 h 757465"/>
                  <a:gd name="connsiteX1" fmla="*/ 70977 w 210966"/>
                  <a:gd name="connsiteY1" fmla="*/ 697972 h 757465"/>
                  <a:gd name="connsiteX2" fmla="*/ 36471 w 210966"/>
                  <a:gd name="connsiteY2" fmla="*/ 757465 h 757465"/>
                  <a:gd name="connsiteX3" fmla="*/ 0 w 210966"/>
                  <a:gd name="connsiteY3" fmla="*/ 694584 h 757465"/>
                  <a:gd name="connsiteX4" fmla="*/ 0 w 210966"/>
                  <a:gd name="connsiteY4" fmla="*/ 62882 h 757465"/>
                  <a:gd name="connsiteX5" fmla="*/ 0 w 210966"/>
                  <a:gd name="connsiteY5" fmla="*/ 61538 h 757465"/>
                  <a:gd name="connsiteX6" fmla="*/ 779 w 210966"/>
                  <a:gd name="connsiteY6" fmla="*/ 61538 h 757465"/>
                  <a:gd name="connsiteX7" fmla="*/ 36471 w 210966"/>
                  <a:gd name="connsiteY7" fmla="*/ 1 h 757465"/>
                  <a:gd name="connsiteX8" fmla="*/ 70977 w 210966"/>
                  <a:gd name="connsiteY8" fmla="*/ 59494 h 757465"/>
                  <a:gd name="connsiteX9" fmla="*/ 105483 w 210966"/>
                  <a:gd name="connsiteY9" fmla="*/ 1 h 757465"/>
                  <a:gd name="connsiteX10" fmla="*/ 139989 w 210966"/>
                  <a:gd name="connsiteY10" fmla="*/ 59494 h 757465"/>
                  <a:gd name="connsiteX11" fmla="*/ 174495 w 210966"/>
                  <a:gd name="connsiteY11" fmla="*/ 0 h 757465"/>
                  <a:gd name="connsiteX12" fmla="*/ 210187 w 210966"/>
                  <a:gd name="connsiteY12" fmla="*/ 61538 h 757465"/>
                  <a:gd name="connsiteX13" fmla="*/ 210966 w 210966"/>
                  <a:gd name="connsiteY13" fmla="*/ 61538 h 757465"/>
                  <a:gd name="connsiteX14" fmla="*/ 210966 w 210966"/>
                  <a:gd name="connsiteY14" fmla="*/ 62881 h 757465"/>
                  <a:gd name="connsiteX15" fmla="*/ 210966 w 210966"/>
                  <a:gd name="connsiteY15" fmla="*/ 694583 h 757465"/>
                  <a:gd name="connsiteX16" fmla="*/ 210966 w 210966"/>
                  <a:gd name="connsiteY16" fmla="*/ 694584 h 757465"/>
                  <a:gd name="connsiteX17" fmla="*/ 210966 w 210966"/>
                  <a:gd name="connsiteY17" fmla="*/ 694584 h 757465"/>
                  <a:gd name="connsiteX18" fmla="*/ 174495 w 210966"/>
                  <a:gd name="connsiteY18" fmla="*/ 757464 h 757465"/>
                  <a:gd name="connsiteX19" fmla="*/ 139990 w 210966"/>
                  <a:gd name="connsiteY19" fmla="*/ 697972 h 75746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</a:cxnLst>
                <a:rect l="l" t="t" r="r" b="b"/>
                <a:pathLst>
                  <a:path w="210966" h="757465">
                    <a:moveTo>
                      <a:pt x="105483" y="757465"/>
                    </a:moveTo>
                    <a:lnTo>
                      <a:pt x="70977" y="697972"/>
                    </a:lnTo>
                    <a:lnTo>
                      <a:pt x="36471" y="757465"/>
                    </a:lnTo>
                    <a:lnTo>
                      <a:pt x="0" y="694584"/>
                    </a:lnTo>
                    <a:lnTo>
                      <a:pt x="0" y="62882"/>
                    </a:lnTo>
                    <a:lnTo>
                      <a:pt x="0" y="61538"/>
                    </a:lnTo>
                    <a:lnTo>
                      <a:pt x="779" y="61538"/>
                    </a:lnTo>
                    <a:lnTo>
                      <a:pt x="36471" y="1"/>
                    </a:lnTo>
                    <a:lnTo>
                      <a:pt x="70977" y="59494"/>
                    </a:lnTo>
                    <a:lnTo>
                      <a:pt x="105483" y="1"/>
                    </a:lnTo>
                    <a:lnTo>
                      <a:pt x="139989" y="59494"/>
                    </a:lnTo>
                    <a:lnTo>
                      <a:pt x="174495" y="0"/>
                    </a:lnTo>
                    <a:lnTo>
                      <a:pt x="210187" y="61538"/>
                    </a:lnTo>
                    <a:lnTo>
                      <a:pt x="210966" y="61538"/>
                    </a:lnTo>
                    <a:lnTo>
                      <a:pt x="210966" y="62881"/>
                    </a:lnTo>
                    <a:lnTo>
                      <a:pt x="210966" y="694583"/>
                    </a:lnTo>
                    <a:lnTo>
                      <a:pt x="210966" y="694584"/>
                    </a:lnTo>
                    <a:lnTo>
                      <a:pt x="210966" y="694584"/>
                    </a:lnTo>
                    <a:lnTo>
                      <a:pt x="174495" y="757464"/>
                    </a:lnTo>
                    <a:lnTo>
                      <a:pt x="139990" y="697972"/>
                    </a:lnTo>
                    <a:close/>
                  </a:path>
                </a:pathLst>
              </a:custGeom>
              <a:solidFill>
                <a:srgbClr val="0076B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81" name="POLAROID TREES">
              <a:extLst>
                <a:ext uri="{FF2B5EF4-FFF2-40B4-BE49-F238E27FC236}">
                  <a16:creationId xmlns:a16="http://schemas.microsoft.com/office/drawing/2014/main" id="{38A686D1-E7E8-484A-AF61-92E1345D3A3F}"/>
                </a:ext>
              </a:extLst>
            </p:cNvPr>
            <p:cNvGrpSpPr/>
            <p:nvPr/>
          </p:nvGrpSpPr>
          <p:grpSpPr>
            <a:xfrm rot="1267412">
              <a:off x="6925336" y="3944946"/>
              <a:ext cx="1472634" cy="1889421"/>
              <a:chOff x="5823070" y="3853672"/>
              <a:chExt cx="1820327" cy="2335519"/>
            </a:xfrm>
          </p:grpSpPr>
          <p:pic>
            <p:nvPicPr>
              <p:cNvPr id="82" name="Picture 81">
                <a:extLst>
                  <a:ext uri="{FF2B5EF4-FFF2-40B4-BE49-F238E27FC236}">
                    <a16:creationId xmlns:a16="http://schemas.microsoft.com/office/drawing/2014/main" id="{C483410B-890E-414C-BE5A-628F52639408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32615" t="24768" r="2325"/>
              <a:stretch/>
            </p:blipFill>
            <p:spPr>
              <a:xfrm rot="20942375" flipH="1">
                <a:off x="5823327" y="4092410"/>
                <a:ext cx="1696351" cy="1387044"/>
              </a:xfrm>
              <a:prstGeom prst="rect">
                <a:avLst/>
              </a:prstGeom>
            </p:spPr>
          </p:pic>
          <p:pic>
            <p:nvPicPr>
              <p:cNvPr id="84" name="Picture 83">
                <a:extLst>
                  <a:ext uri="{FF2B5EF4-FFF2-40B4-BE49-F238E27FC236}">
                    <a16:creationId xmlns:a16="http://schemas.microsoft.com/office/drawing/2014/main" id="{FB9784E6-B6C0-44D9-AB5E-1E375EA97957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" r="15506"/>
              <a:stretch/>
            </p:blipFill>
            <p:spPr>
              <a:xfrm rot="20942375">
                <a:off x="5846963" y="4469962"/>
                <a:ext cx="1694493" cy="997107"/>
              </a:xfrm>
              <a:prstGeom prst="rect">
                <a:avLst/>
              </a:prstGeom>
            </p:spPr>
          </p:pic>
          <p:pic>
            <p:nvPicPr>
              <p:cNvPr id="86" name="Picture 85">
                <a:extLst>
                  <a:ext uri="{FF2B5EF4-FFF2-40B4-BE49-F238E27FC236}">
                    <a16:creationId xmlns:a16="http://schemas.microsoft.com/office/drawing/2014/main" id="{42E157AB-56F6-4B24-9F40-BF5D3231D79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/>
            </p:blipFill>
            <p:spPr>
              <a:xfrm rot="20942375">
                <a:off x="5823070" y="4045049"/>
                <a:ext cx="1820327" cy="2144142"/>
              </a:xfrm>
              <a:prstGeom prst="rect">
                <a:avLst/>
              </a:prstGeom>
            </p:spPr>
          </p:pic>
          <p:sp>
            <p:nvSpPr>
              <p:cNvPr id="87" name="Freeform: Shape 29">
                <a:extLst>
                  <a:ext uri="{FF2B5EF4-FFF2-40B4-BE49-F238E27FC236}">
                    <a16:creationId xmlns:a16="http://schemas.microsoft.com/office/drawing/2014/main" id="{4DCC0E72-7C6F-43A1-AA37-22F82D2BB919}"/>
                  </a:ext>
                </a:extLst>
              </p:cNvPr>
              <p:cNvSpPr/>
              <p:nvPr/>
            </p:nvSpPr>
            <p:spPr>
              <a:xfrm rot="20942375">
                <a:off x="6407777" y="3853672"/>
                <a:ext cx="245628" cy="434192"/>
              </a:xfrm>
              <a:custGeom>
                <a:avLst/>
                <a:gdLst>
                  <a:gd name="connsiteX0" fmla="*/ 105483 w 210966"/>
                  <a:gd name="connsiteY0" fmla="*/ 757465 h 757465"/>
                  <a:gd name="connsiteX1" fmla="*/ 70977 w 210966"/>
                  <a:gd name="connsiteY1" fmla="*/ 697972 h 757465"/>
                  <a:gd name="connsiteX2" fmla="*/ 36471 w 210966"/>
                  <a:gd name="connsiteY2" fmla="*/ 757465 h 757465"/>
                  <a:gd name="connsiteX3" fmla="*/ 0 w 210966"/>
                  <a:gd name="connsiteY3" fmla="*/ 694584 h 757465"/>
                  <a:gd name="connsiteX4" fmla="*/ 0 w 210966"/>
                  <a:gd name="connsiteY4" fmla="*/ 62882 h 757465"/>
                  <a:gd name="connsiteX5" fmla="*/ 0 w 210966"/>
                  <a:gd name="connsiteY5" fmla="*/ 61538 h 757465"/>
                  <a:gd name="connsiteX6" fmla="*/ 779 w 210966"/>
                  <a:gd name="connsiteY6" fmla="*/ 61538 h 757465"/>
                  <a:gd name="connsiteX7" fmla="*/ 36471 w 210966"/>
                  <a:gd name="connsiteY7" fmla="*/ 1 h 757465"/>
                  <a:gd name="connsiteX8" fmla="*/ 70977 w 210966"/>
                  <a:gd name="connsiteY8" fmla="*/ 59494 h 757465"/>
                  <a:gd name="connsiteX9" fmla="*/ 105483 w 210966"/>
                  <a:gd name="connsiteY9" fmla="*/ 1 h 757465"/>
                  <a:gd name="connsiteX10" fmla="*/ 139989 w 210966"/>
                  <a:gd name="connsiteY10" fmla="*/ 59494 h 757465"/>
                  <a:gd name="connsiteX11" fmla="*/ 174495 w 210966"/>
                  <a:gd name="connsiteY11" fmla="*/ 0 h 757465"/>
                  <a:gd name="connsiteX12" fmla="*/ 210187 w 210966"/>
                  <a:gd name="connsiteY12" fmla="*/ 61538 h 757465"/>
                  <a:gd name="connsiteX13" fmla="*/ 210966 w 210966"/>
                  <a:gd name="connsiteY13" fmla="*/ 61538 h 757465"/>
                  <a:gd name="connsiteX14" fmla="*/ 210966 w 210966"/>
                  <a:gd name="connsiteY14" fmla="*/ 62881 h 757465"/>
                  <a:gd name="connsiteX15" fmla="*/ 210966 w 210966"/>
                  <a:gd name="connsiteY15" fmla="*/ 694583 h 757465"/>
                  <a:gd name="connsiteX16" fmla="*/ 210966 w 210966"/>
                  <a:gd name="connsiteY16" fmla="*/ 694584 h 757465"/>
                  <a:gd name="connsiteX17" fmla="*/ 210966 w 210966"/>
                  <a:gd name="connsiteY17" fmla="*/ 694584 h 757465"/>
                  <a:gd name="connsiteX18" fmla="*/ 174495 w 210966"/>
                  <a:gd name="connsiteY18" fmla="*/ 757464 h 757465"/>
                  <a:gd name="connsiteX19" fmla="*/ 139990 w 210966"/>
                  <a:gd name="connsiteY19" fmla="*/ 697972 h 75746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</a:cxnLst>
                <a:rect l="l" t="t" r="r" b="b"/>
                <a:pathLst>
                  <a:path w="210966" h="757465">
                    <a:moveTo>
                      <a:pt x="105483" y="757465"/>
                    </a:moveTo>
                    <a:lnTo>
                      <a:pt x="70977" y="697972"/>
                    </a:lnTo>
                    <a:lnTo>
                      <a:pt x="36471" y="757465"/>
                    </a:lnTo>
                    <a:lnTo>
                      <a:pt x="0" y="694584"/>
                    </a:lnTo>
                    <a:lnTo>
                      <a:pt x="0" y="62882"/>
                    </a:lnTo>
                    <a:lnTo>
                      <a:pt x="0" y="61538"/>
                    </a:lnTo>
                    <a:lnTo>
                      <a:pt x="779" y="61538"/>
                    </a:lnTo>
                    <a:lnTo>
                      <a:pt x="36471" y="1"/>
                    </a:lnTo>
                    <a:lnTo>
                      <a:pt x="70977" y="59494"/>
                    </a:lnTo>
                    <a:lnTo>
                      <a:pt x="105483" y="1"/>
                    </a:lnTo>
                    <a:lnTo>
                      <a:pt x="139989" y="59494"/>
                    </a:lnTo>
                    <a:lnTo>
                      <a:pt x="174495" y="0"/>
                    </a:lnTo>
                    <a:lnTo>
                      <a:pt x="210187" y="61538"/>
                    </a:lnTo>
                    <a:lnTo>
                      <a:pt x="210966" y="61538"/>
                    </a:lnTo>
                    <a:lnTo>
                      <a:pt x="210966" y="62881"/>
                    </a:lnTo>
                    <a:lnTo>
                      <a:pt x="210966" y="694583"/>
                    </a:lnTo>
                    <a:lnTo>
                      <a:pt x="210966" y="694584"/>
                    </a:lnTo>
                    <a:lnTo>
                      <a:pt x="210966" y="694584"/>
                    </a:lnTo>
                    <a:lnTo>
                      <a:pt x="174495" y="757464"/>
                    </a:lnTo>
                    <a:lnTo>
                      <a:pt x="139990" y="697972"/>
                    </a:lnTo>
                    <a:close/>
                  </a:path>
                </a:pathLst>
              </a:custGeom>
              <a:solidFill>
                <a:srgbClr val="0076B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GB"/>
              </a:p>
            </p:txBody>
          </p:sp>
        </p:grpSp>
      </p:grpSp>
      <p:grpSp>
        <p:nvGrpSpPr>
          <p:cNvPr id="55" name="Group 54"/>
          <p:cNvGrpSpPr/>
          <p:nvPr/>
        </p:nvGrpSpPr>
        <p:grpSpPr>
          <a:xfrm flipH="1">
            <a:off x="621323" y="4264182"/>
            <a:ext cx="2090928" cy="2112826"/>
            <a:chOff x="5047355" y="2723622"/>
            <a:chExt cx="3460062" cy="3496298"/>
          </a:xfrm>
        </p:grpSpPr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96898487-860E-46C0-AA87-D4F213C585CA}"/>
                </a:ext>
              </a:extLst>
            </p:cNvPr>
            <p:cNvSpPr/>
            <p:nvPr/>
          </p:nvSpPr>
          <p:spPr>
            <a:xfrm>
              <a:off x="5402994" y="3115498"/>
              <a:ext cx="3104422" cy="3104422"/>
            </a:xfrm>
            <a:prstGeom prst="ellipse">
              <a:avLst/>
            </a:prstGeom>
            <a:solidFill>
              <a:srgbClr val="E5C8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57" name="Group 56">
              <a:extLst>
                <a:ext uri="{FF2B5EF4-FFF2-40B4-BE49-F238E27FC236}">
                  <a16:creationId xmlns:a16="http://schemas.microsoft.com/office/drawing/2014/main" id="{D8984310-E4EE-4C4E-8420-64336AE7C768}"/>
                </a:ext>
              </a:extLst>
            </p:cNvPr>
            <p:cNvGrpSpPr/>
            <p:nvPr/>
          </p:nvGrpSpPr>
          <p:grpSpPr>
            <a:xfrm>
              <a:off x="5047355" y="2723622"/>
              <a:ext cx="3460062" cy="3496298"/>
              <a:chOff x="5047355" y="2723622"/>
              <a:chExt cx="3460062" cy="3496298"/>
            </a:xfrm>
          </p:grpSpPr>
          <p:pic>
            <p:nvPicPr>
              <p:cNvPr id="58" name="Picture 57">
                <a:extLst>
                  <a:ext uri="{FF2B5EF4-FFF2-40B4-BE49-F238E27FC236}">
                    <a16:creationId xmlns:a16="http://schemas.microsoft.com/office/drawing/2014/main" id="{FF01D178-D77B-4EDD-9CBC-349C86677473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/>
            </p:blipFill>
            <p:spPr>
              <a:xfrm>
                <a:off x="5420565" y="3115498"/>
                <a:ext cx="3086851" cy="3104422"/>
              </a:xfrm>
              <a:prstGeom prst="ellipse">
                <a:avLst/>
              </a:prstGeom>
            </p:spPr>
          </p:pic>
          <p:pic>
            <p:nvPicPr>
              <p:cNvPr id="59" name="Picture 58">
                <a:extLst>
                  <a:ext uri="{FF2B5EF4-FFF2-40B4-BE49-F238E27FC236}">
                    <a16:creationId xmlns:a16="http://schemas.microsoft.com/office/drawing/2014/main" id="{54BD377A-E3CB-496B-AD52-E54659AC89D0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/>
            </p:blipFill>
            <p:spPr>
              <a:xfrm>
                <a:off x="5047355" y="2723622"/>
                <a:ext cx="3460062" cy="3104422"/>
              </a:xfrm>
              <a:prstGeom prst="rect">
                <a:avLst/>
              </a:prstGeom>
            </p:spPr>
          </p:pic>
        </p:grpSp>
      </p:grpSp>
      <p:grpSp>
        <p:nvGrpSpPr>
          <p:cNvPr id="36" name="Group 35"/>
          <p:cNvGrpSpPr/>
          <p:nvPr/>
        </p:nvGrpSpPr>
        <p:grpSpPr>
          <a:xfrm>
            <a:off x="501894" y="2043761"/>
            <a:ext cx="8131324" cy="549211"/>
            <a:chOff x="491384" y="2044525"/>
            <a:chExt cx="8131324" cy="549211"/>
          </a:xfrm>
          <a:solidFill>
            <a:srgbClr val="E5C800"/>
          </a:solidFill>
        </p:grpSpPr>
        <p:sp>
          <p:nvSpPr>
            <p:cNvPr id="37" name="Freeform 36"/>
            <p:cNvSpPr/>
            <p:nvPr/>
          </p:nvSpPr>
          <p:spPr>
            <a:xfrm>
              <a:off x="491384" y="2044525"/>
              <a:ext cx="8131324" cy="549211"/>
            </a:xfrm>
            <a:custGeom>
              <a:avLst/>
              <a:gdLst>
                <a:gd name="connsiteX0" fmla="*/ 116403 w 8220075"/>
                <a:gd name="connsiteY0" fmla="*/ 0 h 630310"/>
                <a:gd name="connsiteX1" fmla="*/ 8103672 w 8220075"/>
                <a:gd name="connsiteY1" fmla="*/ 0 h 630310"/>
                <a:gd name="connsiteX2" fmla="*/ 8220075 w 8220075"/>
                <a:gd name="connsiteY2" fmla="*/ 116403 h 630310"/>
                <a:gd name="connsiteX3" fmla="*/ 8220075 w 8220075"/>
                <a:gd name="connsiteY3" fmla="*/ 630310 h 630310"/>
                <a:gd name="connsiteX4" fmla="*/ 0 w 8220075"/>
                <a:gd name="connsiteY4" fmla="*/ 630310 h 630310"/>
                <a:gd name="connsiteX5" fmla="*/ 0 w 8220075"/>
                <a:gd name="connsiteY5" fmla="*/ 116403 h 630310"/>
                <a:gd name="connsiteX6" fmla="*/ 116403 w 8220075"/>
                <a:gd name="connsiteY6" fmla="*/ 0 h 6303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220075" h="630310">
                  <a:moveTo>
                    <a:pt x="116403" y="0"/>
                  </a:moveTo>
                  <a:lnTo>
                    <a:pt x="8103672" y="0"/>
                  </a:lnTo>
                  <a:cubicBezTo>
                    <a:pt x="8167960" y="0"/>
                    <a:pt x="8220075" y="52115"/>
                    <a:pt x="8220075" y="116403"/>
                  </a:cubicBezTo>
                  <a:lnTo>
                    <a:pt x="8220075" y="630310"/>
                  </a:lnTo>
                  <a:lnTo>
                    <a:pt x="0" y="630310"/>
                  </a:lnTo>
                  <a:lnTo>
                    <a:pt x="0" y="116403"/>
                  </a:lnTo>
                  <a:cubicBezTo>
                    <a:pt x="0" y="52115"/>
                    <a:pt x="52115" y="0"/>
                    <a:pt x="116403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8" name="TextBox 37"/>
            <p:cNvSpPr txBox="1"/>
            <p:nvPr/>
          </p:nvSpPr>
          <p:spPr>
            <a:xfrm>
              <a:off x="491384" y="2120474"/>
              <a:ext cx="8131324" cy="400110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000" b="1" dirty="0">
                  <a:solidFill>
                    <a:schemeClr val="bg1"/>
                  </a:solidFill>
                  <a:latin typeface="Twinkl" pitchFamily="2" charset="0"/>
                </a:rPr>
                <a:t>Rex Retriever wants to know…</a:t>
              </a: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0A22448C-8B5A-4BEB-900B-74B1F2CB6EAD}"/>
              </a:ext>
            </a:extLst>
          </p:cNvPr>
          <p:cNvSpPr txBox="1"/>
          <p:nvPr/>
        </p:nvSpPr>
        <p:spPr>
          <a:xfrm>
            <a:off x="506338" y="652315"/>
            <a:ext cx="81313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chemeClr val="bg1"/>
                </a:solidFill>
              </a:rPr>
              <a:t>The Hundred-Mile-An-Hour-Dog</a:t>
            </a:r>
          </a:p>
        </p:txBody>
      </p:sp>
      <p:sp>
        <p:nvSpPr>
          <p:cNvPr id="9" name="REVEAL ANSWER">
            <a:extLst>
              <a:ext uri="{FF2B5EF4-FFF2-40B4-BE49-F238E27FC236}">
                <a16:creationId xmlns:a16="http://schemas.microsoft.com/office/drawing/2014/main" id="{654F83C1-E113-4E98-9F3C-1C90B82567CB}"/>
              </a:ext>
            </a:extLst>
          </p:cNvPr>
          <p:cNvSpPr/>
          <p:nvPr/>
        </p:nvSpPr>
        <p:spPr>
          <a:xfrm>
            <a:off x="3310910" y="4591072"/>
            <a:ext cx="1837201" cy="535204"/>
          </a:xfrm>
          <a:prstGeom prst="roundRect">
            <a:avLst>
              <a:gd name="adj" fmla="val 14815"/>
            </a:avLst>
          </a:prstGeom>
          <a:solidFill>
            <a:srgbClr val="0076B0"/>
          </a:solidFill>
          <a:ln w="28575">
            <a:solidFill>
              <a:srgbClr val="88C9E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Reveal Answer</a:t>
            </a:r>
          </a:p>
        </p:txBody>
      </p:sp>
      <p:sp>
        <p:nvSpPr>
          <p:cNvPr id="2" name="QUESTION"/>
          <p:cNvSpPr/>
          <p:nvPr/>
        </p:nvSpPr>
        <p:spPr>
          <a:xfrm>
            <a:off x="2029037" y="2697468"/>
            <a:ext cx="3098459" cy="1474477"/>
          </a:xfrm>
          <a:prstGeom prst="wedgeRoundRectCallout">
            <a:avLst>
              <a:gd name="adj1" fmla="val -35821"/>
              <a:gd name="adj2" fmla="val 67940"/>
              <a:gd name="adj3" fmla="val 16667"/>
            </a:avLst>
          </a:prstGeom>
          <a:solidFill>
            <a:srgbClr val="FCFDFE"/>
          </a:solidFill>
          <a:ln w="28575">
            <a:solidFill>
              <a:srgbClr val="E5C8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What does Trevor’s mum say that she will give him if he walks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Streaker</a:t>
            </a:r>
            <a:br>
              <a:rPr lang="en-GB" dirty="0">
                <a:solidFill>
                  <a:schemeClr val="tx1"/>
                </a:solidFill>
                <a:latin typeface="Twinkl" pitchFamily="2" charset="0"/>
              </a:rPr>
            </a:b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every day?</a:t>
            </a:r>
          </a:p>
        </p:txBody>
      </p:sp>
      <p:sp>
        <p:nvSpPr>
          <p:cNvPr id="83" name="ANSWER"/>
          <p:cNvSpPr/>
          <p:nvPr/>
        </p:nvSpPr>
        <p:spPr>
          <a:xfrm>
            <a:off x="2029037" y="2697469"/>
            <a:ext cx="3098459" cy="1479631"/>
          </a:xfrm>
          <a:prstGeom prst="wedgeRoundRectCallout">
            <a:avLst>
              <a:gd name="adj1" fmla="val -37977"/>
              <a:gd name="adj2" fmla="val 76193"/>
              <a:gd name="adj3" fmla="val 16667"/>
            </a:avLst>
          </a:prstGeom>
          <a:solidFill>
            <a:srgbClr val="FCFDFE"/>
          </a:solidFill>
          <a:ln w="28575">
            <a:solidFill>
              <a:srgbClr val="E5C8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2" charset="0"/>
                <a:sym typeface="Wingdings" panose="05000000000000000000" pitchFamily="2" charset="2"/>
              </a:rPr>
              <a:t>Trevor’s mum says that she will give him </a:t>
            </a:r>
            <a:r>
              <a:rPr lang="en-GB" b="1" dirty="0">
                <a:solidFill>
                  <a:schemeClr val="tx1"/>
                </a:solidFill>
                <a:latin typeface="Twinkl" pitchFamily="2" charset="0"/>
                <a:sym typeface="Wingdings" panose="05000000000000000000" pitchFamily="2" charset="2"/>
              </a:rPr>
              <a:t>thirty pounds 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  <a:sym typeface="Wingdings" panose="05000000000000000000" pitchFamily="2" charset="2"/>
              </a:rPr>
              <a:t>if he walks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  <a:sym typeface="Wingdings" panose="05000000000000000000" pitchFamily="2" charset="2"/>
              </a:rPr>
              <a:t>Streaker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  <a:sym typeface="Wingdings" panose="05000000000000000000" pitchFamily="2" charset="2"/>
              </a:rPr>
              <a:t> every day.</a:t>
            </a:r>
            <a:endParaRPr lang="en-GB" sz="2000"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39" name="LISTEN AGAIN">
            <a:hlinkClick r:id="rId8"/>
            <a:extLst>
              <a:ext uri="{FF2B5EF4-FFF2-40B4-BE49-F238E27FC236}">
                <a16:creationId xmlns:a16="http://schemas.microsoft.com/office/drawing/2014/main" id="{102598E6-1674-4E18-83D7-96FB9C6A0128}"/>
              </a:ext>
            </a:extLst>
          </p:cNvPr>
          <p:cNvSpPr/>
          <p:nvPr/>
        </p:nvSpPr>
        <p:spPr>
          <a:xfrm>
            <a:off x="280549" y="1280551"/>
            <a:ext cx="1627890" cy="1594524"/>
          </a:xfrm>
          <a:custGeom>
            <a:avLst/>
            <a:gdLst>
              <a:gd name="connsiteX0" fmla="*/ 0 w 1627890"/>
              <a:gd name="connsiteY0" fmla="*/ 0 h 946531"/>
              <a:gd name="connsiteX1" fmla="*/ 1627890 w 1627890"/>
              <a:gd name="connsiteY1" fmla="*/ 0 h 946531"/>
              <a:gd name="connsiteX2" fmla="*/ 1627890 w 1627890"/>
              <a:gd name="connsiteY2" fmla="*/ 140229 h 946531"/>
              <a:gd name="connsiteX3" fmla="*/ 1627890 w 1627890"/>
              <a:gd name="connsiteY3" fmla="*/ 473265 h 946531"/>
              <a:gd name="connsiteX4" fmla="*/ 1627890 w 1627890"/>
              <a:gd name="connsiteY4" fmla="*/ 806303 h 946531"/>
              <a:gd name="connsiteX5" fmla="*/ 1487662 w 1627890"/>
              <a:gd name="connsiteY5" fmla="*/ 946531 h 946531"/>
              <a:gd name="connsiteX6" fmla="*/ 140228 w 1627890"/>
              <a:gd name="connsiteY6" fmla="*/ 946531 h 946531"/>
              <a:gd name="connsiteX7" fmla="*/ 0 w 1627890"/>
              <a:gd name="connsiteY7" fmla="*/ 806303 h 946531"/>
              <a:gd name="connsiteX8" fmla="*/ 0 w 1627890"/>
              <a:gd name="connsiteY8" fmla="*/ 473265 h 946531"/>
              <a:gd name="connsiteX9" fmla="*/ 0 w 1627890"/>
              <a:gd name="connsiteY9" fmla="*/ 140229 h 9465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627890" h="946531">
                <a:moveTo>
                  <a:pt x="0" y="0"/>
                </a:moveTo>
                <a:lnTo>
                  <a:pt x="1627890" y="0"/>
                </a:lnTo>
                <a:lnTo>
                  <a:pt x="1627890" y="140229"/>
                </a:lnTo>
                <a:lnTo>
                  <a:pt x="1627890" y="473265"/>
                </a:lnTo>
                <a:lnTo>
                  <a:pt x="1627890" y="806303"/>
                </a:lnTo>
                <a:cubicBezTo>
                  <a:pt x="1627890" y="883749"/>
                  <a:pt x="1565108" y="946531"/>
                  <a:pt x="1487662" y="946531"/>
                </a:cubicBezTo>
                <a:lnTo>
                  <a:pt x="140228" y="946531"/>
                </a:lnTo>
                <a:cubicBezTo>
                  <a:pt x="62782" y="946531"/>
                  <a:pt x="0" y="883749"/>
                  <a:pt x="0" y="806303"/>
                </a:cubicBezTo>
                <a:lnTo>
                  <a:pt x="0" y="473265"/>
                </a:lnTo>
                <a:lnTo>
                  <a:pt x="0" y="140229"/>
                </a:lnTo>
                <a:close/>
              </a:path>
            </a:pathLst>
          </a:custGeom>
          <a:solidFill>
            <a:srgbClr val="EB8634"/>
          </a:solidFill>
          <a:ln w="28575">
            <a:solidFill>
              <a:srgbClr val="F3B68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b">
            <a:noAutofit/>
          </a:bodyPr>
          <a:lstStyle/>
          <a:p>
            <a:pPr algn="ctr"/>
            <a:r>
              <a:rPr lang="en-GB" sz="1600" dirty="0">
                <a:latin typeface="Twinkl" pitchFamily="2" charset="0"/>
              </a:rPr>
              <a:t>To listen to the chapter again, click </a:t>
            </a:r>
            <a:r>
              <a:rPr lang="en-GB" sz="1600" b="1" u="sng" dirty="0">
                <a:solidFill>
                  <a:schemeClr val="bg1"/>
                </a:solidFill>
                <a:latin typeface="Twinkl" pitchFamily="2" charset="0"/>
              </a:rPr>
              <a:t>here</a:t>
            </a:r>
            <a:r>
              <a:rPr lang="en-GB" sz="1600" dirty="0">
                <a:latin typeface="Twinkl" pitchFamily="2" charset="0"/>
              </a:rPr>
              <a:t>.</a:t>
            </a:r>
          </a:p>
        </p:txBody>
      </p:sp>
      <p:grpSp>
        <p:nvGrpSpPr>
          <p:cNvPr id="46" name="Group 45"/>
          <p:cNvGrpSpPr/>
          <p:nvPr/>
        </p:nvGrpSpPr>
        <p:grpSpPr>
          <a:xfrm>
            <a:off x="-25215" y="0"/>
            <a:ext cx="9169215" cy="1962614"/>
            <a:chOff x="-25215" y="0"/>
            <a:chExt cx="9169215" cy="1962614"/>
          </a:xfrm>
        </p:grpSpPr>
        <p:sp>
          <p:nvSpPr>
            <p:cNvPr id="47" name="Rectangle 46"/>
            <p:cNvSpPr/>
            <p:nvPr/>
          </p:nvSpPr>
          <p:spPr>
            <a:xfrm>
              <a:off x="0" y="0"/>
              <a:ext cx="9144000" cy="1698809"/>
            </a:xfrm>
            <a:prstGeom prst="rect">
              <a:avLst/>
            </a:prstGeom>
            <a:solidFill>
              <a:srgbClr val="00A8E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8" name="Right Triangle 47"/>
            <p:cNvSpPr/>
            <p:nvPr/>
          </p:nvSpPr>
          <p:spPr>
            <a:xfrm rot="10800000">
              <a:off x="0" y="1574485"/>
              <a:ext cx="9144000" cy="388129"/>
            </a:xfrm>
            <a:prstGeom prst="rtTriangle">
              <a:avLst/>
            </a:prstGeom>
            <a:solidFill>
              <a:srgbClr val="00A8E7">
                <a:alpha val="54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9" name="Right Triangle 48"/>
            <p:cNvSpPr/>
            <p:nvPr/>
          </p:nvSpPr>
          <p:spPr>
            <a:xfrm rot="10800000">
              <a:off x="-25215" y="1523004"/>
              <a:ext cx="9169213" cy="319194"/>
            </a:xfrm>
            <a:prstGeom prst="rtTriangle">
              <a:avLst/>
            </a:prstGeom>
            <a:solidFill>
              <a:srgbClr val="00A8E7">
                <a:alpha val="69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0" name="Right Triangle 49"/>
            <p:cNvSpPr/>
            <p:nvPr/>
          </p:nvSpPr>
          <p:spPr>
            <a:xfrm rot="10800000" flipH="1">
              <a:off x="0" y="1682356"/>
              <a:ext cx="9143998" cy="234329"/>
            </a:xfrm>
            <a:prstGeom prst="rtTriangle">
              <a:avLst/>
            </a:prstGeom>
            <a:solidFill>
              <a:srgbClr val="00A8E7">
                <a:alpha val="54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51" name="TITLE TEXT"/>
          <p:cNvSpPr txBox="1">
            <a:spLocks/>
          </p:cNvSpPr>
          <p:nvPr/>
        </p:nvSpPr>
        <p:spPr>
          <a:xfrm>
            <a:off x="621323" y="350550"/>
            <a:ext cx="7513983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solidFill>
                  <a:schemeClr val="bg1"/>
                </a:solidFill>
              </a:rPr>
              <a:t>Puffin Book of the Week</a:t>
            </a:r>
            <a:br>
              <a:rPr lang="en-GB" dirty="0">
                <a:solidFill>
                  <a:schemeClr val="bg1"/>
                </a:solidFill>
              </a:rPr>
            </a:br>
            <a:r>
              <a:rPr lang="en-GB" sz="2800" b="0" dirty="0">
                <a:solidFill>
                  <a:schemeClr val="bg1"/>
                </a:solidFill>
              </a:rPr>
              <a:t>The Hundred-Mile-An Hour Dog</a:t>
            </a:r>
          </a:p>
        </p:txBody>
      </p:sp>
      <p:pic>
        <p:nvPicPr>
          <p:cNvPr id="52" name="Picture 5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548" y="132296"/>
            <a:ext cx="967805" cy="1476866"/>
          </a:xfrm>
          <a:prstGeom prst="rect">
            <a:avLst/>
          </a:prstGeom>
          <a:ln w="28575">
            <a:solidFill>
              <a:srgbClr val="0076B0"/>
            </a:solidFill>
          </a:ln>
        </p:spPr>
      </p:pic>
      <p:sp>
        <p:nvSpPr>
          <p:cNvPr id="35" name="NEXT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E6CE0DDF-3024-458F-A9D1-EF0F7883C6CF}"/>
              </a:ext>
            </a:extLst>
          </p:cNvPr>
          <p:cNvSpPr/>
          <p:nvPr/>
        </p:nvSpPr>
        <p:spPr>
          <a:xfrm>
            <a:off x="7629055" y="5678433"/>
            <a:ext cx="876416" cy="535204"/>
          </a:xfrm>
          <a:prstGeom prst="roundRect">
            <a:avLst>
              <a:gd name="adj" fmla="val 14815"/>
            </a:avLst>
          </a:prstGeom>
          <a:solidFill>
            <a:schemeClr val="accent2"/>
          </a:solidFill>
          <a:ln w="28575"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Next</a:t>
            </a:r>
          </a:p>
        </p:txBody>
      </p:sp>
      <p:grpSp>
        <p:nvGrpSpPr>
          <p:cNvPr id="40" name="Group 39"/>
          <p:cNvGrpSpPr/>
          <p:nvPr/>
        </p:nvGrpSpPr>
        <p:grpSpPr>
          <a:xfrm>
            <a:off x="0" y="6327284"/>
            <a:ext cx="9148864" cy="601936"/>
            <a:chOff x="0" y="6327284"/>
            <a:chExt cx="9148864" cy="601936"/>
          </a:xfrm>
        </p:grpSpPr>
        <p:grpSp>
          <p:nvGrpSpPr>
            <p:cNvPr id="67" name="Group 66"/>
            <p:cNvGrpSpPr/>
            <p:nvPr/>
          </p:nvGrpSpPr>
          <p:grpSpPr>
            <a:xfrm>
              <a:off x="0" y="6327284"/>
              <a:ext cx="9148864" cy="601936"/>
              <a:chOff x="0" y="6344062"/>
              <a:chExt cx="9148864" cy="601936"/>
            </a:xfrm>
          </p:grpSpPr>
          <p:grpSp>
            <p:nvGrpSpPr>
              <p:cNvPr id="69" name="Group 68"/>
              <p:cNvGrpSpPr/>
              <p:nvPr/>
            </p:nvGrpSpPr>
            <p:grpSpPr>
              <a:xfrm>
                <a:off x="0" y="6428870"/>
                <a:ext cx="9148864" cy="449614"/>
                <a:chOff x="794286" y="3019082"/>
                <a:chExt cx="7059780" cy="798369"/>
              </a:xfrm>
            </p:grpSpPr>
            <p:sp>
              <p:nvSpPr>
                <p:cNvPr id="73" name="Rectangle 72"/>
                <p:cNvSpPr/>
                <p:nvPr/>
              </p:nvSpPr>
              <p:spPr>
                <a:xfrm>
                  <a:off x="794614" y="3019082"/>
                  <a:ext cx="7059452" cy="798369"/>
                </a:xfrm>
                <a:prstGeom prst="rect">
                  <a:avLst/>
                </a:prstGeom>
                <a:solidFill>
                  <a:srgbClr val="00A8E7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/>
                </a:p>
              </p:txBody>
            </p:sp>
            <p:cxnSp>
              <p:nvCxnSpPr>
                <p:cNvPr id="74" name="Straight Connector 73"/>
                <p:cNvCxnSpPr/>
                <p:nvPr/>
              </p:nvCxnSpPr>
              <p:spPr>
                <a:xfrm>
                  <a:off x="794286" y="3028236"/>
                  <a:ext cx="7059780" cy="0"/>
                </a:xfrm>
                <a:prstGeom prst="line">
                  <a:avLst/>
                </a:prstGeom>
                <a:ln w="19050">
                  <a:solidFill>
                    <a:schemeClr val="bg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70" name="Group 69"/>
              <p:cNvGrpSpPr/>
              <p:nvPr/>
            </p:nvGrpSpPr>
            <p:grpSpPr>
              <a:xfrm>
                <a:off x="7964517" y="6344062"/>
                <a:ext cx="1051209" cy="601936"/>
                <a:chOff x="7964517" y="6344062"/>
                <a:chExt cx="1051209" cy="601936"/>
              </a:xfrm>
            </p:grpSpPr>
            <p:pic>
              <p:nvPicPr>
                <p:cNvPr id="71" name="Picture 70"/>
                <p:cNvPicPr>
                  <a:picLocks noChangeAspect="1"/>
                </p:cNvPicPr>
                <p:nvPr/>
              </p:nvPicPr>
              <p:blipFill>
                <a:blip r:embed="rId10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8780282" y="6479753"/>
                  <a:ext cx="235444" cy="328707"/>
                </a:xfrm>
                <a:prstGeom prst="rect">
                  <a:avLst/>
                </a:prstGeom>
              </p:spPr>
            </p:pic>
            <p:pic>
              <p:nvPicPr>
                <p:cNvPr id="72" name="Picture 71"/>
                <p:cNvPicPr>
                  <a:picLocks noChangeAspect="1"/>
                </p:cNvPicPr>
                <p:nvPr/>
              </p:nvPicPr>
              <p:blipFill>
                <a:blip r:embed="rId11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7964517" y="6344062"/>
                  <a:ext cx="815765" cy="601936"/>
                </a:xfrm>
                <a:prstGeom prst="rect">
                  <a:avLst/>
                </a:prstGeom>
              </p:spPr>
            </p:pic>
          </p:grpSp>
        </p:grpSp>
        <p:sp>
          <p:nvSpPr>
            <p:cNvPr id="68" name="TextBox 67">
              <a:extLst>
                <a:ext uri="{FF2B5EF4-FFF2-40B4-BE49-F238E27FC236}">
                  <a16:creationId xmlns:a16="http://schemas.microsoft.com/office/drawing/2014/main" id="{805C331B-ACB4-4A36-A091-A97A26C8FBA9}"/>
                </a:ext>
              </a:extLst>
            </p:cNvPr>
            <p:cNvSpPr txBox="1"/>
            <p:nvPr/>
          </p:nvSpPr>
          <p:spPr>
            <a:xfrm>
              <a:off x="0" y="6531352"/>
              <a:ext cx="4952667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000" dirty="0">
                  <a:solidFill>
                    <a:schemeClr val="bg1"/>
                  </a:solidFill>
                  <a:latin typeface="Tuffy" panose="020B0603060100000000" pitchFamily="34" charset="0"/>
                  <a:ea typeface="Tuffy" panose="020B0603060100000000" pitchFamily="34" charset="0"/>
                </a:rPr>
                <a:t>Text copyright </a:t>
              </a:r>
              <a:r>
                <a:rPr lang="en-GB" sz="1000" dirty="0">
                  <a:solidFill>
                    <a:schemeClr val="bg1"/>
                  </a:solidFill>
                  <a:ea typeface="Tuffy" panose="020B0603060100000000" pitchFamily="34" charset="0"/>
                </a:rPr>
                <a:t>©</a:t>
              </a:r>
              <a:r>
                <a:rPr lang="en-GB" sz="1000" dirty="0">
                  <a:solidFill>
                    <a:schemeClr val="bg1"/>
                  </a:solidFill>
                  <a:latin typeface="Tuffy" panose="020B0603060100000000" pitchFamily="34" charset="0"/>
                  <a:ea typeface="Tuffy" panose="020B0603060100000000" pitchFamily="34" charset="0"/>
                </a:rPr>
                <a:t>1996 by Jeremy Strong; illustrations copyright </a:t>
              </a:r>
              <a:r>
                <a:rPr lang="en-GB" sz="1000" dirty="0">
                  <a:solidFill>
                    <a:schemeClr val="bg1"/>
                  </a:solidFill>
                  <a:ea typeface="Tuffy" panose="020B0603060100000000" pitchFamily="34" charset="0"/>
                </a:rPr>
                <a:t>©</a:t>
              </a:r>
              <a:r>
                <a:rPr lang="en-GB" sz="1000" dirty="0">
                  <a:solidFill>
                    <a:schemeClr val="bg1"/>
                  </a:solidFill>
                  <a:latin typeface="Tuffy" panose="020B0603060100000000" pitchFamily="34" charset="0"/>
                  <a:ea typeface="Tuffy" panose="020B0603060100000000" pitchFamily="34" charset="0"/>
                </a:rPr>
                <a:t>1996 by Nick </a:t>
              </a:r>
              <a:r>
                <a:rPr lang="en-GB" sz="1000" dirty="0" err="1">
                  <a:solidFill>
                    <a:schemeClr val="bg1"/>
                  </a:solidFill>
                  <a:latin typeface="Tuffy" panose="020B0603060100000000" pitchFamily="34" charset="0"/>
                  <a:ea typeface="Tuffy" panose="020B0603060100000000" pitchFamily="34" charset="0"/>
                </a:rPr>
                <a:t>Sharratt</a:t>
              </a:r>
              <a:endParaRPr lang="en-GB" sz="1000" dirty="0">
                <a:solidFill>
                  <a:schemeClr val="bg1"/>
                </a:solidFill>
                <a:latin typeface="Tuffy" panose="020B0603060100000000" pitchFamily="34" charset="0"/>
                <a:ea typeface="Tuffy" panose="020B0603060100000000" pitchFamily="34" charset="0"/>
              </a:endParaRPr>
            </a:p>
          </p:txBody>
        </p:sp>
      </p:grpSp>
      <p:sp>
        <p:nvSpPr>
          <p:cNvPr id="5" name="Click to read extract">
            <a:extLst>
              <a:ext uri="{FF2B5EF4-FFF2-40B4-BE49-F238E27FC236}">
                <a16:creationId xmlns:a16="http://schemas.microsoft.com/office/drawing/2014/main" id="{A27E3D54-1BE7-4EA9-8B83-18616D8A22ED}"/>
              </a:ext>
            </a:extLst>
          </p:cNvPr>
          <p:cNvSpPr/>
          <p:nvPr/>
        </p:nvSpPr>
        <p:spPr>
          <a:xfrm>
            <a:off x="3061731" y="5349070"/>
            <a:ext cx="2335557" cy="724400"/>
          </a:xfrm>
          <a:prstGeom prst="roundRect">
            <a:avLst/>
          </a:prstGeom>
          <a:solidFill>
            <a:srgbClr val="0076B0"/>
          </a:solidFill>
          <a:ln w="28575">
            <a:solidFill>
              <a:srgbClr val="88C9E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/>
              <a:t>Click here to read an extract from the book.</a:t>
            </a:r>
          </a:p>
        </p:txBody>
      </p:sp>
      <p:sp>
        <p:nvSpPr>
          <p:cNvPr id="45" name="Rectangle: Rounded Corners 44">
            <a:extLst>
              <a:ext uri="{FF2B5EF4-FFF2-40B4-BE49-F238E27FC236}">
                <a16:creationId xmlns:a16="http://schemas.microsoft.com/office/drawing/2014/main" id="{EF230E77-4DA7-48B2-84BF-6C6BDEE7E2BB}"/>
              </a:ext>
            </a:extLst>
          </p:cNvPr>
          <p:cNvSpPr/>
          <p:nvPr/>
        </p:nvSpPr>
        <p:spPr>
          <a:xfrm>
            <a:off x="1028700" y="3084580"/>
            <a:ext cx="7086601" cy="1659990"/>
          </a:xfrm>
          <a:prstGeom prst="roundRect">
            <a:avLst>
              <a:gd name="adj" fmla="val 9528"/>
            </a:avLst>
          </a:prstGeom>
          <a:solidFill>
            <a:schemeClr val="bg1"/>
          </a:solidFill>
          <a:ln w="28575">
            <a:solidFill>
              <a:srgbClr val="E5C8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GB" dirty="0">
                <a:solidFill>
                  <a:schemeClr val="tx1"/>
                </a:solidFill>
              </a:rPr>
              <a:t>'Trevor . . .' said Mum one morning at the beginning of the holiday, and she gave me one of her really big, innocent smiles. 'Trevor . . .' (I should have guessed she was up to something); 'Trevor - I'll give you thirty pounds if you walk </a:t>
            </a:r>
            <a:r>
              <a:rPr lang="en-GB" dirty="0" err="1">
                <a:solidFill>
                  <a:schemeClr val="tx1"/>
                </a:solidFill>
              </a:rPr>
              <a:t>Streaker</a:t>
            </a:r>
            <a:r>
              <a:rPr lang="en-GB" dirty="0">
                <a:solidFill>
                  <a:schemeClr val="tx1"/>
                </a:solidFill>
              </a:rPr>
              <a:t> every day this holiday.'</a:t>
            </a:r>
            <a:endParaRPr lang="en-GB" dirty="0"/>
          </a:p>
        </p:txBody>
      </p:sp>
      <p:sp>
        <p:nvSpPr>
          <p:cNvPr id="53" name="Back">
            <a:extLst>
              <a:ext uri="{FF2B5EF4-FFF2-40B4-BE49-F238E27FC236}">
                <a16:creationId xmlns:a16="http://schemas.microsoft.com/office/drawing/2014/main" id="{0345BBC2-23CB-470F-A869-74AC830EE220}"/>
              </a:ext>
            </a:extLst>
          </p:cNvPr>
          <p:cNvSpPr/>
          <p:nvPr/>
        </p:nvSpPr>
        <p:spPr>
          <a:xfrm>
            <a:off x="7262856" y="4859164"/>
            <a:ext cx="876416" cy="535204"/>
          </a:xfrm>
          <a:prstGeom prst="roundRect">
            <a:avLst>
              <a:gd name="adj" fmla="val 14815"/>
            </a:avLst>
          </a:prstGeom>
          <a:solidFill>
            <a:schemeClr val="accent2"/>
          </a:solidFill>
          <a:ln w="28575"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Back</a:t>
            </a:r>
          </a:p>
        </p:txBody>
      </p:sp>
    </p:spTree>
    <p:extLst>
      <p:ext uri="{BB962C8B-B14F-4D97-AF65-F5344CB8AC3E}">
        <p14:creationId xmlns:p14="http://schemas.microsoft.com/office/powerpoint/2010/main" val="977529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0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500"/>
                            </p:stCondLst>
                            <p:childTnLst>
                              <p:par>
                                <p:cTn id="68" presetID="10" presetClass="entr" presetSubtype="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3"/>
                  </p:tgtEl>
                </p:cond>
              </p:nextCondLst>
            </p:seq>
          </p:childTnLst>
        </p:cTn>
      </p:par>
    </p:tnLst>
    <p:bldLst>
      <p:bldP spid="9" grpId="0" animBg="1"/>
      <p:bldP spid="9" grpId="1" animBg="1"/>
      <p:bldP spid="9" grpId="2" animBg="1"/>
      <p:bldP spid="9" grpId="3" animBg="1"/>
      <p:bldP spid="2" grpId="0" animBg="1"/>
      <p:bldP spid="2" grpId="1" animBg="1"/>
      <p:bldP spid="2" grpId="2" animBg="1"/>
      <p:bldP spid="83" grpId="0" animBg="1"/>
      <p:bldP spid="35" grpId="0" animBg="1"/>
      <p:bldP spid="5" grpId="0" animBg="1"/>
      <p:bldP spid="5" grpId="1" animBg="1"/>
      <p:bldP spid="5" grpId="2" animBg="1"/>
      <p:bldP spid="5" grpId="3" animBg="1"/>
      <p:bldP spid="45" grpId="0" animBg="1"/>
      <p:bldP spid="45" grpId="1" animBg="1"/>
      <p:bldP spid="53" grpId="0" animBg="1"/>
      <p:bldP spid="53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5" name="STREAKER POLAROID">
            <a:extLst>
              <a:ext uri="{FF2B5EF4-FFF2-40B4-BE49-F238E27FC236}">
                <a16:creationId xmlns:a16="http://schemas.microsoft.com/office/drawing/2014/main" id="{37179F76-29F4-40CA-86B7-1DBB522798C1}"/>
              </a:ext>
            </a:extLst>
          </p:cNvPr>
          <p:cNvGrpSpPr/>
          <p:nvPr/>
        </p:nvGrpSpPr>
        <p:grpSpPr>
          <a:xfrm>
            <a:off x="5108600" y="4227641"/>
            <a:ext cx="1477441" cy="1882772"/>
            <a:chOff x="609908" y="2523045"/>
            <a:chExt cx="1830919" cy="2333225"/>
          </a:xfrm>
        </p:grpSpPr>
        <p:pic>
          <p:nvPicPr>
            <p:cNvPr id="76" name="Picture 75">
              <a:extLst>
                <a:ext uri="{FF2B5EF4-FFF2-40B4-BE49-F238E27FC236}">
                  <a16:creationId xmlns:a16="http://schemas.microsoft.com/office/drawing/2014/main" id="{0E5F60F1-6B74-43F6-AC47-8F89FC7937F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9324" t="24768" r="25616"/>
            <a:stretch/>
          </p:blipFill>
          <p:spPr>
            <a:xfrm rot="20904538">
              <a:off x="609908" y="2742118"/>
              <a:ext cx="1696351" cy="1387044"/>
            </a:xfrm>
            <a:prstGeom prst="rect">
              <a:avLst/>
            </a:prstGeom>
          </p:spPr>
        </p:pic>
        <p:sp>
          <p:nvSpPr>
            <p:cNvPr id="77" name="Rectangle 76">
              <a:extLst>
                <a:ext uri="{FF2B5EF4-FFF2-40B4-BE49-F238E27FC236}">
                  <a16:creationId xmlns:a16="http://schemas.microsoft.com/office/drawing/2014/main" id="{22BFC99A-634B-4A3A-9F33-445913A3A40E}"/>
                </a:ext>
              </a:extLst>
            </p:cNvPr>
            <p:cNvSpPr/>
            <p:nvPr/>
          </p:nvSpPr>
          <p:spPr>
            <a:xfrm rot="20918217">
              <a:off x="857971" y="4077624"/>
              <a:ext cx="1542220" cy="44729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8" name="Picture 77">
              <a:extLst>
                <a:ext uri="{FF2B5EF4-FFF2-40B4-BE49-F238E27FC236}">
                  <a16:creationId xmlns:a16="http://schemas.microsoft.com/office/drawing/2014/main" id="{47C707E8-AF50-414D-92A7-0BC06AEDB22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 rot="20904538">
              <a:off x="729035" y="3029387"/>
              <a:ext cx="1645866" cy="1345762"/>
            </a:xfrm>
            <a:prstGeom prst="rect">
              <a:avLst/>
            </a:prstGeom>
          </p:spPr>
        </p:pic>
        <p:pic>
          <p:nvPicPr>
            <p:cNvPr id="79" name="Picture 78">
              <a:extLst>
                <a:ext uri="{FF2B5EF4-FFF2-40B4-BE49-F238E27FC236}">
                  <a16:creationId xmlns:a16="http://schemas.microsoft.com/office/drawing/2014/main" id="{6D026963-2395-45CD-A567-91DE0F59533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 rot="20904538">
              <a:off x="620500" y="2712128"/>
              <a:ext cx="1820327" cy="2144142"/>
            </a:xfrm>
            <a:prstGeom prst="rect">
              <a:avLst/>
            </a:prstGeom>
          </p:spPr>
        </p:pic>
        <p:sp>
          <p:nvSpPr>
            <p:cNvPr id="80" name="Freeform: Shape 18">
              <a:extLst>
                <a:ext uri="{FF2B5EF4-FFF2-40B4-BE49-F238E27FC236}">
                  <a16:creationId xmlns:a16="http://schemas.microsoft.com/office/drawing/2014/main" id="{F3455332-9F53-4FE9-88B6-6A96AE1FAE09}"/>
                </a:ext>
              </a:extLst>
            </p:cNvPr>
            <p:cNvSpPr/>
            <p:nvPr/>
          </p:nvSpPr>
          <p:spPr>
            <a:xfrm rot="20904538">
              <a:off x="1193706" y="2523045"/>
              <a:ext cx="245628" cy="434192"/>
            </a:xfrm>
            <a:custGeom>
              <a:avLst/>
              <a:gdLst>
                <a:gd name="connsiteX0" fmla="*/ 105483 w 210966"/>
                <a:gd name="connsiteY0" fmla="*/ 757465 h 757465"/>
                <a:gd name="connsiteX1" fmla="*/ 70977 w 210966"/>
                <a:gd name="connsiteY1" fmla="*/ 697972 h 757465"/>
                <a:gd name="connsiteX2" fmla="*/ 36471 w 210966"/>
                <a:gd name="connsiteY2" fmla="*/ 757465 h 757465"/>
                <a:gd name="connsiteX3" fmla="*/ 0 w 210966"/>
                <a:gd name="connsiteY3" fmla="*/ 694584 h 757465"/>
                <a:gd name="connsiteX4" fmla="*/ 0 w 210966"/>
                <a:gd name="connsiteY4" fmla="*/ 62882 h 757465"/>
                <a:gd name="connsiteX5" fmla="*/ 0 w 210966"/>
                <a:gd name="connsiteY5" fmla="*/ 61538 h 757465"/>
                <a:gd name="connsiteX6" fmla="*/ 779 w 210966"/>
                <a:gd name="connsiteY6" fmla="*/ 61538 h 757465"/>
                <a:gd name="connsiteX7" fmla="*/ 36471 w 210966"/>
                <a:gd name="connsiteY7" fmla="*/ 1 h 757465"/>
                <a:gd name="connsiteX8" fmla="*/ 70977 w 210966"/>
                <a:gd name="connsiteY8" fmla="*/ 59494 h 757465"/>
                <a:gd name="connsiteX9" fmla="*/ 105483 w 210966"/>
                <a:gd name="connsiteY9" fmla="*/ 1 h 757465"/>
                <a:gd name="connsiteX10" fmla="*/ 139989 w 210966"/>
                <a:gd name="connsiteY10" fmla="*/ 59494 h 757465"/>
                <a:gd name="connsiteX11" fmla="*/ 174495 w 210966"/>
                <a:gd name="connsiteY11" fmla="*/ 0 h 757465"/>
                <a:gd name="connsiteX12" fmla="*/ 210187 w 210966"/>
                <a:gd name="connsiteY12" fmla="*/ 61538 h 757465"/>
                <a:gd name="connsiteX13" fmla="*/ 210966 w 210966"/>
                <a:gd name="connsiteY13" fmla="*/ 61538 h 757465"/>
                <a:gd name="connsiteX14" fmla="*/ 210966 w 210966"/>
                <a:gd name="connsiteY14" fmla="*/ 62881 h 757465"/>
                <a:gd name="connsiteX15" fmla="*/ 210966 w 210966"/>
                <a:gd name="connsiteY15" fmla="*/ 694583 h 757465"/>
                <a:gd name="connsiteX16" fmla="*/ 210966 w 210966"/>
                <a:gd name="connsiteY16" fmla="*/ 694584 h 757465"/>
                <a:gd name="connsiteX17" fmla="*/ 210966 w 210966"/>
                <a:gd name="connsiteY17" fmla="*/ 694584 h 757465"/>
                <a:gd name="connsiteX18" fmla="*/ 174495 w 210966"/>
                <a:gd name="connsiteY18" fmla="*/ 757464 h 757465"/>
                <a:gd name="connsiteX19" fmla="*/ 139990 w 210966"/>
                <a:gd name="connsiteY19" fmla="*/ 697972 h 7574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210966" h="757465">
                  <a:moveTo>
                    <a:pt x="105483" y="757465"/>
                  </a:moveTo>
                  <a:lnTo>
                    <a:pt x="70977" y="697972"/>
                  </a:lnTo>
                  <a:lnTo>
                    <a:pt x="36471" y="757465"/>
                  </a:lnTo>
                  <a:lnTo>
                    <a:pt x="0" y="694584"/>
                  </a:lnTo>
                  <a:lnTo>
                    <a:pt x="0" y="62882"/>
                  </a:lnTo>
                  <a:lnTo>
                    <a:pt x="0" y="61538"/>
                  </a:lnTo>
                  <a:lnTo>
                    <a:pt x="779" y="61538"/>
                  </a:lnTo>
                  <a:lnTo>
                    <a:pt x="36471" y="1"/>
                  </a:lnTo>
                  <a:lnTo>
                    <a:pt x="70977" y="59494"/>
                  </a:lnTo>
                  <a:lnTo>
                    <a:pt x="105483" y="1"/>
                  </a:lnTo>
                  <a:lnTo>
                    <a:pt x="139989" y="59494"/>
                  </a:lnTo>
                  <a:lnTo>
                    <a:pt x="174495" y="0"/>
                  </a:lnTo>
                  <a:lnTo>
                    <a:pt x="210187" y="61538"/>
                  </a:lnTo>
                  <a:lnTo>
                    <a:pt x="210966" y="61538"/>
                  </a:lnTo>
                  <a:lnTo>
                    <a:pt x="210966" y="62881"/>
                  </a:lnTo>
                  <a:lnTo>
                    <a:pt x="210966" y="694583"/>
                  </a:lnTo>
                  <a:lnTo>
                    <a:pt x="210966" y="694584"/>
                  </a:lnTo>
                  <a:lnTo>
                    <a:pt x="210966" y="694584"/>
                  </a:lnTo>
                  <a:lnTo>
                    <a:pt x="174495" y="757464"/>
                  </a:lnTo>
                  <a:lnTo>
                    <a:pt x="139990" y="697972"/>
                  </a:lnTo>
                  <a:close/>
                </a:path>
              </a:pathLst>
            </a:custGeom>
            <a:solidFill>
              <a:srgbClr val="0076B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GB"/>
            </a:p>
          </p:txBody>
        </p:sp>
      </p:grpSp>
      <p:grpSp>
        <p:nvGrpSpPr>
          <p:cNvPr id="81" name="TREVOR &amp; MUM POLAROID">
            <a:extLst>
              <a:ext uri="{FF2B5EF4-FFF2-40B4-BE49-F238E27FC236}">
                <a16:creationId xmlns:a16="http://schemas.microsoft.com/office/drawing/2014/main" id="{9AD2626C-52B2-450C-94A4-87D30BA438A6}"/>
              </a:ext>
            </a:extLst>
          </p:cNvPr>
          <p:cNvGrpSpPr/>
          <p:nvPr/>
        </p:nvGrpSpPr>
        <p:grpSpPr>
          <a:xfrm>
            <a:off x="6721205" y="4364437"/>
            <a:ext cx="1468894" cy="1886817"/>
            <a:chOff x="1606641" y="4167454"/>
            <a:chExt cx="1820327" cy="2338238"/>
          </a:xfrm>
        </p:grpSpPr>
        <p:pic>
          <p:nvPicPr>
            <p:cNvPr id="82" name="Picture 81">
              <a:extLst>
                <a:ext uri="{FF2B5EF4-FFF2-40B4-BE49-F238E27FC236}">
                  <a16:creationId xmlns:a16="http://schemas.microsoft.com/office/drawing/2014/main" id="{C483410B-890E-414C-BE5A-628F526394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2615" t="24768" r="2325"/>
            <a:stretch/>
          </p:blipFill>
          <p:spPr>
            <a:xfrm rot="609787" flipH="1">
              <a:off x="1730399" y="4408919"/>
              <a:ext cx="1696351" cy="1387044"/>
            </a:xfrm>
            <a:prstGeom prst="rect">
              <a:avLst/>
            </a:prstGeom>
          </p:spPr>
        </p:pic>
        <p:pic>
          <p:nvPicPr>
            <p:cNvPr id="84" name="Picture 83">
              <a:extLst>
                <a:ext uri="{FF2B5EF4-FFF2-40B4-BE49-F238E27FC236}">
                  <a16:creationId xmlns:a16="http://schemas.microsoft.com/office/drawing/2014/main" id="{FB9784E6-B6C0-44D9-AB5E-1E375EA97957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 rot="609787">
              <a:off x="1995742" y="4591726"/>
              <a:ext cx="1076430" cy="1378426"/>
            </a:xfrm>
            <a:prstGeom prst="rect">
              <a:avLst/>
            </a:prstGeom>
          </p:spPr>
        </p:pic>
        <p:pic>
          <p:nvPicPr>
            <p:cNvPr id="86" name="Picture 85">
              <a:extLst>
                <a:ext uri="{FF2B5EF4-FFF2-40B4-BE49-F238E27FC236}">
                  <a16:creationId xmlns:a16="http://schemas.microsoft.com/office/drawing/2014/main" id="{42E157AB-56F6-4B24-9F40-BF5D3231D79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 rot="609787">
              <a:off x="1606641" y="4361550"/>
              <a:ext cx="1820327" cy="2144142"/>
            </a:xfrm>
            <a:prstGeom prst="rect">
              <a:avLst/>
            </a:prstGeom>
          </p:spPr>
        </p:pic>
        <p:sp>
          <p:nvSpPr>
            <p:cNvPr id="87" name="Freeform: Shape 29">
              <a:extLst>
                <a:ext uri="{FF2B5EF4-FFF2-40B4-BE49-F238E27FC236}">
                  <a16:creationId xmlns:a16="http://schemas.microsoft.com/office/drawing/2014/main" id="{4DCC0E72-7C6F-43A1-AA37-22F82D2BB919}"/>
                </a:ext>
              </a:extLst>
            </p:cNvPr>
            <p:cNvSpPr/>
            <p:nvPr/>
          </p:nvSpPr>
          <p:spPr>
            <a:xfrm rot="609787">
              <a:off x="2582049" y="4167454"/>
              <a:ext cx="245628" cy="434192"/>
            </a:xfrm>
            <a:custGeom>
              <a:avLst/>
              <a:gdLst>
                <a:gd name="connsiteX0" fmla="*/ 105483 w 210966"/>
                <a:gd name="connsiteY0" fmla="*/ 757465 h 757465"/>
                <a:gd name="connsiteX1" fmla="*/ 70977 w 210966"/>
                <a:gd name="connsiteY1" fmla="*/ 697972 h 757465"/>
                <a:gd name="connsiteX2" fmla="*/ 36471 w 210966"/>
                <a:gd name="connsiteY2" fmla="*/ 757465 h 757465"/>
                <a:gd name="connsiteX3" fmla="*/ 0 w 210966"/>
                <a:gd name="connsiteY3" fmla="*/ 694584 h 757465"/>
                <a:gd name="connsiteX4" fmla="*/ 0 w 210966"/>
                <a:gd name="connsiteY4" fmla="*/ 62882 h 757465"/>
                <a:gd name="connsiteX5" fmla="*/ 0 w 210966"/>
                <a:gd name="connsiteY5" fmla="*/ 61538 h 757465"/>
                <a:gd name="connsiteX6" fmla="*/ 779 w 210966"/>
                <a:gd name="connsiteY6" fmla="*/ 61538 h 757465"/>
                <a:gd name="connsiteX7" fmla="*/ 36471 w 210966"/>
                <a:gd name="connsiteY7" fmla="*/ 1 h 757465"/>
                <a:gd name="connsiteX8" fmla="*/ 70977 w 210966"/>
                <a:gd name="connsiteY8" fmla="*/ 59494 h 757465"/>
                <a:gd name="connsiteX9" fmla="*/ 105483 w 210966"/>
                <a:gd name="connsiteY9" fmla="*/ 1 h 757465"/>
                <a:gd name="connsiteX10" fmla="*/ 139989 w 210966"/>
                <a:gd name="connsiteY10" fmla="*/ 59494 h 757465"/>
                <a:gd name="connsiteX11" fmla="*/ 174495 w 210966"/>
                <a:gd name="connsiteY11" fmla="*/ 0 h 757465"/>
                <a:gd name="connsiteX12" fmla="*/ 210187 w 210966"/>
                <a:gd name="connsiteY12" fmla="*/ 61538 h 757465"/>
                <a:gd name="connsiteX13" fmla="*/ 210966 w 210966"/>
                <a:gd name="connsiteY13" fmla="*/ 61538 h 757465"/>
                <a:gd name="connsiteX14" fmla="*/ 210966 w 210966"/>
                <a:gd name="connsiteY14" fmla="*/ 62881 h 757465"/>
                <a:gd name="connsiteX15" fmla="*/ 210966 w 210966"/>
                <a:gd name="connsiteY15" fmla="*/ 694583 h 757465"/>
                <a:gd name="connsiteX16" fmla="*/ 210966 w 210966"/>
                <a:gd name="connsiteY16" fmla="*/ 694584 h 757465"/>
                <a:gd name="connsiteX17" fmla="*/ 210966 w 210966"/>
                <a:gd name="connsiteY17" fmla="*/ 694584 h 757465"/>
                <a:gd name="connsiteX18" fmla="*/ 174495 w 210966"/>
                <a:gd name="connsiteY18" fmla="*/ 757464 h 757465"/>
                <a:gd name="connsiteX19" fmla="*/ 139990 w 210966"/>
                <a:gd name="connsiteY19" fmla="*/ 697972 h 7574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210966" h="757465">
                  <a:moveTo>
                    <a:pt x="105483" y="757465"/>
                  </a:moveTo>
                  <a:lnTo>
                    <a:pt x="70977" y="697972"/>
                  </a:lnTo>
                  <a:lnTo>
                    <a:pt x="36471" y="757465"/>
                  </a:lnTo>
                  <a:lnTo>
                    <a:pt x="0" y="694584"/>
                  </a:lnTo>
                  <a:lnTo>
                    <a:pt x="0" y="62882"/>
                  </a:lnTo>
                  <a:lnTo>
                    <a:pt x="0" y="61538"/>
                  </a:lnTo>
                  <a:lnTo>
                    <a:pt x="779" y="61538"/>
                  </a:lnTo>
                  <a:lnTo>
                    <a:pt x="36471" y="1"/>
                  </a:lnTo>
                  <a:lnTo>
                    <a:pt x="70977" y="59494"/>
                  </a:lnTo>
                  <a:lnTo>
                    <a:pt x="105483" y="1"/>
                  </a:lnTo>
                  <a:lnTo>
                    <a:pt x="139989" y="59494"/>
                  </a:lnTo>
                  <a:lnTo>
                    <a:pt x="174495" y="0"/>
                  </a:lnTo>
                  <a:lnTo>
                    <a:pt x="210187" y="61538"/>
                  </a:lnTo>
                  <a:lnTo>
                    <a:pt x="210966" y="61538"/>
                  </a:lnTo>
                  <a:lnTo>
                    <a:pt x="210966" y="62881"/>
                  </a:lnTo>
                  <a:lnTo>
                    <a:pt x="210966" y="694583"/>
                  </a:lnTo>
                  <a:lnTo>
                    <a:pt x="210966" y="694584"/>
                  </a:lnTo>
                  <a:lnTo>
                    <a:pt x="210966" y="694584"/>
                  </a:lnTo>
                  <a:lnTo>
                    <a:pt x="174495" y="757464"/>
                  </a:lnTo>
                  <a:lnTo>
                    <a:pt x="139990" y="697972"/>
                  </a:lnTo>
                  <a:close/>
                </a:path>
              </a:pathLst>
            </a:custGeom>
            <a:solidFill>
              <a:srgbClr val="0076B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GB"/>
            </a:p>
          </p:txBody>
        </p:sp>
      </p:grpSp>
      <p:grpSp>
        <p:nvGrpSpPr>
          <p:cNvPr id="68" name="Group 67"/>
          <p:cNvGrpSpPr/>
          <p:nvPr/>
        </p:nvGrpSpPr>
        <p:grpSpPr>
          <a:xfrm>
            <a:off x="501894" y="2043761"/>
            <a:ext cx="8131324" cy="549211"/>
            <a:chOff x="491384" y="2044525"/>
            <a:chExt cx="8131324" cy="549211"/>
          </a:xfrm>
          <a:solidFill>
            <a:srgbClr val="00A8E7"/>
          </a:solidFill>
        </p:grpSpPr>
        <p:sp>
          <p:nvSpPr>
            <p:cNvPr id="69" name="Freeform 68"/>
            <p:cNvSpPr/>
            <p:nvPr/>
          </p:nvSpPr>
          <p:spPr>
            <a:xfrm>
              <a:off x="491384" y="2044525"/>
              <a:ext cx="8131324" cy="549211"/>
            </a:xfrm>
            <a:custGeom>
              <a:avLst/>
              <a:gdLst>
                <a:gd name="connsiteX0" fmla="*/ 116403 w 8220075"/>
                <a:gd name="connsiteY0" fmla="*/ 0 h 630310"/>
                <a:gd name="connsiteX1" fmla="*/ 8103672 w 8220075"/>
                <a:gd name="connsiteY1" fmla="*/ 0 h 630310"/>
                <a:gd name="connsiteX2" fmla="*/ 8220075 w 8220075"/>
                <a:gd name="connsiteY2" fmla="*/ 116403 h 630310"/>
                <a:gd name="connsiteX3" fmla="*/ 8220075 w 8220075"/>
                <a:gd name="connsiteY3" fmla="*/ 630310 h 630310"/>
                <a:gd name="connsiteX4" fmla="*/ 0 w 8220075"/>
                <a:gd name="connsiteY4" fmla="*/ 630310 h 630310"/>
                <a:gd name="connsiteX5" fmla="*/ 0 w 8220075"/>
                <a:gd name="connsiteY5" fmla="*/ 116403 h 630310"/>
                <a:gd name="connsiteX6" fmla="*/ 116403 w 8220075"/>
                <a:gd name="connsiteY6" fmla="*/ 0 h 6303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220075" h="630310">
                  <a:moveTo>
                    <a:pt x="116403" y="0"/>
                  </a:moveTo>
                  <a:lnTo>
                    <a:pt x="8103672" y="0"/>
                  </a:lnTo>
                  <a:cubicBezTo>
                    <a:pt x="8167960" y="0"/>
                    <a:pt x="8220075" y="52115"/>
                    <a:pt x="8220075" y="116403"/>
                  </a:cubicBezTo>
                  <a:lnTo>
                    <a:pt x="8220075" y="630310"/>
                  </a:lnTo>
                  <a:lnTo>
                    <a:pt x="0" y="630310"/>
                  </a:lnTo>
                  <a:lnTo>
                    <a:pt x="0" y="116403"/>
                  </a:lnTo>
                  <a:cubicBezTo>
                    <a:pt x="0" y="52115"/>
                    <a:pt x="52115" y="0"/>
                    <a:pt x="116403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0" name="TextBox 69"/>
            <p:cNvSpPr txBox="1"/>
            <p:nvPr/>
          </p:nvSpPr>
          <p:spPr>
            <a:xfrm>
              <a:off x="491384" y="2120474"/>
              <a:ext cx="8131324" cy="400110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000" b="1" dirty="0">
                  <a:solidFill>
                    <a:schemeClr val="bg1"/>
                  </a:solidFill>
                  <a:latin typeface="Twinkl" pitchFamily="2" charset="0"/>
                </a:rPr>
                <a:t>Sequencing Suki wants to know…</a:t>
              </a:r>
            </a:p>
          </p:txBody>
        </p:sp>
      </p:grpSp>
      <p:sp>
        <p:nvSpPr>
          <p:cNvPr id="71" name="LISTEN AGAIN">
            <a:hlinkClick r:id="rId6"/>
            <a:extLst>
              <a:ext uri="{FF2B5EF4-FFF2-40B4-BE49-F238E27FC236}">
                <a16:creationId xmlns:a16="http://schemas.microsoft.com/office/drawing/2014/main" id="{102598E6-1674-4E18-83D7-96FB9C6A0128}"/>
              </a:ext>
            </a:extLst>
          </p:cNvPr>
          <p:cNvSpPr/>
          <p:nvPr/>
        </p:nvSpPr>
        <p:spPr>
          <a:xfrm>
            <a:off x="280549" y="1280551"/>
            <a:ext cx="1627890" cy="1594524"/>
          </a:xfrm>
          <a:custGeom>
            <a:avLst/>
            <a:gdLst>
              <a:gd name="connsiteX0" fmla="*/ 0 w 1627890"/>
              <a:gd name="connsiteY0" fmla="*/ 0 h 946531"/>
              <a:gd name="connsiteX1" fmla="*/ 1627890 w 1627890"/>
              <a:gd name="connsiteY1" fmla="*/ 0 h 946531"/>
              <a:gd name="connsiteX2" fmla="*/ 1627890 w 1627890"/>
              <a:gd name="connsiteY2" fmla="*/ 140229 h 946531"/>
              <a:gd name="connsiteX3" fmla="*/ 1627890 w 1627890"/>
              <a:gd name="connsiteY3" fmla="*/ 473265 h 946531"/>
              <a:gd name="connsiteX4" fmla="*/ 1627890 w 1627890"/>
              <a:gd name="connsiteY4" fmla="*/ 806303 h 946531"/>
              <a:gd name="connsiteX5" fmla="*/ 1487662 w 1627890"/>
              <a:gd name="connsiteY5" fmla="*/ 946531 h 946531"/>
              <a:gd name="connsiteX6" fmla="*/ 140228 w 1627890"/>
              <a:gd name="connsiteY6" fmla="*/ 946531 h 946531"/>
              <a:gd name="connsiteX7" fmla="*/ 0 w 1627890"/>
              <a:gd name="connsiteY7" fmla="*/ 806303 h 946531"/>
              <a:gd name="connsiteX8" fmla="*/ 0 w 1627890"/>
              <a:gd name="connsiteY8" fmla="*/ 473265 h 946531"/>
              <a:gd name="connsiteX9" fmla="*/ 0 w 1627890"/>
              <a:gd name="connsiteY9" fmla="*/ 140229 h 9465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627890" h="946531">
                <a:moveTo>
                  <a:pt x="0" y="0"/>
                </a:moveTo>
                <a:lnTo>
                  <a:pt x="1627890" y="0"/>
                </a:lnTo>
                <a:lnTo>
                  <a:pt x="1627890" y="140229"/>
                </a:lnTo>
                <a:lnTo>
                  <a:pt x="1627890" y="473265"/>
                </a:lnTo>
                <a:lnTo>
                  <a:pt x="1627890" y="806303"/>
                </a:lnTo>
                <a:cubicBezTo>
                  <a:pt x="1627890" y="883749"/>
                  <a:pt x="1565108" y="946531"/>
                  <a:pt x="1487662" y="946531"/>
                </a:cubicBezTo>
                <a:lnTo>
                  <a:pt x="140228" y="946531"/>
                </a:lnTo>
                <a:cubicBezTo>
                  <a:pt x="62782" y="946531"/>
                  <a:pt x="0" y="883749"/>
                  <a:pt x="0" y="806303"/>
                </a:cubicBezTo>
                <a:lnTo>
                  <a:pt x="0" y="473265"/>
                </a:lnTo>
                <a:lnTo>
                  <a:pt x="0" y="140229"/>
                </a:lnTo>
                <a:close/>
              </a:path>
            </a:pathLst>
          </a:custGeom>
          <a:solidFill>
            <a:srgbClr val="EB8634"/>
          </a:solidFill>
          <a:ln w="28575">
            <a:solidFill>
              <a:srgbClr val="F3B68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b">
            <a:noAutofit/>
          </a:bodyPr>
          <a:lstStyle/>
          <a:p>
            <a:pPr algn="ctr"/>
            <a:r>
              <a:rPr lang="en-GB" sz="1600" dirty="0">
                <a:latin typeface="Twinkl" pitchFamily="2" charset="0"/>
              </a:rPr>
              <a:t>To listen to the chapter again, click </a:t>
            </a:r>
            <a:r>
              <a:rPr lang="en-GB" sz="1600" b="1" u="sng" dirty="0">
                <a:solidFill>
                  <a:schemeClr val="bg1"/>
                </a:solidFill>
                <a:latin typeface="Twinkl" pitchFamily="2" charset="0"/>
              </a:rPr>
              <a:t>here</a:t>
            </a:r>
            <a:r>
              <a:rPr lang="en-GB" sz="1600" dirty="0">
                <a:latin typeface="Twinkl" pitchFamily="2" charset="0"/>
              </a:rPr>
              <a:t>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A22448C-8B5A-4BEB-900B-74B1F2CB6EAD}"/>
              </a:ext>
            </a:extLst>
          </p:cNvPr>
          <p:cNvSpPr txBox="1"/>
          <p:nvPr/>
        </p:nvSpPr>
        <p:spPr>
          <a:xfrm>
            <a:off x="506338" y="652315"/>
            <a:ext cx="81313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chemeClr val="bg1"/>
                </a:solidFill>
              </a:rPr>
              <a:t>The Hundred-Mile-An-Hour-Dog</a:t>
            </a:r>
          </a:p>
        </p:txBody>
      </p:sp>
      <p:sp>
        <p:nvSpPr>
          <p:cNvPr id="9" name="REVEAL ANSWER">
            <a:extLst>
              <a:ext uri="{FF2B5EF4-FFF2-40B4-BE49-F238E27FC236}">
                <a16:creationId xmlns:a16="http://schemas.microsoft.com/office/drawing/2014/main" id="{654F83C1-E113-4E98-9F3C-1C90B82567CB}"/>
              </a:ext>
            </a:extLst>
          </p:cNvPr>
          <p:cNvSpPr/>
          <p:nvPr/>
        </p:nvSpPr>
        <p:spPr>
          <a:xfrm>
            <a:off x="2929407" y="4550086"/>
            <a:ext cx="1837201" cy="535204"/>
          </a:xfrm>
          <a:prstGeom prst="roundRect">
            <a:avLst>
              <a:gd name="adj" fmla="val 14815"/>
            </a:avLst>
          </a:prstGeom>
          <a:solidFill>
            <a:srgbClr val="0076B0"/>
          </a:solidFill>
          <a:ln w="28575">
            <a:solidFill>
              <a:srgbClr val="88C9E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Reveal Answer</a:t>
            </a:r>
          </a:p>
        </p:txBody>
      </p:sp>
      <p:sp>
        <p:nvSpPr>
          <p:cNvPr id="2" name="QUESTION"/>
          <p:cNvSpPr/>
          <p:nvPr/>
        </p:nvSpPr>
        <p:spPr>
          <a:xfrm>
            <a:off x="2146300" y="2685460"/>
            <a:ext cx="6202900" cy="1415677"/>
          </a:xfrm>
          <a:prstGeom prst="wedgeRoundRectCallout">
            <a:avLst>
              <a:gd name="adj1" fmla="val -45034"/>
              <a:gd name="adj2" fmla="val 67940"/>
              <a:gd name="adj3" fmla="val 16667"/>
            </a:avLst>
          </a:prstGeom>
          <a:solidFill>
            <a:srgbClr val="FCFDFE"/>
          </a:solidFill>
          <a:ln w="28575">
            <a:solidFill>
              <a:srgbClr val="00A8E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Which of the following is the </a:t>
            </a:r>
            <a:r>
              <a:rPr lang="en-GB" b="1" dirty="0">
                <a:solidFill>
                  <a:schemeClr val="tx1"/>
                </a:solidFill>
                <a:latin typeface="Twinkl" pitchFamily="2" charset="0"/>
              </a:rPr>
              <a:t>first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thing that happens in this chapter?</a:t>
            </a:r>
          </a:p>
          <a:p>
            <a:pPr algn="ctr"/>
            <a:r>
              <a:rPr lang="en-GB" b="1" dirty="0">
                <a:solidFill>
                  <a:srgbClr val="EB8634"/>
                </a:solidFill>
                <a:latin typeface="Twinkl" pitchFamily="2" charset="0"/>
              </a:rPr>
              <a:t>Trevor asks his mum if he can have the money now.</a:t>
            </a:r>
            <a:br>
              <a:rPr lang="en-GB" dirty="0">
                <a:solidFill>
                  <a:srgbClr val="EB8634"/>
                </a:solidFill>
                <a:latin typeface="Twinkl" pitchFamily="2" charset="0"/>
              </a:rPr>
            </a:br>
            <a:r>
              <a:rPr lang="en-GB" b="1" dirty="0">
                <a:solidFill>
                  <a:schemeClr val="tx1"/>
                </a:solidFill>
                <a:latin typeface="Twinkl" pitchFamily="2" charset="0"/>
              </a:rPr>
              <a:t>or</a:t>
            </a:r>
            <a:r>
              <a:rPr lang="en-GB" dirty="0">
                <a:latin typeface="Twinkl" pitchFamily="2" charset="0"/>
              </a:rPr>
              <a:t> </a:t>
            </a:r>
            <a:r>
              <a:rPr lang="en-GB" b="1" dirty="0">
                <a:solidFill>
                  <a:srgbClr val="EB8634"/>
                </a:solidFill>
                <a:latin typeface="Twinkl" pitchFamily="2" charset="0"/>
              </a:rPr>
              <a:t>Trevor describes </a:t>
            </a:r>
            <a:r>
              <a:rPr lang="en-GB" b="1" dirty="0" err="1">
                <a:solidFill>
                  <a:srgbClr val="EB8634"/>
                </a:solidFill>
                <a:latin typeface="Twinkl" pitchFamily="2" charset="0"/>
              </a:rPr>
              <a:t>Streaker</a:t>
            </a:r>
            <a:r>
              <a:rPr lang="en-GB" b="1" dirty="0">
                <a:solidFill>
                  <a:srgbClr val="EB8634"/>
                </a:solidFill>
                <a:latin typeface="Twinkl" pitchFamily="2" charset="0"/>
              </a:rPr>
              <a:t>.</a:t>
            </a:r>
          </a:p>
        </p:txBody>
      </p:sp>
      <p:grpSp>
        <p:nvGrpSpPr>
          <p:cNvPr id="46" name="Group 45"/>
          <p:cNvGrpSpPr/>
          <p:nvPr/>
        </p:nvGrpSpPr>
        <p:grpSpPr>
          <a:xfrm>
            <a:off x="-25215" y="0"/>
            <a:ext cx="9169215" cy="1962614"/>
            <a:chOff x="-25215" y="0"/>
            <a:chExt cx="9169215" cy="1962614"/>
          </a:xfrm>
        </p:grpSpPr>
        <p:sp>
          <p:nvSpPr>
            <p:cNvPr id="47" name="Rectangle 46"/>
            <p:cNvSpPr/>
            <p:nvPr/>
          </p:nvSpPr>
          <p:spPr>
            <a:xfrm>
              <a:off x="0" y="0"/>
              <a:ext cx="9144000" cy="1698809"/>
            </a:xfrm>
            <a:prstGeom prst="rect">
              <a:avLst/>
            </a:prstGeom>
            <a:solidFill>
              <a:srgbClr val="00A8E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8" name="Right Triangle 47"/>
            <p:cNvSpPr/>
            <p:nvPr/>
          </p:nvSpPr>
          <p:spPr>
            <a:xfrm rot="10800000">
              <a:off x="0" y="1574485"/>
              <a:ext cx="9144000" cy="388129"/>
            </a:xfrm>
            <a:prstGeom prst="rtTriangle">
              <a:avLst/>
            </a:prstGeom>
            <a:solidFill>
              <a:srgbClr val="00A8E7">
                <a:alpha val="54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9" name="Right Triangle 48"/>
            <p:cNvSpPr/>
            <p:nvPr/>
          </p:nvSpPr>
          <p:spPr>
            <a:xfrm rot="10800000">
              <a:off x="-25215" y="1523004"/>
              <a:ext cx="9169213" cy="319194"/>
            </a:xfrm>
            <a:prstGeom prst="rtTriangle">
              <a:avLst/>
            </a:prstGeom>
            <a:solidFill>
              <a:srgbClr val="00A8E7">
                <a:alpha val="69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0" name="Right Triangle 49"/>
            <p:cNvSpPr/>
            <p:nvPr/>
          </p:nvSpPr>
          <p:spPr>
            <a:xfrm rot="10800000" flipH="1">
              <a:off x="0" y="1682356"/>
              <a:ext cx="9143998" cy="234329"/>
            </a:xfrm>
            <a:prstGeom prst="rtTriangle">
              <a:avLst/>
            </a:prstGeom>
            <a:solidFill>
              <a:srgbClr val="00A8E7">
                <a:alpha val="54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51" name="TITLE TEXT"/>
          <p:cNvSpPr txBox="1">
            <a:spLocks/>
          </p:cNvSpPr>
          <p:nvPr/>
        </p:nvSpPr>
        <p:spPr>
          <a:xfrm>
            <a:off x="621323" y="350550"/>
            <a:ext cx="7513983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solidFill>
                  <a:schemeClr val="bg1"/>
                </a:solidFill>
              </a:rPr>
              <a:t>Puffin Book of the Week</a:t>
            </a:r>
            <a:br>
              <a:rPr lang="en-GB" dirty="0">
                <a:solidFill>
                  <a:schemeClr val="bg1"/>
                </a:solidFill>
              </a:rPr>
            </a:br>
            <a:r>
              <a:rPr lang="en-GB" sz="2800" b="0" dirty="0">
                <a:solidFill>
                  <a:schemeClr val="bg1"/>
                </a:solidFill>
              </a:rPr>
              <a:t>The Hundred-Mile-An Hour Dog</a:t>
            </a:r>
          </a:p>
        </p:txBody>
      </p:sp>
      <p:pic>
        <p:nvPicPr>
          <p:cNvPr id="52" name="Picture 5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548" y="132296"/>
            <a:ext cx="967805" cy="1476866"/>
          </a:xfrm>
          <a:prstGeom prst="rect">
            <a:avLst/>
          </a:prstGeom>
          <a:ln w="28575">
            <a:solidFill>
              <a:srgbClr val="0076B0"/>
            </a:solidFill>
          </a:ln>
        </p:spPr>
      </p:pic>
      <p:sp>
        <p:nvSpPr>
          <p:cNvPr id="35" name="NEXT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E6CE0DDF-3024-458F-A9D1-EF0F7883C6CF}"/>
              </a:ext>
            </a:extLst>
          </p:cNvPr>
          <p:cNvSpPr/>
          <p:nvPr/>
        </p:nvSpPr>
        <p:spPr>
          <a:xfrm>
            <a:off x="7629055" y="5678433"/>
            <a:ext cx="876416" cy="535204"/>
          </a:xfrm>
          <a:prstGeom prst="roundRect">
            <a:avLst>
              <a:gd name="adj" fmla="val 14815"/>
            </a:avLst>
          </a:prstGeom>
          <a:solidFill>
            <a:schemeClr val="accent2"/>
          </a:solidFill>
          <a:ln w="28575"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Next</a:t>
            </a:r>
          </a:p>
        </p:txBody>
      </p:sp>
      <p:sp>
        <p:nvSpPr>
          <p:cNvPr id="83" name="ANSWER"/>
          <p:cNvSpPr/>
          <p:nvPr/>
        </p:nvSpPr>
        <p:spPr>
          <a:xfrm>
            <a:off x="2146300" y="2693366"/>
            <a:ext cx="2981196" cy="1388285"/>
          </a:xfrm>
          <a:prstGeom prst="wedgeRoundRectCallout">
            <a:avLst>
              <a:gd name="adj1" fmla="val -35821"/>
              <a:gd name="adj2" fmla="val 67940"/>
              <a:gd name="adj3" fmla="val 16667"/>
            </a:avLst>
          </a:prstGeom>
          <a:solidFill>
            <a:srgbClr val="FCFDFE"/>
          </a:solidFill>
          <a:ln w="28575">
            <a:solidFill>
              <a:srgbClr val="00A8E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2" charset="0"/>
                <a:sym typeface="Wingdings" panose="05000000000000000000" pitchFamily="2" charset="2"/>
              </a:rPr>
              <a:t>The first thing that happens in this chapter is that </a:t>
            </a:r>
            <a:r>
              <a:rPr lang="en-GB" b="1" dirty="0">
                <a:solidFill>
                  <a:schemeClr val="tx1"/>
                </a:solidFill>
                <a:latin typeface="Twinkl" pitchFamily="2" charset="0"/>
                <a:sym typeface="Wingdings" panose="05000000000000000000" pitchFamily="2" charset="2"/>
              </a:rPr>
              <a:t>Trevor describes </a:t>
            </a:r>
            <a:r>
              <a:rPr lang="en-GB" b="1" dirty="0" err="1">
                <a:solidFill>
                  <a:schemeClr val="tx1"/>
                </a:solidFill>
                <a:latin typeface="Twinkl" pitchFamily="2" charset="0"/>
                <a:sym typeface="Wingdings" panose="05000000000000000000" pitchFamily="2" charset="2"/>
              </a:rPr>
              <a:t>Streaker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  <a:sym typeface="Wingdings" panose="05000000000000000000" pitchFamily="2" charset="2"/>
              </a:rPr>
              <a:t>.</a:t>
            </a:r>
            <a:endParaRPr lang="en-GB" sz="2000" dirty="0">
              <a:solidFill>
                <a:schemeClr val="tx1"/>
              </a:solidFill>
              <a:latin typeface="Twinkl" pitchFamily="2" charset="0"/>
            </a:endParaRPr>
          </a:p>
        </p:txBody>
      </p:sp>
      <p:grpSp>
        <p:nvGrpSpPr>
          <p:cNvPr id="56" name="Group 55"/>
          <p:cNvGrpSpPr/>
          <p:nvPr/>
        </p:nvGrpSpPr>
        <p:grpSpPr>
          <a:xfrm>
            <a:off x="631770" y="3896159"/>
            <a:ext cx="2072195" cy="2465850"/>
            <a:chOff x="631770" y="2110811"/>
            <a:chExt cx="3453120" cy="4109109"/>
          </a:xfrm>
        </p:grpSpPr>
        <p:sp>
          <p:nvSpPr>
            <p:cNvPr id="57" name="Oval 56">
              <a:extLst>
                <a:ext uri="{FF2B5EF4-FFF2-40B4-BE49-F238E27FC236}">
                  <a16:creationId xmlns:a16="http://schemas.microsoft.com/office/drawing/2014/main" id="{96898487-860E-46C0-AA87-D4F213C585CA}"/>
                </a:ext>
              </a:extLst>
            </p:cNvPr>
            <p:cNvSpPr/>
            <p:nvPr/>
          </p:nvSpPr>
          <p:spPr>
            <a:xfrm>
              <a:off x="631770" y="3115498"/>
              <a:ext cx="3104422" cy="3104422"/>
            </a:xfrm>
            <a:prstGeom prst="ellipse">
              <a:avLst/>
            </a:prstGeom>
            <a:solidFill>
              <a:srgbClr val="00A8E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58" name="Group 57">
              <a:extLst>
                <a:ext uri="{FF2B5EF4-FFF2-40B4-BE49-F238E27FC236}">
                  <a16:creationId xmlns:a16="http://schemas.microsoft.com/office/drawing/2014/main" id="{14E20088-49D4-4AAE-BE90-AF69397CA39B}"/>
                </a:ext>
              </a:extLst>
            </p:cNvPr>
            <p:cNvGrpSpPr/>
            <p:nvPr/>
          </p:nvGrpSpPr>
          <p:grpSpPr>
            <a:xfrm>
              <a:off x="631770" y="2110811"/>
              <a:ext cx="3453120" cy="4109109"/>
              <a:chOff x="631770" y="2110811"/>
              <a:chExt cx="3453120" cy="4109109"/>
            </a:xfrm>
          </p:grpSpPr>
          <p:pic>
            <p:nvPicPr>
              <p:cNvPr id="59" name="Picture 58">
                <a:extLst>
                  <a:ext uri="{FF2B5EF4-FFF2-40B4-BE49-F238E27FC236}">
                    <a16:creationId xmlns:a16="http://schemas.microsoft.com/office/drawing/2014/main" id="{9B786FF1-C801-479B-8394-8C36895E43DB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/>
            </p:blipFill>
            <p:spPr>
              <a:xfrm>
                <a:off x="631770" y="3115498"/>
                <a:ext cx="3104422" cy="3104422"/>
              </a:xfrm>
              <a:prstGeom prst="ellipse">
                <a:avLst/>
              </a:prstGeom>
            </p:spPr>
          </p:pic>
          <p:pic>
            <p:nvPicPr>
              <p:cNvPr id="67" name="Picture 66">
                <a:extLst>
                  <a:ext uri="{FF2B5EF4-FFF2-40B4-BE49-F238E27FC236}">
                    <a16:creationId xmlns:a16="http://schemas.microsoft.com/office/drawing/2014/main" id="{0829905B-6963-44C0-9CC4-EAC74D9536B2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-2487" r="-2196"/>
              <a:stretch/>
            </p:blipFill>
            <p:spPr>
              <a:xfrm>
                <a:off x="906680" y="2110811"/>
                <a:ext cx="3178210" cy="2794475"/>
              </a:xfrm>
              <a:prstGeom prst="rect">
                <a:avLst/>
              </a:prstGeom>
            </p:spPr>
          </p:pic>
        </p:grpSp>
      </p:grpSp>
      <p:grpSp>
        <p:nvGrpSpPr>
          <p:cNvPr id="40" name="Group 39"/>
          <p:cNvGrpSpPr/>
          <p:nvPr/>
        </p:nvGrpSpPr>
        <p:grpSpPr>
          <a:xfrm>
            <a:off x="0" y="6327284"/>
            <a:ext cx="9148864" cy="601936"/>
            <a:chOff x="0" y="6327284"/>
            <a:chExt cx="9148864" cy="601936"/>
          </a:xfrm>
        </p:grpSpPr>
        <p:grpSp>
          <p:nvGrpSpPr>
            <p:cNvPr id="43" name="Group 42"/>
            <p:cNvGrpSpPr/>
            <p:nvPr/>
          </p:nvGrpSpPr>
          <p:grpSpPr>
            <a:xfrm>
              <a:off x="0" y="6327284"/>
              <a:ext cx="9148864" cy="601936"/>
              <a:chOff x="0" y="6344062"/>
              <a:chExt cx="9148864" cy="601936"/>
            </a:xfrm>
          </p:grpSpPr>
          <p:grpSp>
            <p:nvGrpSpPr>
              <p:cNvPr id="45" name="Group 44"/>
              <p:cNvGrpSpPr/>
              <p:nvPr/>
            </p:nvGrpSpPr>
            <p:grpSpPr>
              <a:xfrm>
                <a:off x="0" y="6428870"/>
                <a:ext cx="9148864" cy="449614"/>
                <a:chOff x="794286" y="3019082"/>
                <a:chExt cx="7059780" cy="798369"/>
              </a:xfrm>
            </p:grpSpPr>
            <p:sp>
              <p:nvSpPr>
                <p:cNvPr id="73" name="Rectangle 72"/>
                <p:cNvSpPr/>
                <p:nvPr/>
              </p:nvSpPr>
              <p:spPr>
                <a:xfrm>
                  <a:off x="794614" y="3019082"/>
                  <a:ext cx="7059452" cy="798369"/>
                </a:xfrm>
                <a:prstGeom prst="rect">
                  <a:avLst/>
                </a:prstGeom>
                <a:solidFill>
                  <a:srgbClr val="00A8E7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/>
                </a:p>
              </p:txBody>
            </p:sp>
            <p:cxnSp>
              <p:nvCxnSpPr>
                <p:cNvPr id="74" name="Straight Connector 73"/>
                <p:cNvCxnSpPr/>
                <p:nvPr/>
              </p:nvCxnSpPr>
              <p:spPr>
                <a:xfrm>
                  <a:off x="794286" y="3028236"/>
                  <a:ext cx="7059780" cy="0"/>
                </a:xfrm>
                <a:prstGeom prst="line">
                  <a:avLst/>
                </a:prstGeom>
                <a:ln w="19050">
                  <a:solidFill>
                    <a:schemeClr val="bg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53" name="Group 52"/>
              <p:cNvGrpSpPr/>
              <p:nvPr/>
            </p:nvGrpSpPr>
            <p:grpSpPr>
              <a:xfrm>
                <a:off x="7964517" y="6344062"/>
                <a:ext cx="1051209" cy="601936"/>
                <a:chOff x="7964517" y="6344062"/>
                <a:chExt cx="1051209" cy="601936"/>
              </a:xfrm>
            </p:grpSpPr>
            <p:pic>
              <p:nvPicPr>
                <p:cNvPr id="54" name="Picture 53"/>
                <p:cNvPicPr>
                  <a:picLocks noChangeAspect="1"/>
                </p:cNvPicPr>
                <p:nvPr/>
              </p:nvPicPr>
              <p:blipFill>
                <a:blip r:embed="rId10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8780282" y="6479753"/>
                  <a:ext cx="235444" cy="328707"/>
                </a:xfrm>
                <a:prstGeom prst="rect">
                  <a:avLst/>
                </a:prstGeom>
              </p:spPr>
            </p:pic>
            <p:pic>
              <p:nvPicPr>
                <p:cNvPr id="72" name="Picture 71"/>
                <p:cNvPicPr>
                  <a:picLocks noChangeAspect="1"/>
                </p:cNvPicPr>
                <p:nvPr/>
              </p:nvPicPr>
              <p:blipFill>
                <a:blip r:embed="rId11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7964517" y="6344062"/>
                  <a:ext cx="815765" cy="601936"/>
                </a:xfrm>
                <a:prstGeom prst="rect">
                  <a:avLst/>
                </a:prstGeom>
              </p:spPr>
            </p:pic>
          </p:grpSp>
        </p:grpSp>
        <p:sp>
          <p:nvSpPr>
            <p:cNvPr id="44" name="TextBox 43">
              <a:extLst>
                <a:ext uri="{FF2B5EF4-FFF2-40B4-BE49-F238E27FC236}">
                  <a16:creationId xmlns:a16="http://schemas.microsoft.com/office/drawing/2014/main" id="{805C331B-ACB4-4A36-A091-A97A26C8FBA9}"/>
                </a:ext>
              </a:extLst>
            </p:cNvPr>
            <p:cNvSpPr txBox="1"/>
            <p:nvPr/>
          </p:nvSpPr>
          <p:spPr>
            <a:xfrm>
              <a:off x="0" y="6531352"/>
              <a:ext cx="4952667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000" dirty="0">
                  <a:solidFill>
                    <a:schemeClr val="bg1"/>
                  </a:solidFill>
                  <a:latin typeface="Tuffy" panose="020B0603060100000000" pitchFamily="34" charset="0"/>
                  <a:ea typeface="Tuffy" panose="020B0603060100000000" pitchFamily="34" charset="0"/>
                </a:rPr>
                <a:t>Text copyright </a:t>
              </a:r>
              <a:r>
                <a:rPr lang="en-GB" sz="1000" dirty="0">
                  <a:solidFill>
                    <a:schemeClr val="bg1"/>
                  </a:solidFill>
                  <a:ea typeface="Tuffy" panose="020B0603060100000000" pitchFamily="34" charset="0"/>
                </a:rPr>
                <a:t>©</a:t>
              </a:r>
              <a:r>
                <a:rPr lang="en-GB" sz="1000" dirty="0">
                  <a:solidFill>
                    <a:schemeClr val="bg1"/>
                  </a:solidFill>
                  <a:latin typeface="Tuffy" panose="020B0603060100000000" pitchFamily="34" charset="0"/>
                  <a:ea typeface="Tuffy" panose="020B0603060100000000" pitchFamily="34" charset="0"/>
                </a:rPr>
                <a:t>1996 by Jeremy Strong; illustrations copyright </a:t>
              </a:r>
              <a:r>
                <a:rPr lang="en-GB" sz="1000" dirty="0">
                  <a:solidFill>
                    <a:schemeClr val="bg1"/>
                  </a:solidFill>
                  <a:ea typeface="Tuffy" panose="020B0603060100000000" pitchFamily="34" charset="0"/>
                </a:rPr>
                <a:t>©</a:t>
              </a:r>
              <a:r>
                <a:rPr lang="en-GB" sz="1000" dirty="0">
                  <a:solidFill>
                    <a:schemeClr val="bg1"/>
                  </a:solidFill>
                  <a:latin typeface="Tuffy" panose="020B0603060100000000" pitchFamily="34" charset="0"/>
                  <a:ea typeface="Tuffy" panose="020B0603060100000000" pitchFamily="34" charset="0"/>
                </a:rPr>
                <a:t>1996 by Nick </a:t>
              </a:r>
              <a:r>
                <a:rPr lang="en-GB" sz="1000" dirty="0" err="1">
                  <a:solidFill>
                    <a:schemeClr val="bg1"/>
                  </a:solidFill>
                  <a:latin typeface="Tuffy" panose="020B0603060100000000" pitchFamily="34" charset="0"/>
                  <a:ea typeface="Tuffy" panose="020B0603060100000000" pitchFamily="34" charset="0"/>
                </a:rPr>
                <a:t>Sharratt</a:t>
              </a:r>
              <a:endParaRPr lang="en-GB" sz="1000" dirty="0">
                <a:solidFill>
                  <a:schemeClr val="bg1"/>
                </a:solidFill>
                <a:latin typeface="Tuffy" panose="020B0603060100000000" pitchFamily="34" charset="0"/>
                <a:ea typeface="Tuffy" panose="020B0603060100000000" pitchFamily="34" charset="0"/>
              </a:endParaRPr>
            </a:p>
          </p:txBody>
        </p:sp>
      </p:grpSp>
      <p:sp>
        <p:nvSpPr>
          <p:cNvPr id="55" name="Rectangle: Rounded Corners 54">
            <a:extLst>
              <a:ext uri="{FF2B5EF4-FFF2-40B4-BE49-F238E27FC236}">
                <a16:creationId xmlns:a16="http://schemas.microsoft.com/office/drawing/2014/main" id="{C2731396-13C6-433B-9F16-A0BA4967B6F9}"/>
              </a:ext>
            </a:extLst>
          </p:cNvPr>
          <p:cNvSpPr/>
          <p:nvPr/>
        </p:nvSpPr>
        <p:spPr>
          <a:xfrm>
            <a:off x="1028700" y="3280505"/>
            <a:ext cx="7086601" cy="1259058"/>
          </a:xfrm>
          <a:prstGeom prst="roundRect">
            <a:avLst>
              <a:gd name="adj" fmla="val 9528"/>
            </a:avLst>
          </a:prstGeom>
          <a:solidFill>
            <a:schemeClr val="bg1"/>
          </a:solidFill>
          <a:ln w="28575">
            <a:solidFill>
              <a:srgbClr val="00A8E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GB" dirty="0" err="1">
                <a:solidFill>
                  <a:schemeClr val="tx1"/>
                </a:solidFill>
              </a:rPr>
              <a:t>Streaker</a:t>
            </a:r>
            <a:r>
              <a:rPr lang="en-GB" dirty="0">
                <a:solidFill>
                  <a:schemeClr val="tx1"/>
                </a:solidFill>
              </a:rPr>
              <a:t> is a mixed-up kind of dog. You can see from her thin body and powerful legs that she's got a lot of greyhound blood in her, along with quite a bit of Ferrari and a large chunk of whirlwind.</a:t>
            </a:r>
            <a:endParaRPr lang="en-GB" dirty="0"/>
          </a:p>
        </p:txBody>
      </p:sp>
      <p:sp>
        <p:nvSpPr>
          <p:cNvPr id="60" name="Back">
            <a:extLst>
              <a:ext uri="{FF2B5EF4-FFF2-40B4-BE49-F238E27FC236}">
                <a16:creationId xmlns:a16="http://schemas.microsoft.com/office/drawing/2014/main" id="{EAEA39FB-34D0-439B-866D-F206ED9008FF}"/>
              </a:ext>
            </a:extLst>
          </p:cNvPr>
          <p:cNvSpPr/>
          <p:nvPr/>
        </p:nvSpPr>
        <p:spPr>
          <a:xfrm>
            <a:off x="7238885" y="4641272"/>
            <a:ext cx="876416" cy="535204"/>
          </a:xfrm>
          <a:prstGeom prst="roundRect">
            <a:avLst>
              <a:gd name="adj" fmla="val 14815"/>
            </a:avLst>
          </a:prstGeom>
          <a:solidFill>
            <a:schemeClr val="accent2"/>
          </a:solidFill>
          <a:ln w="28575"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Back</a:t>
            </a:r>
          </a:p>
        </p:txBody>
      </p:sp>
      <p:sp>
        <p:nvSpPr>
          <p:cNvPr id="61" name="Click to Read Extract">
            <a:extLst>
              <a:ext uri="{FF2B5EF4-FFF2-40B4-BE49-F238E27FC236}">
                <a16:creationId xmlns:a16="http://schemas.microsoft.com/office/drawing/2014/main" id="{7DF7F9A1-A957-44E3-87B4-8492F63C55B0}"/>
              </a:ext>
            </a:extLst>
          </p:cNvPr>
          <p:cNvSpPr/>
          <p:nvPr/>
        </p:nvSpPr>
        <p:spPr>
          <a:xfrm>
            <a:off x="2680229" y="5235826"/>
            <a:ext cx="2335557" cy="837404"/>
          </a:xfrm>
          <a:prstGeom prst="roundRect">
            <a:avLst/>
          </a:prstGeom>
          <a:solidFill>
            <a:srgbClr val="0076B0"/>
          </a:solidFill>
          <a:ln w="28575">
            <a:solidFill>
              <a:srgbClr val="88C9E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/>
              <a:t>Click here to read the first paragraph from this chapter.</a:t>
            </a:r>
          </a:p>
        </p:txBody>
      </p:sp>
    </p:spTree>
    <p:extLst>
      <p:ext uri="{BB962C8B-B14F-4D97-AF65-F5344CB8AC3E}">
        <p14:creationId xmlns:p14="http://schemas.microsoft.com/office/powerpoint/2010/main" val="4093701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6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0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"/>
                  </p:tgtEl>
                </p:cond>
              </p:nextCondLst>
            </p:seq>
            <p:seq concurrent="1" nextAc="seek">
              <p:cTn id="61" restart="whenNotActive" fill="hold" evtFilter="cancelBubble" nodeType="interactiveSeq">
                <p:stCondLst>
                  <p:cond evt="onClick" delay="0">
                    <p:tgtEl>
                      <p:spTgt spid="6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2" fill="hold">
                      <p:stCondLst>
                        <p:cond delay="0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00"/>
                            </p:stCondLst>
                            <p:childTnLst>
                              <p:par>
                                <p:cTn id="71" presetID="10" presetClass="entr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0"/>
                  </p:tgtEl>
                </p:cond>
              </p:nextCondLst>
            </p:seq>
          </p:childTnLst>
        </p:cTn>
      </p:par>
    </p:tnLst>
    <p:bldLst>
      <p:bldP spid="9" grpId="0" animBg="1"/>
      <p:bldP spid="9" grpId="1" animBg="1"/>
      <p:bldP spid="9" grpId="2" animBg="1"/>
      <p:bldP spid="9" grpId="3" animBg="1"/>
      <p:bldP spid="2" grpId="0" animBg="1"/>
      <p:bldP spid="2" grpId="1" animBg="1"/>
      <p:bldP spid="2" grpId="2" animBg="1"/>
      <p:bldP spid="35" grpId="0" animBg="1"/>
      <p:bldP spid="83" grpId="0" animBg="1"/>
      <p:bldP spid="55" grpId="0" animBg="1"/>
      <p:bldP spid="55" grpId="1" animBg="1"/>
      <p:bldP spid="60" grpId="0" animBg="1"/>
      <p:bldP spid="60" grpId="1" animBg="1"/>
      <p:bldP spid="61" grpId="0" animBg="1"/>
      <p:bldP spid="61" grpId="1" animBg="1"/>
      <p:bldP spid="61" grpId="2" animBg="1"/>
      <p:bldP spid="61" grpId="3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Group 35"/>
          <p:cNvGrpSpPr/>
          <p:nvPr/>
        </p:nvGrpSpPr>
        <p:grpSpPr>
          <a:xfrm>
            <a:off x="501894" y="2043761"/>
            <a:ext cx="8131324" cy="549211"/>
            <a:chOff x="491384" y="2044525"/>
            <a:chExt cx="8131324" cy="549211"/>
          </a:xfrm>
          <a:solidFill>
            <a:srgbClr val="00A8E7"/>
          </a:solidFill>
        </p:grpSpPr>
        <p:sp>
          <p:nvSpPr>
            <p:cNvPr id="43" name="Freeform 42"/>
            <p:cNvSpPr/>
            <p:nvPr/>
          </p:nvSpPr>
          <p:spPr>
            <a:xfrm>
              <a:off x="491384" y="2044525"/>
              <a:ext cx="8131324" cy="549211"/>
            </a:xfrm>
            <a:custGeom>
              <a:avLst/>
              <a:gdLst>
                <a:gd name="connsiteX0" fmla="*/ 116403 w 8220075"/>
                <a:gd name="connsiteY0" fmla="*/ 0 h 630310"/>
                <a:gd name="connsiteX1" fmla="*/ 8103672 w 8220075"/>
                <a:gd name="connsiteY1" fmla="*/ 0 h 630310"/>
                <a:gd name="connsiteX2" fmla="*/ 8220075 w 8220075"/>
                <a:gd name="connsiteY2" fmla="*/ 116403 h 630310"/>
                <a:gd name="connsiteX3" fmla="*/ 8220075 w 8220075"/>
                <a:gd name="connsiteY3" fmla="*/ 630310 h 630310"/>
                <a:gd name="connsiteX4" fmla="*/ 0 w 8220075"/>
                <a:gd name="connsiteY4" fmla="*/ 630310 h 630310"/>
                <a:gd name="connsiteX5" fmla="*/ 0 w 8220075"/>
                <a:gd name="connsiteY5" fmla="*/ 116403 h 630310"/>
                <a:gd name="connsiteX6" fmla="*/ 116403 w 8220075"/>
                <a:gd name="connsiteY6" fmla="*/ 0 h 6303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220075" h="630310">
                  <a:moveTo>
                    <a:pt x="116403" y="0"/>
                  </a:moveTo>
                  <a:lnTo>
                    <a:pt x="8103672" y="0"/>
                  </a:lnTo>
                  <a:cubicBezTo>
                    <a:pt x="8167960" y="0"/>
                    <a:pt x="8220075" y="52115"/>
                    <a:pt x="8220075" y="116403"/>
                  </a:cubicBezTo>
                  <a:lnTo>
                    <a:pt x="8220075" y="630310"/>
                  </a:lnTo>
                  <a:lnTo>
                    <a:pt x="0" y="630310"/>
                  </a:lnTo>
                  <a:lnTo>
                    <a:pt x="0" y="116403"/>
                  </a:lnTo>
                  <a:cubicBezTo>
                    <a:pt x="0" y="52115"/>
                    <a:pt x="52115" y="0"/>
                    <a:pt x="116403" y="0"/>
                  </a:cubicBezTo>
                  <a:close/>
                </a:path>
              </a:pathLst>
            </a:custGeom>
            <a:solidFill>
              <a:srgbClr val="00954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491384" y="2120474"/>
              <a:ext cx="8131324" cy="400110"/>
            </a:xfrm>
            <a:prstGeom prst="rect">
              <a:avLst/>
            </a:prstGeom>
            <a:solidFill>
              <a:srgbClr val="009541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000" b="1" dirty="0">
                  <a:solidFill>
                    <a:schemeClr val="bg1"/>
                  </a:solidFill>
                  <a:latin typeface="Twinkl" pitchFamily="2" charset="0"/>
                </a:rPr>
                <a:t>Inference Iggy wants to know…</a:t>
              </a:r>
            </a:p>
          </p:txBody>
        </p:sp>
      </p:grpSp>
      <p:sp>
        <p:nvSpPr>
          <p:cNvPr id="71" name="LISTEN AGAIN">
            <a:hlinkClick r:id="rId2"/>
            <a:extLst>
              <a:ext uri="{FF2B5EF4-FFF2-40B4-BE49-F238E27FC236}">
                <a16:creationId xmlns:a16="http://schemas.microsoft.com/office/drawing/2014/main" id="{102598E6-1674-4E18-83D7-96FB9C6A0128}"/>
              </a:ext>
            </a:extLst>
          </p:cNvPr>
          <p:cNvSpPr/>
          <p:nvPr/>
        </p:nvSpPr>
        <p:spPr>
          <a:xfrm>
            <a:off x="280549" y="1280551"/>
            <a:ext cx="1627890" cy="1594524"/>
          </a:xfrm>
          <a:custGeom>
            <a:avLst/>
            <a:gdLst>
              <a:gd name="connsiteX0" fmla="*/ 0 w 1627890"/>
              <a:gd name="connsiteY0" fmla="*/ 0 h 946531"/>
              <a:gd name="connsiteX1" fmla="*/ 1627890 w 1627890"/>
              <a:gd name="connsiteY1" fmla="*/ 0 h 946531"/>
              <a:gd name="connsiteX2" fmla="*/ 1627890 w 1627890"/>
              <a:gd name="connsiteY2" fmla="*/ 140229 h 946531"/>
              <a:gd name="connsiteX3" fmla="*/ 1627890 w 1627890"/>
              <a:gd name="connsiteY3" fmla="*/ 473265 h 946531"/>
              <a:gd name="connsiteX4" fmla="*/ 1627890 w 1627890"/>
              <a:gd name="connsiteY4" fmla="*/ 806303 h 946531"/>
              <a:gd name="connsiteX5" fmla="*/ 1487662 w 1627890"/>
              <a:gd name="connsiteY5" fmla="*/ 946531 h 946531"/>
              <a:gd name="connsiteX6" fmla="*/ 140228 w 1627890"/>
              <a:gd name="connsiteY6" fmla="*/ 946531 h 946531"/>
              <a:gd name="connsiteX7" fmla="*/ 0 w 1627890"/>
              <a:gd name="connsiteY7" fmla="*/ 806303 h 946531"/>
              <a:gd name="connsiteX8" fmla="*/ 0 w 1627890"/>
              <a:gd name="connsiteY8" fmla="*/ 473265 h 946531"/>
              <a:gd name="connsiteX9" fmla="*/ 0 w 1627890"/>
              <a:gd name="connsiteY9" fmla="*/ 140229 h 9465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627890" h="946531">
                <a:moveTo>
                  <a:pt x="0" y="0"/>
                </a:moveTo>
                <a:lnTo>
                  <a:pt x="1627890" y="0"/>
                </a:lnTo>
                <a:lnTo>
                  <a:pt x="1627890" y="140229"/>
                </a:lnTo>
                <a:lnTo>
                  <a:pt x="1627890" y="473265"/>
                </a:lnTo>
                <a:lnTo>
                  <a:pt x="1627890" y="806303"/>
                </a:lnTo>
                <a:cubicBezTo>
                  <a:pt x="1627890" y="883749"/>
                  <a:pt x="1565108" y="946531"/>
                  <a:pt x="1487662" y="946531"/>
                </a:cubicBezTo>
                <a:lnTo>
                  <a:pt x="140228" y="946531"/>
                </a:lnTo>
                <a:cubicBezTo>
                  <a:pt x="62782" y="946531"/>
                  <a:pt x="0" y="883749"/>
                  <a:pt x="0" y="806303"/>
                </a:cubicBezTo>
                <a:lnTo>
                  <a:pt x="0" y="473265"/>
                </a:lnTo>
                <a:lnTo>
                  <a:pt x="0" y="140229"/>
                </a:lnTo>
                <a:close/>
              </a:path>
            </a:pathLst>
          </a:custGeom>
          <a:solidFill>
            <a:srgbClr val="EB8634"/>
          </a:solidFill>
          <a:ln w="28575">
            <a:solidFill>
              <a:srgbClr val="F3B68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b">
            <a:noAutofit/>
          </a:bodyPr>
          <a:lstStyle/>
          <a:p>
            <a:pPr algn="ctr"/>
            <a:r>
              <a:rPr lang="en-GB" sz="1600" dirty="0">
                <a:latin typeface="Twinkl" pitchFamily="2" charset="0"/>
              </a:rPr>
              <a:t>To listen to the chapter again, click </a:t>
            </a:r>
            <a:r>
              <a:rPr lang="en-GB" sz="1600" b="1" u="sng" dirty="0">
                <a:solidFill>
                  <a:schemeClr val="bg1"/>
                </a:solidFill>
                <a:latin typeface="Twinkl" pitchFamily="2" charset="0"/>
              </a:rPr>
              <a:t>here</a:t>
            </a:r>
            <a:r>
              <a:rPr lang="en-GB" sz="1600" dirty="0">
                <a:latin typeface="Twinkl" pitchFamily="2" charset="0"/>
              </a:rPr>
              <a:t>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A22448C-8B5A-4BEB-900B-74B1F2CB6EAD}"/>
              </a:ext>
            </a:extLst>
          </p:cNvPr>
          <p:cNvSpPr txBox="1"/>
          <p:nvPr/>
        </p:nvSpPr>
        <p:spPr>
          <a:xfrm>
            <a:off x="506338" y="652315"/>
            <a:ext cx="81313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chemeClr val="bg1"/>
                </a:solidFill>
              </a:rPr>
              <a:t>The Hundred-Mile-An-Hour-Dog</a:t>
            </a:r>
          </a:p>
        </p:txBody>
      </p:sp>
      <p:sp>
        <p:nvSpPr>
          <p:cNvPr id="9" name="REVEAL ANSWER">
            <a:extLst>
              <a:ext uri="{FF2B5EF4-FFF2-40B4-BE49-F238E27FC236}">
                <a16:creationId xmlns:a16="http://schemas.microsoft.com/office/drawing/2014/main" id="{654F83C1-E113-4E98-9F3C-1C90B82567CB}"/>
              </a:ext>
            </a:extLst>
          </p:cNvPr>
          <p:cNvSpPr/>
          <p:nvPr/>
        </p:nvSpPr>
        <p:spPr>
          <a:xfrm>
            <a:off x="3081970" y="4546179"/>
            <a:ext cx="1837201" cy="535204"/>
          </a:xfrm>
          <a:prstGeom prst="roundRect">
            <a:avLst>
              <a:gd name="adj" fmla="val 14815"/>
            </a:avLst>
          </a:prstGeom>
          <a:solidFill>
            <a:srgbClr val="0076B0"/>
          </a:solidFill>
          <a:ln w="28575">
            <a:solidFill>
              <a:srgbClr val="88C9E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Reveal Answer</a:t>
            </a:r>
          </a:p>
        </p:txBody>
      </p:sp>
      <p:sp>
        <p:nvSpPr>
          <p:cNvPr id="2" name="QUESTION"/>
          <p:cNvSpPr/>
          <p:nvPr/>
        </p:nvSpPr>
        <p:spPr>
          <a:xfrm>
            <a:off x="2146300" y="2725079"/>
            <a:ext cx="2981196" cy="1351543"/>
          </a:xfrm>
          <a:prstGeom prst="wedgeRoundRectCallout">
            <a:avLst>
              <a:gd name="adj1" fmla="val -42504"/>
              <a:gd name="adj2" fmla="val 87551"/>
              <a:gd name="adj3" fmla="val 16667"/>
            </a:avLst>
          </a:prstGeom>
          <a:solidFill>
            <a:srgbClr val="FCFDFE"/>
          </a:solidFill>
          <a:ln w="28575">
            <a:solidFill>
              <a:srgbClr val="0096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Why do you think that Mum gives </a:t>
            </a:r>
            <a:r>
              <a:rPr lang="en-GB" b="1" dirty="0">
                <a:solidFill>
                  <a:schemeClr val="tx1"/>
                </a:solidFill>
                <a:latin typeface="Twinkl" pitchFamily="2" charset="0"/>
              </a:rPr>
              <a:t>a strange squeak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when Trevor agrees to walk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Streaker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?</a:t>
            </a:r>
          </a:p>
        </p:txBody>
      </p:sp>
      <p:grpSp>
        <p:nvGrpSpPr>
          <p:cNvPr id="46" name="Group 45"/>
          <p:cNvGrpSpPr/>
          <p:nvPr/>
        </p:nvGrpSpPr>
        <p:grpSpPr>
          <a:xfrm>
            <a:off x="-25215" y="0"/>
            <a:ext cx="9169215" cy="1962614"/>
            <a:chOff x="-25215" y="0"/>
            <a:chExt cx="9169215" cy="1962614"/>
          </a:xfrm>
        </p:grpSpPr>
        <p:sp>
          <p:nvSpPr>
            <p:cNvPr id="47" name="Rectangle 46"/>
            <p:cNvSpPr/>
            <p:nvPr/>
          </p:nvSpPr>
          <p:spPr>
            <a:xfrm>
              <a:off x="0" y="0"/>
              <a:ext cx="9144000" cy="1698809"/>
            </a:xfrm>
            <a:prstGeom prst="rect">
              <a:avLst/>
            </a:prstGeom>
            <a:solidFill>
              <a:srgbClr val="00A8E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8" name="Right Triangle 47"/>
            <p:cNvSpPr/>
            <p:nvPr/>
          </p:nvSpPr>
          <p:spPr>
            <a:xfrm rot="10800000">
              <a:off x="0" y="1574485"/>
              <a:ext cx="9144000" cy="388129"/>
            </a:xfrm>
            <a:prstGeom prst="rtTriangle">
              <a:avLst/>
            </a:prstGeom>
            <a:solidFill>
              <a:srgbClr val="00A8E7">
                <a:alpha val="54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9" name="Right Triangle 48"/>
            <p:cNvSpPr/>
            <p:nvPr/>
          </p:nvSpPr>
          <p:spPr>
            <a:xfrm rot="10800000">
              <a:off x="-25215" y="1523004"/>
              <a:ext cx="9169213" cy="319194"/>
            </a:xfrm>
            <a:prstGeom prst="rtTriangle">
              <a:avLst/>
            </a:prstGeom>
            <a:solidFill>
              <a:srgbClr val="00A8E7">
                <a:alpha val="69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0" name="Right Triangle 49"/>
            <p:cNvSpPr/>
            <p:nvPr/>
          </p:nvSpPr>
          <p:spPr>
            <a:xfrm rot="10800000" flipH="1">
              <a:off x="0" y="1682356"/>
              <a:ext cx="9143998" cy="234329"/>
            </a:xfrm>
            <a:prstGeom prst="rtTriangle">
              <a:avLst/>
            </a:prstGeom>
            <a:solidFill>
              <a:srgbClr val="00A8E7">
                <a:alpha val="54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51" name="TITLE TEXT"/>
          <p:cNvSpPr txBox="1">
            <a:spLocks/>
          </p:cNvSpPr>
          <p:nvPr/>
        </p:nvSpPr>
        <p:spPr>
          <a:xfrm>
            <a:off x="621323" y="350550"/>
            <a:ext cx="7513983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solidFill>
                  <a:schemeClr val="bg1"/>
                </a:solidFill>
              </a:rPr>
              <a:t>Puffin Book of the Week</a:t>
            </a:r>
            <a:br>
              <a:rPr lang="en-GB" dirty="0">
                <a:solidFill>
                  <a:schemeClr val="bg1"/>
                </a:solidFill>
              </a:rPr>
            </a:br>
            <a:r>
              <a:rPr lang="en-GB" sz="2800" b="0" dirty="0">
                <a:solidFill>
                  <a:schemeClr val="bg1"/>
                </a:solidFill>
              </a:rPr>
              <a:t>The Hundred-Mile-An Hour Dog</a:t>
            </a:r>
          </a:p>
        </p:txBody>
      </p:sp>
      <p:pic>
        <p:nvPicPr>
          <p:cNvPr id="52" name="Picture 5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548" y="132296"/>
            <a:ext cx="967805" cy="1476866"/>
          </a:xfrm>
          <a:prstGeom prst="rect">
            <a:avLst/>
          </a:prstGeom>
          <a:ln w="28575">
            <a:solidFill>
              <a:srgbClr val="0076B0"/>
            </a:solidFill>
          </a:ln>
        </p:spPr>
      </p:pic>
      <p:sp>
        <p:nvSpPr>
          <p:cNvPr id="35" name="NEXT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E6CE0DDF-3024-458F-A9D1-EF0F7883C6CF}"/>
              </a:ext>
            </a:extLst>
          </p:cNvPr>
          <p:cNvSpPr/>
          <p:nvPr/>
        </p:nvSpPr>
        <p:spPr>
          <a:xfrm>
            <a:off x="7629055" y="5678433"/>
            <a:ext cx="876416" cy="535204"/>
          </a:xfrm>
          <a:prstGeom prst="roundRect">
            <a:avLst>
              <a:gd name="adj" fmla="val 14815"/>
            </a:avLst>
          </a:prstGeom>
          <a:solidFill>
            <a:schemeClr val="accent2"/>
          </a:solidFill>
          <a:ln w="28575"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Next</a:t>
            </a:r>
          </a:p>
        </p:txBody>
      </p:sp>
      <p:sp>
        <p:nvSpPr>
          <p:cNvPr id="83" name="ANSWER"/>
          <p:cNvSpPr/>
          <p:nvPr/>
        </p:nvSpPr>
        <p:spPr>
          <a:xfrm>
            <a:off x="2146300" y="2732986"/>
            <a:ext cx="2981196" cy="1419880"/>
          </a:xfrm>
          <a:prstGeom prst="wedgeRoundRectCallout">
            <a:avLst>
              <a:gd name="adj1" fmla="val -43352"/>
              <a:gd name="adj2" fmla="val 84083"/>
              <a:gd name="adj3" fmla="val 16667"/>
            </a:avLst>
          </a:prstGeom>
          <a:solidFill>
            <a:srgbClr val="FCFDFE"/>
          </a:solidFill>
          <a:ln w="28575">
            <a:solidFill>
              <a:srgbClr val="0096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2" charset="0"/>
                <a:sym typeface="Wingdings" panose="05000000000000000000" pitchFamily="2" charset="2"/>
              </a:rPr>
              <a:t>Mum might have given a strange squeak because </a:t>
            </a:r>
            <a:r>
              <a:rPr lang="en-GB" b="1" spc="-40" dirty="0">
                <a:solidFill>
                  <a:schemeClr val="tx1"/>
                </a:solidFill>
                <a:latin typeface="Twinkl" pitchFamily="2" charset="0"/>
                <a:sym typeface="Wingdings" panose="05000000000000000000" pitchFamily="2" charset="2"/>
              </a:rPr>
              <a:t>she was happy </a:t>
            </a:r>
            <a:r>
              <a:rPr lang="en-GB" spc="-40" dirty="0">
                <a:solidFill>
                  <a:schemeClr val="tx1"/>
                </a:solidFill>
                <a:latin typeface="Twinkl" pitchFamily="2" charset="0"/>
                <a:sym typeface="Wingdings" panose="05000000000000000000" pitchFamily="2" charset="2"/>
              </a:rPr>
              <a:t>or because </a:t>
            </a:r>
            <a:r>
              <a:rPr lang="en-GB" b="1" spc="-40" dirty="0">
                <a:solidFill>
                  <a:schemeClr val="tx1"/>
                </a:solidFill>
                <a:latin typeface="Twinkl" pitchFamily="2" charset="0"/>
                <a:sym typeface="Wingdings" panose="05000000000000000000" pitchFamily="2" charset="2"/>
              </a:rPr>
              <a:t>she was surprised</a:t>
            </a:r>
            <a:r>
              <a:rPr lang="en-GB" spc="-40" dirty="0">
                <a:solidFill>
                  <a:schemeClr val="tx1"/>
                </a:solidFill>
                <a:latin typeface="Twinkl" pitchFamily="2" charset="0"/>
                <a:sym typeface="Wingdings" panose="05000000000000000000" pitchFamily="2" charset="2"/>
              </a:rPr>
              <a:t>.</a:t>
            </a:r>
            <a:endParaRPr lang="en-GB" spc="-40" dirty="0">
              <a:solidFill>
                <a:schemeClr val="tx1"/>
              </a:solidFill>
              <a:latin typeface="Twinkl" pitchFamily="2" charset="0"/>
            </a:endParaRPr>
          </a:p>
        </p:txBody>
      </p:sp>
      <p:grpSp>
        <p:nvGrpSpPr>
          <p:cNvPr id="45" name="Group 44"/>
          <p:cNvGrpSpPr/>
          <p:nvPr/>
        </p:nvGrpSpPr>
        <p:grpSpPr>
          <a:xfrm flipH="1">
            <a:off x="641654" y="4056536"/>
            <a:ext cx="1843005" cy="2307545"/>
            <a:chOff x="5402987" y="2333002"/>
            <a:chExt cx="3104429" cy="3886918"/>
          </a:xfrm>
        </p:grpSpPr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96898487-860E-46C0-AA87-D4F213C585CA}"/>
                </a:ext>
              </a:extLst>
            </p:cNvPr>
            <p:cNvSpPr/>
            <p:nvPr/>
          </p:nvSpPr>
          <p:spPr>
            <a:xfrm>
              <a:off x="5402994" y="3115498"/>
              <a:ext cx="3104422" cy="3104422"/>
            </a:xfrm>
            <a:prstGeom prst="ellipse">
              <a:avLst/>
            </a:prstGeom>
            <a:solidFill>
              <a:srgbClr val="0096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54" name="Group 53">
              <a:extLst>
                <a:ext uri="{FF2B5EF4-FFF2-40B4-BE49-F238E27FC236}">
                  <a16:creationId xmlns:a16="http://schemas.microsoft.com/office/drawing/2014/main" id="{28617786-9780-4DCF-83AF-00D6F4F5A0A8}"/>
                </a:ext>
              </a:extLst>
            </p:cNvPr>
            <p:cNvGrpSpPr/>
            <p:nvPr/>
          </p:nvGrpSpPr>
          <p:grpSpPr>
            <a:xfrm>
              <a:off x="5402987" y="2333002"/>
              <a:ext cx="3104427" cy="3886918"/>
              <a:chOff x="5402987" y="2333002"/>
              <a:chExt cx="3104427" cy="3886918"/>
            </a:xfrm>
          </p:grpSpPr>
          <p:pic>
            <p:nvPicPr>
              <p:cNvPr id="55" name="Picture 54">
                <a:extLst>
                  <a:ext uri="{FF2B5EF4-FFF2-40B4-BE49-F238E27FC236}">
                    <a16:creationId xmlns:a16="http://schemas.microsoft.com/office/drawing/2014/main" id="{E16A5196-AD33-45CE-B290-244419A2B8AD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-42255" r="-28689"/>
              <a:stretch/>
            </p:blipFill>
            <p:spPr>
              <a:xfrm flipH="1">
                <a:off x="5402991" y="3115498"/>
                <a:ext cx="3104423" cy="3104422"/>
              </a:xfrm>
              <a:prstGeom prst="ellipse">
                <a:avLst/>
              </a:prstGeom>
            </p:spPr>
          </p:pic>
          <p:pic>
            <p:nvPicPr>
              <p:cNvPr id="56" name="Picture 55">
                <a:extLst>
                  <a:ext uri="{FF2B5EF4-FFF2-40B4-BE49-F238E27FC236}">
                    <a16:creationId xmlns:a16="http://schemas.microsoft.com/office/drawing/2014/main" id="{07E1D74C-7DF0-499A-988F-1395D71ACCE7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-42255" t="-5708" r="-28689"/>
              <a:stretch/>
            </p:blipFill>
            <p:spPr>
              <a:xfrm flipH="1">
                <a:off x="5402987" y="2333002"/>
                <a:ext cx="3104423" cy="1598063"/>
              </a:xfrm>
              <a:prstGeom prst="rect">
                <a:avLst/>
              </a:prstGeom>
            </p:spPr>
          </p:pic>
        </p:grpSp>
      </p:grpSp>
      <p:grpSp>
        <p:nvGrpSpPr>
          <p:cNvPr id="38" name="Group 37"/>
          <p:cNvGrpSpPr/>
          <p:nvPr/>
        </p:nvGrpSpPr>
        <p:grpSpPr>
          <a:xfrm>
            <a:off x="0" y="6327284"/>
            <a:ext cx="9148864" cy="601936"/>
            <a:chOff x="0" y="6327284"/>
            <a:chExt cx="9148864" cy="601936"/>
          </a:xfrm>
        </p:grpSpPr>
        <p:grpSp>
          <p:nvGrpSpPr>
            <p:cNvPr id="39" name="Group 38"/>
            <p:cNvGrpSpPr/>
            <p:nvPr/>
          </p:nvGrpSpPr>
          <p:grpSpPr>
            <a:xfrm>
              <a:off x="0" y="6327284"/>
              <a:ext cx="9148864" cy="601936"/>
              <a:chOff x="0" y="6344062"/>
              <a:chExt cx="9148864" cy="601936"/>
            </a:xfrm>
          </p:grpSpPr>
          <p:grpSp>
            <p:nvGrpSpPr>
              <p:cNvPr id="41" name="Group 40"/>
              <p:cNvGrpSpPr/>
              <p:nvPr/>
            </p:nvGrpSpPr>
            <p:grpSpPr>
              <a:xfrm>
                <a:off x="0" y="6428870"/>
                <a:ext cx="9148864" cy="449614"/>
                <a:chOff x="794286" y="3019082"/>
                <a:chExt cx="7059780" cy="798369"/>
              </a:xfrm>
            </p:grpSpPr>
            <p:sp>
              <p:nvSpPr>
                <p:cNvPr id="74" name="Rectangle 73"/>
                <p:cNvSpPr/>
                <p:nvPr/>
              </p:nvSpPr>
              <p:spPr>
                <a:xfrm>
                  <a:off x="794614" y="3019082"/>
                  <a:ext cx="7059452" cy="798369"/>
                </a:xfrm>
                <a:prstGeom prst="rect">
                  <a:avLst/>
                </a:prstGeom>
                <a:solidFill>
                  <a:srgbClr val="00A8E7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/>
                </a:p>
              </p:txBody>
            </p:sp>
            <p:cxnSp>
              <p:nvCxnSpPr>
                <p:cNvPr id="75" name="Straight Connector 74"/>
                <p:cNvCxnSpPr/>
                <p:nvPr/>
              </p:nvCxnSpPr>
              <p:spPr>
                <a:xfrm>
                  <a:off x="794286" y="3028236"/>
                  <a:ext cx="7059780" cy="0"/>
                </a:xfrm>
                <a:prstGeom prst="line">
                  <a:avLst/>
                </a:prstGeom>
                <a:ln w="19050">
                  <a:solidFill>
                    <a:schemeClr val="bg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42" name="Group 41"/>
              <p:cNvGrpSpPr/>
              <p:nvPr/>
            </p:nvGrpSpPr>
            <p:grpSpPr>
              <a:xfrm>
                <a:off x="7964517" y="6344062"/>
                <a:ext cx="1051209" cy="601936"/>
                <a:chOff x="7964517" y="6344062"/>
                <a:chExt cx="1051209" cy="601936"/>
              </a:xfrm>
            </p:grpSpPr>
            <p:pic>
              <p:nvPicPr>
                <p:cNvPr id="72" name="Picture 71"/>
                <p:cNvPicPr>
                  <a:picLocks noChangeAspect="1"/>
                </p:cNvPicPr>
                <p:nvPr/>
              </p:nvPicPr>
              <p:blipFill>
                <a:blip r:embed="rId6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8780282" y="6479753"/>
                  <a:ext cx="235444" cy="328707"/>
                </a:xfrm>
                <a:prstGeom prst="rect">
                  <a:avLst/>
                </a:prstGeom>
              </p:spPr>
            </p:pic>
            <p:pic>
              <p:nvPicPr>
                <p:cNvPr id="73" name="Picture 72"/>
                <p:cNvPicPr>
                  <a:picLocks noChangeAspect="1"/>
                </p:cNvPicPr>
                <p:nvPr/>
              </p:nvPicPr>
              <p:blipFill>
                <a:blip r:embed="rId7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7964517" y="6344062"/>
                  <a:ext cx="815765" cy="601936"/>
                </a:xfrm>
                <a:prstGeom prst="rect">
                  <a:avLst/>
                </a:prstGeom>
              </p:spPr>
            </p:pic>
          </p:grpSp>
        </p:grpSp>
        <p:sp>
          <p:nvSpPr>
            <p:cNvPr id="40" name="TextBox 39">
              <a:extLst>
                <a:ext uri="{FF2B5EF4-FFF2-40B4-BE49-F238E27FC236}">
                  <a16:creationId xmlns:a16="http://schemas.microsoft.com/office/drawing/2014/main" id="{805C331B-ACB4-4A36-A091-A97A26C8FBA9}"/>
                </a:ext>
              </a:extLst>
            </p:cNvPr>
            <p:cNvSpPr txBox="1"/>
            <p:nvPr/>
          </p:nvSpPr>
          <p:spPr>
            <a:xfrm>
              <a:off x="0" y="6531352"/>
              <a:ext cx="4952667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000" dirty="0">
                  <a:solidFill>
                    <a:schemeClr val="bg1"/>
                  </a:solidFill>
                  <a:latin typeface="Tuffy" panose="020B0603060100000000" pitchFamily="34" charset="0"/>
                  <a:ea typeface="Tuffy" panose="020B0603060100000000" pitchFamily="34" charset="0"/>
                </a:rPr>
                <a:t>Text copyright </a:t>
              </a:r>
              <a:r>
                <a:rPr lang="en-GB" sz="1000" dirty="0">
                  <a:solidFill>
                    <a:schemeClr val="bg1"/>
                  </a:solidFill>
                  <a:ea typeface="Tuffy" panose="020B0603060100000000" pitchFamily="34" charset="0"/>
                </a:rPr>
                <a:t>©</a:t>
              </a:r>
              <a:r>
                <a:rPr lang="en-GB" sz="1000" dirty="0">
                  <a:solidFill>
                    <a:schemeClr val="bg1"/>
                  </a:solidFill>
                  <a:latin typeface="Tuffy" panose="020B0603060100000000" pitchFamily="34" charset="0"/>
                  <a:ea typeface="Tuffy" panose="020B0603060100000000" pitchFamily="34" charset="0"/>
                </a:rPr>
                <a:t>1996 by Jeremy Strong; illustrations copyright </a:t>
              </a:r>
              <a:r>
                <a:rPr lang="en-GB" sz="1000" dirty="0">
                  <a:solidFill>
                    <a:schemeClr val="bg1"/>
                  </a:solidFill>
                  <a:ea typeface="Tuffy" panose="020B0603060100000000" pitchFamily="34" charset="0"/>
                </a:rPr>
                <a:t>©</a:t>
              </a:r>
              <a:r>
                <a:rPr lang="en-GB" sz="1000" dirty="0">
                  <a:solidFill>
                    <a:schemeClr val="bg1"/>
                  </a:solidFill>
                  <a:latin typeface="Tuffy" panose="020B0603060100000000" pitchFamily="34" charset="0"/>
                  <a:ea typeface="Tuffy" panose="020B0603060100000000" pitchFamily="34" charset="0"/>
                </a:rPr>
                <a:t>1996 by Nick </a:t>
              </a:r>
              <a:r>
                <a:rPr lang="en-GB" sz="1000" dirty="0" err="1">
                  <a:solidFill>
                    <a:schemeClr val="bg1"/>
                  </a:solidFill>
                  <a:latin typeface="Tuffy" panose="020B0603060100000000" pitchFamily="34" charset="0"/>
                  <a:ea typeface="Tuffy" panose="020B0603060100000000" pitchFamily="34" charset="0"/>
                </a:rPr>
                <a:t>Sharratt</a:t>
              </a:r>
              <a:endParaRPr lang="en-GB" sz="1000" dirty="0">
                <a:solidFill>
                  <a:schemeClr val="bg1"/>
                </a:solidFill>
                <a:latin typeface="Tuffy" panose="020B0603060100000000" pitchFamily="34" charset="0"/>
                <a:ea typeface="Tuffy" panose="020B0603060100000000" pitchFamily="34" charset="0"/>
              </a:endParaRPr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444788" y="2747260"/>
            <a:ext cx="2637681" cy="3517761"/>
            <a:chOff x="5444788" y="2747260"/>
            <a:chExt cx="2637681" cy="3517761"/>
          </a:xfrm>
        </p:grpSpPr>
        <p:grpSp>
          <p:nvGrpSpPr>
            <p:cNvPr id="76" name="POLAROID TREES">
              <a:extLst>
                <a:ext uri="{FF2B5EF4-FFF2-40B4-BE49-F238E27FC236}">
                  <a16:creationId xmlns:a16="http://schemas.microsoft.com/office/drawing/2014/main" id="{1E6D00E1-4EA0-42D6-9B24-FC5EC4B71F48}"/>
                </a:ext>
              </a:extLst>
            </p:cNvPr>
            <p:cNvGrpSpPr/>
            <p:nvPr/>
          </p:nvGrpSpPr>
          <p:grpSpPr>
            <a:xfrm rot="1367931">
              <a:off x="6434930" y="2747260"/>
              <a:ext cx="1647539" cy="2113828"/>
              <a:chOff x="5823070" y="3853672"/>
              <a:chExt cx="1820327" cy="2335519"/>
            </a:xfrm>
          </p:grpSpPr>
          <p:pic>
            <p:nvPicPr>
              <p:cNvPr id="77" name="Picture 76">
                <a:extLst>
                  <a:ext uri="{FF2B5EF4-FFF2-40B4-BE49-F238E27FC236}">
                    <a16:creationId xmlns:a16="http://schemas.microsoft.com/office/drawing/2014/main" id="{A6362570-9FB7-43F0-ABD5-6ABA61A3EA1F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32615" t="24768" r="2325"/>
              <a:stretch/>
            </p:blipFill>
            <p:spPr>
              <a:xfrm rot="20942375" flipH="1">
                <a:off x="5823327" y="4092410"/>
                <a:ext cx="1696351" cy="1387044"/>
              </a:xfrm>
              <a:prstGeom prst="rect">
                <a:avLst/>
              </a:prstGeom>
            </p:spPr>
          </p:pic>
          <p:pic>
            <p:nvPicPr>
              <p:cNvPr id="78" name="Picture 77">
                <a:extLst>
                  <a:ext uri="{FF2B5EF4-FFF2-40B4-BE49-F238E27FC236}">
                    <a16:creationId xmlns:a16="http://schemas.microsoft.com/office/drawing/2014/main" id="{23A11676-5DEE-451C-80E7-8B59A4FBE0DB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9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" r="15506"/>
              <a:stretch/>
            </p:blipFill>
            <p:spPr>
              <a:xfrm rot="20942375">
                <a:off x="5846963" y="4469962"/>
                <a:ext cx="1694493" cy="997107"/>
              </a:xfrm>
              <a:prstGeom prst="rect">
                <a:avLst/>
              </a:prstGeom>
            </p:spPr>
          </p:pic>
          <p:pic>
            <p:nvPicPr>
              <p:cNvPr id="79" name="Picture 78">
                <a:extLst>
                  <a:ext uri="{FF2B5EF4-FFF2-40B4-BE49-F238E27FC236}">
                    <a16:creationId xmlns:a16="http://schemas.microsoft.com/office/drawing/2014/main" id="{BB70DAB8-0FDD-4265-9430-6BD01493627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/>
            </p:blipFill>
            <p:spPr>
              <a:xfrm rot="20942375">
                <a:off x="5823070" y="4045049"/>
                <a:ext cx="1820327" cy="2144142"/>
              </a:xfrm>
              <a:prstGeom prst="rect">
                <a:avLst/>
              </a:prstGeom>
            </p:spPr>
          </p:pic>
          <p:sp>
            <p:nvSpPr>
              <p:cNvPr id="80" name="Freeform: Shape 37">
                <a:extLst>
                  <a:ext uri="{FF2B5EF4-FFF2-40B4-BE49-F238E27FC236}">
                    <a16:creationId xmlns:a16="http://schemas.microsoft.com/office/drawing/2014/main" id="{878F4529-1535-40FA-836E-A1844992E98A}"/>
                  </a:ext>
                </a:extLst>
              </p:cNvPr>
              <p:cNvSpPr/>
              <p:nvPr/>
            </p:nvSpPr>
            <p:spPr>
              <a:xfrm rot="20942375">
                <a:off x="6407777" y="3853672"/>
                <a:ext cx="245628" cy="434192"/>
              </a:xfrm>
              <a:custGeom>
                <a:avLst/>
                <a:gdLst>
                  <a:gd name="connsiteX0" fmla="*/ 105483 w 210966"/>
                  <a:gd name="connsiteY0" fmla="*/ 757465 h 757465"/>
                  <a:gd name="connsiteX1" fmla="*/ 70977 w 210966"/>
                  <a:gd name="connsiteY1" fmla="*/ 697972 h 757465"/>
                  <a:gd name="connsiteX2" fmla="*/ 36471 w 210966"/>
                  <a:gd name="connsiteY2" fmla="*/ 757465 h 757465"/>
                  <a:gd name="connsiteX3" fmla="*/ 0 w 210966"/>
                  <a:gd name="connsiteY3" fmla="*/ 694584 h 757465"/>
                  <a:gd name="connsiteX4" fmla="*/ 0 w 210966"/>
                  <a:gd name="connsiteY4" fmla="*/ 62882 h 757465"/>
                  <a:gd name="connsiteX5" fmla="*/ 0 w 210966"/>
                  <a:gd name="connsiteY5" fmla="*/ 61538 h 757465"/>
                  <a:gd name="connsiteX6" fmla="*/ 779 w 210966"/>
                  <a:gd name="connsiteY6" fmla="*/ 61538 h 757465"/>
                  <a:gd name="connsiteX7" fmla="*/ 36471 w 210966"/>
                  <a:gd name="connsiteY7" fmla="*/ 1 h 757465"/>
                  <a:gd name="connsiteX8" fmla="*/ 70977 w 210966"/>
                  <a:gd name="connsiteY8" fmla="*/ 59494 h 757465"/>
                  <a:gd name="connsiteX9" fmla="*/ 105483 w 210966"/>
                  <a:gd name="connsiteY9" fmla="*/ 1 h 757465"/>
                  <a:gd name="connsiteX10" fmla="*/ 139989 w 210966"/>
                  <a:gd name="connsiteY10" fmla="*/ 59494 h 757465"/>
                  <a:gd name="connsiteX11" fmla="*/ 174495 w 210966"/>
                  <a:gd name="connsiteY11" fmla="*/ 0 h 757465"/>
                  <a:gd name="connsiteX12" fmla="*/ 210187 w 210966"/>
                  <a:gd name="connsiteY12" fmla="*/ 61538 h 757465"/>
                  <a:gd name="connsiteX13" fmla="*/ 210966 w 210966"/>
                  <a:gd name="connsiteY13" fmla="*/ 61538 h 757465"/>
                  <a:gd name="connsiteX14" fmla="*/ 210966 w 210966"/>
                  <a:gd name="connsiteY14" fmla="*/ 62881 h 757465"/>
                  <a:gd name="connsiteX15" fmla="*/ 210966 w 210966"/>
                  <a:gd name="connsiteY15" fmla="*/ 694583 h 757465"/>
                  <a:gd name="connsiteX16" fmla="*/ 210966 w 210966"/>
                  <a:gd name="connsiteY16" fmla="*/ 694584 h 757465"/>
                  <a:gd name="connsiteX17" fmla="*/ 210966 w 210966"/>
                  <a:gd name="connsiteY17" fmla="*/ 694584 h 757465"/>
                  <a:gd name="connsiteX18" fmla="*/ 174495 w 210966"/>
                  <a:gd name="connsiteY18" fmla="*/ 757464 h 757465"/>
                  <a:gd name="connsiteX19" fmla="*/ 139990 w 210966"/>
                  <a:gd name="connsiteY19" fmla="*/ 697972 h 75746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</a:cxnLst>
                <a:rect l="l" t="t" r="r" b="b"/>
                <a:pathLst>
                  <a:path w="210966" h="757465">
                    <a:moveTo>
                      <a:pt x="105483" y="757465"/>
                    </a:moveTo>
                    <a:lnTo>
                      <a:pt x="70977" y="697972"/>
                    </a:lnTo>
                    <a:lnTo>
                      <a:pt x="36471" y="757465"/>
                    </a:lnTo>
                    <a:lnTo>
                      <a:pt x="0" y="694584"/>
                    </a:lnTo>
                    <a:lnTo>
                      <a:pt x="0" y="62882"/>
                    </a:lnTo>
                    <a:lnTo>
                      <a:pt x="0" y="61538"/>
                    </a:lnTo>
                    <a:lnTo>
                      <a:pt x="779" y="61538"/>
                    </a:lnTo>
                    <a:lnTo>
                      <a:pt x="36471" y="1"/>
                    </a:lnTo>
                    <a:lnTo>
                      <a:pt x="70977" y="59494"/>
                    </a:lnTo>
                    <a:lnTo>
                      <a:pt x="105483" y="1"/>
                    </a:lnTo>
                    <a:lnTo>
                      <a:pt x="139989" y="59494"/>
                    </a:lnTo>
                    <a:lnTo>
                      <a:pt x="174495" y="0"/>
                    </a:lnTo>
                    <a:lnTo>
                      <a:pt x="210187" y="61538"/>
                    </a:lnTo>
                    <a:lnTo>
                      <a:pt x="210966" y="61538"/>
                    </a:lnTo>
                    <a:lnTo>
                      <a:pt x="210966" y="62881"/>
                    </a:lnTo>
                    <a:lnTo>
                      <a:pt x="210966" y="694583"/>
                    </a:lnTo>
                    <a:lnTo>
                      <a:pt x="210966" y="694584"/>
                    </a:lnTo>
                    <a:lnTo>
                      <a:pt x="210966" y="694584"/>
                    </a:lnTo>
                    <a:lnTo>
                      <a:pt x="174495" y="757464"/>
                    </a:lnTo>
                    <a:lnTo>
                      <a:pt x="139990" y="697972"/>
                    </a:lnTo>
                    <a:close/>
                  </a:path>
                </a:pathLst>
              </a:custGeom>
              <a:solidFill>
                <a:srgbClr val="0076B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81" name="TREVOR &amp; MUM POLAROID">
              <a:extLst>
                <a:ext uri="{FF2B5EF4-FFF2-40B4-BE49-F238E27FC236}">
                  <a16:creationId xmlns:a16="http://schemas.microsoft.com/office/drawing/2014/main" id="{473A8F9B-FCF7-4259-8D54-E6249AF79CC1}"/>
                </a:ext>
              </a:extLst>
            </p:cNvPr>
            <p:cNvGrpSpPr/>
            <p:nvPr/>
          </p:nvGrpSpPr>
          <p:grpSpPr>
            <a:xfrm rot="20584629">
              <a:off x="5444788" y="4148732"/>
              <a:ext cx="1647539" cy="2116289"/>
              <a:chOff x="1606641" y="4167454"/>
              <a:chExt cx="1820327" cy="2338238"/>
            </a:xfrm>
          </p:grpSpPr>
          <p:pic>
            <p:nvPicPr>
              <p:cNvPr id="82" name="Picture 81">
                <a:extLst>
                  <a:ext uri="{FF2B5EF4-FFF2-40B4-BE49-F238E27FC236}">
                    <a16:creationId xmlns:a16="http://schemas.microsoft.com/office/drawing/2014/main" id="{DC9AB496-33B3-4D23-BDE1-24FB30E686F8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32615" t="24768" r="2325"/>
              <a:stretch/>
            </p:blipFill>
            <p:spPr>
              <a:xfrm rot="609787" flipH="1">
                <a:off x="1730399" y="4408919"/>
                <a:ext cx="1696351" cy="1387044"/>
              </a:xfrm>
              <a:prstGeom prst="rect">
                <a:avLst/>
              </a:prstGeom>
            </p:spPr>
          </p:pic>
          <p:pic>
            <p:nvPicPr>
              <p:cNvPr id="84" name="Picture 83">
                <a:extLst>
                  <a:ext uri="{FF2B5EF4-FFF2-40B4-BE49-F238E27FC236}">
                    <a16:creationId xmlns:a16="http://schemas.microsoft.com/office/drawing/2014/main" id="{A65F7986-E1EA-4BE7-9C1D-8C175DF3AFB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/>
            </p:blipFill>
            <p:spPr>
              <a:xfrm rot="609787">
                <a:off x="1995742" y="4591726"/>
                <a:ext cx="1076430" cy="1378426"/>
              </a:xfrm>
              <a:prstGeom prst="rect">
                <a:avLst/>
              </a:prstGeom>
            </p:spPr>
          </p:pic>
          <p:pic>
            <p:nvPicPr>
              <p:cNvPr id="86" name="Picture 85">
                <a:extLst>
                  <a:ext uri="{FF2B5EF4-FFF2-40B4-BE49-F238E27FC236}">
                    <a16:creationId xmlns:a16="http://schemas.microsoft.com/office/drawing/2014/main" id="{3E24F03F-85CE-4A1A-9C4F-C1C3F9EDCEF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/>
            </p:blipFill>
            <p:spPr>
              <a:xfrm rot="609787">
                <a:off x="1606641" y="4361550"/>
                <a:ext cx="1820327" cy="2144142"/>
              </a:xfrm>
              <a:prstGeom prst="rect">
                <a:avLst/>
              </a:prstGeom>
            </p:spPr>
          </p:pic>
          <p:sp>
            <p:nvSpPr>
              <p:cNvPr id="87" name="Freeform: Shape 27">
                <a:extLst>
                  <a:ext uri="{FF2B5EF4-FFF2-40B4-BE49-F238E27FC236}">
                    <a16:creationId xmlns:a16="http://schemas.microsoft.com/office/drawing/2014/main" id="{207D6A94-8321-4CF5-A2E0-CD8F8A2E60FD}"/>
                  </a:ext>
                </a:extLst>
              </p:cNvPr>
              <p:cNvSpPr/>
              <p:nvPr/>
            </p:nvSpPr>
            <p:spPr>
              <a:xfrm rot="609787">
                <a:off x="2582049" y="4167454"/>
                <a:ext cx="245628" cy="434192"/>
              </a:xfrm>
              <a:custGeom>
                <a:avLst/>
                <a:gdLst>
                  <a:gd name="connsiteX0" fmla="*/ 105483 w 210966"/>
                  <a:gd name="connsiteY0" fmla="*/ 757465 h 757465"/>
                  <a:gd name="connsiteX1" fmla="*/ 70977 w 210966"/>
                  <a:gd name="connsiteY1" fmla="*/ 697972 h 757465"/>
                  <a:gd name="connsiteX2" fmla="*/ 36471 w 210966"/>
                  <a:gd name="connsiteY2" fmla="*/ 757465 h 757465"/>
                  <a:gd name="connsiteX3" fmla="*/ 0 w 210966"/>
                  <a:gd name="connsiteY3" fmla="*/ 694584 h 757465"/>
                  <a:gd name="connsiteX4" fmla="*/ 0 w 210966"/>
                  <a:gd name="connsiteY4" fmla="*/ 62882 h 757465"/>
                  <a:gd name="connsiteX5" fmla="*/ 0 w 210966"/>
                  <a:gd name="connsiteY5" fmla="*/ 61538 h 757465"/>
                  <a:gd name="connsiteX6" fmla="*/ 779 w 210966"/>
                  <a:gd name="connsiteY6" fmla="*/ 61538 h 757465"/>
                  <a:gd name="connsiteX7" fmla="*/ 36471 w 210966"/>
                  <a:gd name="connsiteY7" fmla="*/ 1 h 757465"/>
                  <a:gd name="connsiteX8" fmla="*/ 70977 w 210966"/>
                  <a:gd name="connsiteY8" fmla="*/ 59494 h 757465"/>
                  <a:gd name="connsiteX9" fmla="*/ 105483 w 210966"/>
                  <a:gd name="connsiteY9" fmla="*/ 1 h 757465"/>
                  <a:gd name="connsiteX10" fmla="*/ 139989 w 210966"/>
                  <a:gd name="connsiteY10" fmla="*/ 59494 h 757465"/>
                  <a:gd name="connsiteX11" fmla="*/ 174495 w 210966"/>
                  <a:gd name="connsiteY11" fmla="*/ 0 h 757465"/>
                  <a:gd name="connsiteX12" fmla="*/ 210187 w 210966"/>
                  <a:gd name="connsiteY12" fmla="*/ 61538 h 757465"/>
                  <a:gd name="connsiteX13" fmla="*/ 210966 w 210966"/>
                  <a:gd name="connsiteY13" fmla="*/ 61538 h 757465"/>
                  <a:gd name="connsiteX14" fmla="*/ 210966 w 210966"/>
                  <a:gd name="connsiteY14" fmla="*/ 62881 h 757465"/>
                  <a:gd name="connsiteX15" fmla="*/ 210966 w 210966"/>
                  <a:gd name="connsiteY15" fmla="*/ 694583 h 757465"/>
                  <a:gd name="connsiteX16" fmla="*/ 210966 w 210966"/>
                  <a:gd name="connsiteY16" fmla="*/ 694584 h 757465"/>
                  <a:gd name="connsiteX17" fmla="*/ 210966 w 210966"/>
                  <a:gd name="connsiteY17" fmla="*/ 694584 h 757465"/>
                  <a:gd name="connsiteX18" fmla="*/ 174495 w 210966"/>
                  <a:gd name="connsiteY18" fmla="*/ 757464 h 757465"/>
                  <a:gd name="connsiteX19" fmla="*/ 139990 w 210966"/>
                  <a:gd name="connsiteY19" fmla="*/ 697972 h 75746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</a:cxnLst>
                <a:rect l="l" t="t" r="r" b="b"/>
                <a:pathLst>
                  <a:path w="210966" h="757465">
                    <a:moveTo>
                      <a:pt x="105483" y="757465"/>
                    </a:moveTo>
                    <a:lnTo>
                      <a:pt x="70977" y="697972"/>
                    </a:lnTo>
                    <a:lnTo>
                      <a:pt x="36471" y="757465"/>
                    </a:lnTo>
                    <a:lnTo>
                      <a:pt x="0" y="694584"/>
                    </a:lnTo>
                    <a:lnTo>
                      <a:pt x="0" y="62882"/>
                    </a:lnTo>
                    <a:lnTo>
                      <a:pt x="0" y="61538"/>
                    </a:lnTo>
                    <a:lnTo>
                      <a:pt x="779" y="61538"/>
                    </a:lnTo>
                    <a:lnTo>
                      <a:pt x="36471" y="1"/>
                    </a:lnTo>
                    <a:lnTo>
                      <a:pt x="70977" y="59494"/>
                    </a:lnTo>
                    <a:lnTo>
                      <a:pt x="105483" y="1"/>
                    </a:lnTo>
                    <a:lnTo>
                      <a:pt x="139989" y="59494"/>
                    </a:lnTo>
                    <a:lnTo>
                      <a:pt x="174495" y="0"/>
                    </a:lnTo>
                    <a:lnTo>
                      <a:pt x="210187" y="61538"/>
                    </a:lnTo>
                    <a:lnTo>
                      <a:pt x="210966" y="61538"/>
                    </a:lnTo>
                    <a:lnTo>
                      <a:pt x="210966" y="62881"/>
                    </a:lnTo>
                    <a:lnTo>
                      <a:pt x="210966" y="694583"/>
                    </a:lnTo>
                    <a:lnTo>
                      <a:pt x="210966" y="694584"/>
                    </a:lnTo>
                    <a:lnTo>
                      <a:pt x="210966" y="694584"/>
                    </a:lnTo>
                    <a:lnTo>
                      <a:pt x="174495" y="757464"/>
                    </a:lnTo>
                    <a:lnTo>
                      <a:pt x="139990" y="697972"/>
                    </a:lnTo>
                    <a:close/>
                  </a:path>
                </a:pathLst>
              </a:custGeom>
              <a:solidFill>
                <a:srgbClr val="0076B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GB"/>
              </a:p>
            </p:txBody>
          </p:sp>
        </p:grpSp>
      </p:grpSp>
      <p:sp>
        <p:nvSpPr>
          <p:cNvPr id="57" name="Rectangle: Rounded Corners 56">
            <a:extLst>
              <a:ext uri="{FF2B5EF4-FFF2-40B4-BE49-F238E27FC236}">
                <a16:creationId xmlns:a16="http://schemas.microsoft.com/office/drawing/2014/main" id="{A401A5AE-D0D9-49F4-8DA4-933D56277C19}"/>
              </a:ext>
            </a:extLst>
          </p:cNvPr>
          <p:cNvSpPr/>
          <p:nvPr/>
        </p:nvSpPr>
        <p:spPr>
          <a:xfrm>
            <a:off x="1028700" y="3393087"/>
            <a:ext cx="7086601" cy="1381944"/>
          </a:xfrm>
          <a:prstGeom prst="roundRect">
            <a:avLst>
              <a:gd name="adj" fmla="val 9528"/>
            </a:avLst>
          </a:prstGeom>
          <a:solidFill>
            <a:schemeClr val="bg1"/>
          </a:solidFill>
          <a:ln w="28575">
            <a:solidFill>
              <a:srgbClr val="0096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solidFill>
                  <a:schemeClr val="tx1"/>
                </a:solidFill>
              </a:rPr>
              <a:t>Mum carried on quietly pedalling all this time. She must have known I'd give in. 'I'll do it,' I said. Mum gave a strange squeak and one of her feet slipped off a pedal. For some reason she looked even more pleased with herself than </a:t>
            </a:r>
            <a:r>
              <a:rPr lang="en-GB" dirty="0" err="1">
                <a:solidFill>
                  <a:schemeClr val="tx1"/>
                </a:solidFill>
              </a:rPr>
              <a:t>Streaker</a:t>
            </a:r>
            <a:r>
              <a:rPr lang="en-GB" dirty="0">
                <a:solidFill>
                  <a:schemeClr val="tx1"/>
                </a:solidFill>
              </a:rPr>
              <a:t> did. </a:t>
            </a:r>
            <a:endParaRPr lang="en-GB" dirty="0"/>
          </a:p>
        </p:txBody>
      </p:sp>
      <p:sp>
        <p:nvSpPr>
          <p:cNvPr id="58" name="Back">
            <a:extLst>
              <a:ext uri="{FF2B5EF4-FFF2-40B4-BE49-F238E27FC236}">
                <a16:creationId xmlns:a16="http://schemas.microsoft.com/office/drawing/2014/main" id="{B0C95CDC-AA65-4470-BC8B-1CDC7040741E}"/>
              </a:ext>
            </a:extLst>
          </p:cNvPr>
          <p:cNvSpPr/>
          <p:nvPr/>
        </p:nvSpPr>
        <p:spPr>
          <a:xfrm>
            <a:off x="7263861" y="4859164"/>
            <a:ext cx="876416" cy="535204"/>
          </a:xfrm>
          <a:prstGeom prst="roundRect">
            <a:avLst>
              <a:gd name="adj" fmla="val 14815"/>
            </a:avLst>
          </a:prstGeom>
          <a:solidFill>
            <a:schemeClr val="accent2"/>
          </a:solidFill>
          <a:ln w="28575"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Back</a:t>
            </a:r>
          </a:p>
        </p:txBody>
      </p:sp>
      <p:sp>
        <p:nvSpPr>
          <p:cNvPr id="59" name="Click to read extract">
            <a:extLst>
              <a:ext uri="{FF2B5EF4-FFF2-40B4-BE49-F238E27FC236}">
                <a16:creationId xmlns:a16="http://schemas.microsoft.com/office/drawing/2014/main" id="{6E498176-2FC9-4A42-8E87-632C19AFDAA9}"/>
              </a:ext>
            </a:extLst>
          </p:cNvPr>
          <p:cNvSpPr/>
          <p:nvPr/>
        </p:nvSpPr>
        <p:spPr>
          <a:xfrm>
            <a:off x="2832792" y="5239741"/>
            <a:ext cx="2335557" cy="724400"/>
          </a:xfrm>
          <a:prstGeom prst="roundRect">
            <a:avLst/>
          </a:prstGeom>
          <a:solidFill>
            <a:srgbClr val="0076B0"/>
          </a:solidFill>
          <a:ln w="28575">
            <a:solidFill>
              <a:srgbClr val="88C9E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/>
              <a:t>Click here to read an extract from the book.</a:t>
            </a:r>
          </a:p>
        </p:txBody>
      </p:sp>
    </p:spTree>
    <p:extLst>
      <p:ext uri="{BB962C8B-B14F-4D97-AF65-F5344CB8AC3E}">
        <p14:creationId xmlns:p14="http://schemas.microsoft.com/office/powerpoint/2010/main" val="42510778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5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0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9"/>
                  </p:tgtEl>
                </p:cond>
              </p:nextCondLst>
            </p:seq>
            <p:seq concurrent="1" nextAc="seek">
              <p:cTn id="61" restart="whenNotActive" fill="hold" evtFilter="cancelBubble" nodeType="interactiveSeq">
                <p:stCondLst>
                  <p:cond evt="onClick" delay="0">
                    <p:tgtEl>
                      <p:spTgt spid="5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2" fill="hold">
                      <p:stCondLst>
                        <p:cond delay="0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00"/>
                            </p:stCondLst>
                            <p:childTnLst>
                              <p:par>
                                <p:cTn id="71" presetID="10" presetClass="entr" presetSubtype="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8"/>
                  </p:tgtEl>
                </p:cond>
              </p:nextCondLst>
            </p:seq>
          </p:childTnLst>
        </p:cTn>
      </p:par>
    </p:tnLst>
    <p:bldLst>
      <p:bldP spid="9" grpId="0" animBg="1"/>
      <p:bldP spid="9" grpId="1" animBg="1"/>
      <p:bldP spid="9" grpId="2" animBg="1"/>
      <p:bldP spid="9" grpId="3" animBg="1"/>
      <p:bldP spid="2" grpId="0" animBg="1"/>
      <p:bldP spid="2" grpId="1" animBg="1"/>
      <p:bldP spid="2" grpId="2" animBg="1"/>
      <p:bldP spid="35" grpId="0" animBg="1"/>
      <p:bldP spid="83" grpId="0" animBg="1"/>
      <p:bldP spid="57" grpId="0" animBg="1"/>
      <p:bldP spid="57" grpId="1" animBg="1"/>
      <p:bldP spid="58" grpId="0" animBg="1"/>
      <p:bldP spid="58" grpId="1" animBg="1"/>
      <p:bldP spid="59" grpId="0" animBg="1"/>
      <p:bldP spid="59" grpId="2" animBg="1"/>
      <p:bldP spid="59" grpId="4" animBg="1"/>
      <p:bldP spid="59" grpId="5" animBg="1"/>
      <p:bldP spid="59" grpId="6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6019083" y="2731689"/>
            <a:ext cx="2353316" cy="3471697"/>
            <a:chOff x="981532" y="3074574"/>
            <a:chExt cx="2353316" cy="3471697"/>
          </a:xfrm>
        </p:grpSpPr>
        <p:grpSp>
          <p:nvGrpSpPr>
            <p:cNvPr id="75" name="STREAKER POLAROID">
              <a:extLst>
                <a:ext uri="{FF2B5EF4-FFF2-40B4-BE49-F238E27FC236}">
                  <a16:creationId xmlns:a16="http://schemas.microsoft.com/office/drawing/2014/main" id="{1EDB50CF-267C-4535-8535-7DBC2B4B50EC}"/>
                </a:ext>
              </a:extLst>
            </p:cNvPr>
            <p:cNvGrpSpPr/>
            <p:nvPr/>
          </p:nvGrpSpPr>
          <p:grpSpPr>
            <a:xfrm rot="501243">
              <a:off x="981532" y="3074574"/>
              <a:ext cx="1456467" cy="1884234"/>
              <a:chOff x="6326020" y="2388965"/>
              <a:chExt cx="2234875" cy="2891263"/>
            </a:xfrm>
          </p:grpSpPr>
          <p:pic>
            <p:nvPicPr>
              <p:cNvPr id="76" name="Picture 75">
                <a:extLst>
                  <a:ext uri="{FF2B5EF4-FFF2-40B4-BE49-F238E27FC236}">
                    <a16:creationId xmlns:a16="http://schemas.microsoft.com/office/drawing/2014/main" id="{4BEE3AC5-4F82-44F1-8E9C-06793054F8FB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9324" t="24768" r="25616"/>
              <a:stretch/>
            </p:blipFill>
            <p:spPr>
              <a:xfrm>
                <a:off x="6400814" y="2675437"/>
                <a:ext cx="2082665" cy="1702920"/>
              </a:xfrm>
              <a:prstGeom prst="rect">
                <a:avLst/>
              </a:prstGeom>
            </p:spPr>
          </p:pic>
          <p:pic>
            <p:nvPicPr>
              <p:cNvPr id="77" name="Picture 76">
                <a:extLst>
                  <a:ext uri="{FF2B5EF4-FFF2-40B4-BE49-F238E27FC236}">
                    <a16:creationId xmlns:a16="http://schemas.microsoft.com/office/drawing/2014/main" id="{CB101C34-1F5B-483C-8708-FEF1B803B79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400815" y="3074921"/>
                <a:ext cx="2082665" cy="1702920"/>
              </a:xfrm>
              <a:prstGeom prst="rect">
                <a:avLst/>
              </a:prstGeom>
            </p:spPr>
          </p:pic>
          <p:pic>
            <p:nvPicPr>
              <p:cNvPr id="78" name="Picture 77">
                <a:extLst>
                  <a:ext uri="{FF2B5EF4-FFF2-40B4-BE49-F238E27FC236}">
                    <a16:creationId xmlns:a16="http://schemas.microsoft.com/office/drawing/2014/main" id="{377C2702-C124-4903-B962-5713A696583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/>
            </p:blipFill>
            <p:spPr>
              <a:xfrm>
                <a:off x="6326020" y="2647794"/>
                <a:ext cx="2234875" cy="2632434"/>
              </a:xfrm>
              <a:prstGeom prst="rect">
                <a:avLst/>
              </a:prstGeom>
            </p:spPr>
          </p:pic>
          <p:sp>
            <p:nvSpPr>
              <p:cNvPr id="79" name="Freeform: Shape 31">
                <a:extLst>
                  <a:ext uri="{FF2B5EF4-FFF2-40B4-BE49-F238E27FC236}">
                    <a16:creationId xmlns:a16="http://schemas.microsoft.com/office/drawing/2014/main" id="{2AFD72B1-6533-4C96-A2D5-69D9FB2B551F}"/>
                  </a:ext>
                </a:extLst>
              </p:cNvPr>
              <p:cNvSpPr/>
              <p:nvPr/>
            </p:nvSpPr>
            <p:spPr>
              <a:xfrm>
                <a:off x="7292674" y="2388965"/>
                <a:ext cx="301566" cy="533072"/>
              </a:xfrm>
              <a:custGeom>
                <a:avLst/>
                <a:gdLst>
                  <a:gd name="connsiteX0" fmla="*/ 105483 w 210966"/>
                  <a:gd name="connsiteY0" fmla="*/ 757465 h 757465"/>
                  <a:gd name="connsiteX1" fmla="*/ 70977 w 210966"/>
                  <a:gd name="connsiteY1" fmla="*/ 697972 h 757465"/>
                  <a:gd name="connsiteX2" fmla="*/ 36471 w 210966"/>
                  <a:gd name="connsiteY2" fmla="*/ 757465 h 757465"/>
                  <a:gd name="connsiteX3" fmla="*/ 0 w 210966"/>
                  <a:gd name="connsiteY3" fmla="*/ 694584 h 757465"/>
                  <a:gd name="connsiteX4" fmla="*/ 0 w 210966"/>
                  <a:gd name="connsiteY4" fmla="*/ 62882 h 757465"/>
                  <a:gd name="connsiteX5" fmla="*/ 0 w 210966"/>
                  <a:gd name="connsiteY5" fmla="*/ 61538 h 757465"/>
                  <a:gd name="connsiteX6" fmla="*/ 779 w 210966"/>
                  <a:gd name="connsiteY6" fmla="*/ 61538 h 757465"/>
                  <a:gd name="connsiteX7" fmla="*/ 36471 w 210966"/>
                  <a:gd name="connsiteY7" fmla="*/ 1 h 757465"/>
                  <a:gd name="connsiteX8" fmla="*/ 70977 w 210966"/>
                  <a:gd name="connsiteY8" fmla="*/ 59494 h 757465"/>
                  <a:gd name="connsiteX9" fmla="*/ 105483 w 210966"/>
                  <a:gd name="connsiteY9" fmla="*/ 1 h 757465"/>
                  <a:gd name="connsiteX10" fmla="*/ 139989 w 210966"/>
                  <a:gd name="connsiteY10" fmla="*/ 59494 h 757465"/>
                  <a:gd name="connsiteX11" fmla="*/ 174495 w 210966"/>
                  <a:gd name="connsiteY11" fmla="*/ 0 h 757465"/>
                  <a:gd name="connsiteX12" fmla="*/ 210187 w 210966"/>
                  <a:gd name="connsiteY12" fmla="*/ 61538 h 757465"/>
                  <a:gd name="connsiteX13" fmla="*/ 210966 w 210966"/>
                  <a:gd name="connsiteY13" fmla="*/ 61538 h 757465"/>
                  <a:gd name="connsiteX14" fmla="*/ 210966 w 210966"/>
                  <a:gd name="connsiteY14" fmla="*/ 62881 h 757465"/>
                  <a:gd name="connsiteX15" fmla="*/ 210966 w 210966"/>
                  <a:gd name="connsiteY15" fmla="*/ 694583 h 757465"/>
                  <a:gd name="connsiteX16" fmla="*/ 210966 w 210966"/>
                  <a:gd name="connsiteY16" fmla="*/ 694584 h 757465"/>
                  <a:gd name="connsiteX17" fmla="*/ 210966 w 210966"/>
                  <a:gd name="connsiteY17" fmla="*/ 694584 h 757465"/>
                  <a:gd name="connsiteX18" fmla="*/ 174495 w 210966"/>
                  <a:gd name="connsiteY18" fmla="*/ 757464 h 757465"/>
                  <a:gd name="connsiteX19" fmla="*/ 139990 w 210966"/>
                  <a:gd name="connsiteY19" fmla="*/ 697972 h 75746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</a:cxnLst>
                <a:rect l="l" t="t" r="r" b="b"/>
                <a:pathLst>
                  <a:path w="210966" h="757465">
                    <a:moveTo>
                      <a:pt x="105483" y="757465"/>
                    </a:moveTo>
                    <a:lnTo>
                      <a:pt x="70977" y="697972"/>
                    </a:lnTo>
                    <a:lnTo>
                      <a:pt x="36471" y="757465"/>
                    </a:lnTo>
                    <a:lnTo>
                      <a:pt x="0" y="694584"/>
                    </a:lnTo>
                    <a:lnTo>
                      <a:pt x="0" y="62882"/>
                    </a:lnTo>
                    <a:lnTo>
                      <a:pt x="0" y="61538"/>
                    </a:lnTo>
                    <a:lnTo>
                      <a:pt x="779" y="61538"/>
                    </a:lnTo>
                    <a:lnTo>
                      <a:pt x="36471" y="1"/>
                    </a:lnTo>
                    <a:lnTo>
                      <a:pt x="70977" y="59494"/>
                    </a:lnTo>
                    <a:lnTo>
                      <a:pt x="105483" y="1"/>
                    </a:lnTo>
                    <a:lnTo>
                      <a:pt x="139989" y="59494"/>
                    </a:lnTo>
                    <a:lnTo>
                      <a:pt x="174495" y="0"/>
                    </a:lnTo>
                    <a:lnTo>
                      <a:pt x="210187" y="61538"/>
                    </a:lnTo>
                    <a:lnTo>
                      <a:pt x="210966" y="61538"/>
                    </a:lnTo>
                    <a:lnTo>
                      <a:pt x="210966" y="62881"/>
                    </a:lnTo>
                    <a:lnTo>
                      <a:pt x="210966" y="694583"/>
                    </a:lnTo>
                    <a:lnTo>
                      <a:pt x="210966" y="694584"/>
                    </a:lnTo>
                    <a:lnTo>
                      <a:pt x="210966" y="694584"/>
                    </a:lnTo>
                    <a:lnTo>
                      <a:pt x="174495" y="757464"/>
                    </a:lnTo>
                    <a:lnTo>
                      <a:pt x="139990" y="697972"/>
                    </a:lnTo>
                    <a:close/>
                  </a:path>
                </a:pathLst>
              </a:custGeom>
              <a:solidFill>
                <a:srgbClr val="0076B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80" name="STREAKER POLAROID 2">
              <a:extLst>
                <a:ext uri="{FF2B5EF4-FFF2-40B4-BE49-F238E27FC236}">
                  <a16:creationId xmlns:a16="http://schemas.microsoft.com/office/drawing/2014/main" id="{1331F479-3A1B-4508-9E6F-D88595699C5F}"/>
                </a:ext>
              </a:extLst>
            </p:cNvPr>
            <p:cNvGrpSpPr/>
            <p:nvPr/>
          </p:nvGrpSpPr>
          <p:grpSpPr>
            <a:xfrm rot="20942375">
              <a:off x="1878382" y="4662038"/>
              <a:ext cx="1456466" cy="1884233"/>
              <a:chOff x="5803027" y="3836153"/>
              <a:chExt cx="1820327" cy="2354961"/>
            </a:xfrm>
          </p:grpSpPr>
          <p:pic>
            <p:nvPicPr>
              <p:cNvPr id="81" name="Picture 80">
                <a:extLst>
                  <a:ext uri="{FF2B5EF4-FFF2-40B4-BE49-F238E27FC236}">
                    <a16:creationId xmlns:a16="http://schemas.microsoft.com/office/drawing/2014/main" id="{2985050F-2B93-4DAC-BFB0-1EAA777762E8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32615" t="24768" r="2325"/>
              <a:stretch/>
            </p:blipFill>
            <p:spPr>
              <a:xfrm flipH="1">
                <a:off x="5863947" y="4069487"/>
                <a:ext cx="1696351" cy="1387044"/>
              </a:xfrm>
              <a:prstGeom prst="rect">
                <a:avLst/>
              </a:prstGeom>
            </p:spPr>
          </p:pic>
          <p:pic>
            <p:nvPicPr>
              <p:cNvPr id="82" name="Picture 81">
                <a:extLst>
                  <a:ext uri="{FF2B5EF4-FFF2-40B4-BE49-F238E27FC236}">
                    <a16:creationId xmlns:a16="http://schemas.microsoft.com/office/drawing/2014/main" id="{8CCB1CA3-01FA-4ACC-A80D-B41201A1AB8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/>
            </p:blipFill>
            <p:spPr>
              <a:xfrm>
                <a:off x="5953938" y="4604022"/>
                <a:ext cx="1520604" cy="877272"/>
              </a:xfrm>
              <a:prstGeom prst="rect">
                <a:avLst/>
              </a:prstGeom>
            </p:spPr>
          </p:pic>
          <p:pic>
            <p:nvPicPr>
              <p:cNvPr id="84" name="Picture 83">
                <a:extLst>
                  <a:ext uri="{FF2B5EF4-FFF2-40B4-BE49-F238E27FC236}">
                    <a16:creationId xmlns:a16="http://schemas.microsoft.com/office/drawing/2014/main" id="{0E3CFE33-D7FC-4B59-B9E4-ABCE3BC63E4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/>
            </p:blipFill>
            <p:spPr>
              <a:xfrm>
                <a:off x="5803027" y="4046972"/>
                <a:ext cx="1820327" cy="2144142"/>
              </a:xfrm>
              <a:prstGeom prst="rect">
                <a:avLst/>
              </a:prstGeom>
            </p:spPr>
          </p:pic>
          <p:sp>
            <p:nvSpPr>
              <p:cNvPr id="86" name="Freeform: Shape 42">
                <a:extLst>
                  <a:ext uri="{FF2B5EF4-FFF2-40B4-BE49-F238E27FC236}">
                    <a16:creationId xmlns:a16="http://schemas.microsoft.com/office/drawing/2014/main" id="{F258E352-F13B-4F75-B3F6-6E1A8DFB2772}"/>
                  </a:ext>
                </a:extLst>
              </p:cNvPr>
              <p:cNvSpPr/>
              <p:nvPr/>
            </p:nvSpPr>
            <p:spPr>
              <a:xfrm>
                <a:off x="6590376" y="3836153"/>
                <a:ext cx="245628" cy="434192"/>
              </a:xfrm>
              <a:custGeom>
                <a:avLst/>
                <a:gdLst>
                  <a:gd name="connsiteX0" fmla="*/ 105483 w 210966"/>
                  <a:gd name="connsiteY0" fmla="*/ 757465 h 757465"/>
                  <a:gd name="connsiteX1" fmla="*/ 70977 w 210966"/>
                  <a:gd name="connsiteY1" fmla="*/ 697972 h 757465"/>
                  <a:gd name="connsiteX2" fmla="*/ 36471 w 210966"/>
                  <a:gd name="connsiteY2" fmla="*/ 757465 h 757465"/>
                  <a:gd name="connsiteX3" fmla="*/ 0 w 210966"/>
                  <a:gd name="connsiteY3" fmla="*/ 694584 h 757465"/>
                  <a:gd name="connsiteX4" fmla="*/ 0 w 210966"/>
                  <a:gd name="connsiteY4" fmla="*/ 62882 h 757465"/>
                  <a:gd name="connsiteX5" fmla="*/ 0 w 210966"/>
                  <a:gd name="connsiteY5" fmla="*/ 61538 h 757465"/>
                  <a:gd name="connsiteX6" fmla="*/ 779 w 210966"/>
                  <a:gd name="connsiteY6" fmla="*/ 61538 h 757465"/>
                  <a:gd name="connsiteX7" fmla="*/ 36471 w 210966"/>
                  <a:gd name="connsiteY7" fmla="*/ 1 h 757465"/>
                  <a:gd name="connsiteX8" fmla="*/ 70977 w 210966"/>
                  <a:gd name="connsiteY8" fmla="*/ 59494 h 757465"/>
                  <a:gd name="connsiteX9" fmla="*/ 105483 w 210966"/>
                  <a:gd name="connsiteY9" fmla="*/ 1 h 757465"/>
                  <a:gd name="connsiteX10" fmla="*/ 139989 w 210966"/>
                  <a:gd name="connsiteY10" fmla="*/ 59494 h 757465"/>
                  <a:gd name="connsiteX11" fmla="*/ 174495 w 210966"/>
                  <a:gd name="connsiteY11" fmla="*/ 0 h 757465"/>
                  <a:gd name="connsiteX12" fmla="*/ 210187 w 210966"/>
                  <a:gd name="connsiteY12" fmla="*/ 61538 h 757465"/>
                  <a:gd name="connsiteX13" fmla="*/ 210966 w 210966"/>
                  <a:gd name="connsiteY13" fmla="*/ 61538 h 757465"/>
                  <a:gd name="connsiteX14" fmla="*/ 210966 w 210966"/>
                  <a:gd name="connsiteY14" fmla="*/ 62881 h 757465"/>
                  <a:gd name="connsiteX15" fmla="*/ 210966 w 210966"/>
                  <a:gd name="connsiteY15" fmla="*/ 694583 h 757465"/>
                  <a:gd name="connsiteX16" fmla="*/ 210966 w 210966"/>
                  <a:gd name="connsiteY16" fmla="*/ 694584 h 757465"/>
                  <a:gd name="connsiteX17" fmla="*/ 210966 w 210966"/>
                  <a:gd name="connsiteY17" fmla="*/ 694584 h 757465"/>
                  <a:gd name="connsiteX18" fmla="*/ 174495 w 210966"/>
                  <a:gd name="connsiteY18" fmla="*/ 757464 h 757465"/>
                  <a:gd name="connsiteX19" fmla="*/ 139990 w 210966"/>
                  <a:gd name="connsiteY19" fmla="*/ 697972 h 75746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</a:cxnLst>
                <a:rect l="l" t="t" r="r" b="b"/>
                <a:pathLst>
                  <a:path w="210966" h="757465">
                    <a:moveTo>
                      <a:pt x="105483" y="757465"/>
                    </a:moveTo>
                    <a:lnTo>
                      <a:pt x="70977" y="697972"/>
                    </a:lnTo>
                    <a:lnTo>
                      <a:pt x="36471" y="757465"/>
                    </a:lnTo>
                    <a:lnTo>
                      <a:pt x="0" y="694584"/>
                    </a:lnTo>
                    <a:lnTo>
                      <a:pt x="0" y="62882"/>
                    </a:lnTo>
                    <a:lnTo>
                      <a:pt x="0" y="61538"/>
                    </a:lnTo>
                    <a:lnTo>
                      <a:pt x="779" y="61538"/>
                    </a:lnTo>
                    <a:lnTo>
                      <a:pt x="36471" y="1"/>
                    </a:lnTo>
                    <a:lnTo>
                      <a:pt x="70977" y="59494"/>
                    </a:lnTo>
                    <a:lnTo>
                      <a:pt x="105483" y="1"/>
                    </a:lnTo>
                    <a:lnTo>
                      <a:pt x="139989" y="59494"/>
                    </a:lnTo>
                    <a:lnTo>
                      <a:pt x="174495" y="0"/>
                    </a:lnTo>
                    <a:lnTo>
                      <a:pt x="210187" y="61538"/>
                    </a:lnTo>
                    <a:lnTo>
                      <a:pt x="210966" y="61538"/>
                    </a:lnTo>
                    <a:lnTo>
                      <a:pt x="210966" y="62881"/>
                    </a:lnTo>
                    <a:lnTo>
                      <a:pt x="210966" y="694583"/>
                    </a:lnTo>
                    <a:lnTo>
                      <a:pt x="210966" y="694584"/>
                    </a:lnTo>
                    <a:lnTo>
                      <a:pt x="210966" y="694584"/>
                    </a:lnTo>
                    <a:lnTo>
                      <a:pt x="174495" y="757464"/>
                    </a:lnTo>
                    <a:lnTo>
                      <a:pt x="139990" y="697972"/>
                    </a:lnTo>
                    <a:close/>
                  </a:path>
                </a:pathLst>
              </a:custGeom>
              <a:solidFill>
                <a:srgbClr val="0076B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GB"/>
              </a:p>
            </p:txBody>
          </p:sp>
        </p:grpSp>
      </p:grpSp>
      <p:grpSp>
        <p:nvGrpSpPr>
          <p:cNvPr id="43" name="Group 42"/>
          <p:cNvGrpSpPr/>
          <p:nvPr/>
        </p:nvGrpSpPr>
        <p:grpSpPr>
          <a:xfrm>
            <a:off x="501894" y="2043761"/>
            <a:ext cx="8131324" cy="549211"/>
            <a:chOff x="491384" y="2044525"/>
            <a:chExt cx="8131324" cy="549211"/>
          </a:xfrm>
          <a:solidFill>
            <a:srgbClr val="8D358B"/>
          </a:solidFill>
        </p:grpSpPr>
        <p:sp>
          <p:nvSpPr>
            <p:cNvPr id="44" name="Freeform 43"/>
            <p:cNvSpPr/>
            <p:nvPr/>
          </p:nvSpPr>
          <p:spPr>
            <a:xfrm>
              <a:off x="491384" y="2044525"/>
              <a:ext cx="8131324" cy="549211"/>
            </a:xfrm>
            <a:custGeom>
              <a:avLst/>
              <a:gdLst>
                <a:gd name="connsiteX0" fmla="*/ 116403 w 8220075"/>
                <a:gd name="connsiteY0" fmla="*/ 0 h 630310"/>
                <a:gd name="connsiteX1" fmla="*/ 8103672 w 8220075"/>
                <a:gd name="connsiteY1" fmla="*/ 0 h 630310"/>
                <a:gd name="connsiteX2" fmla="*/ 8220075 w 8220075"/>
                <a:gd name="connsiteY2" fmla="*/ 116403 h 630310"/>
                <a:gd name="connsiteX3" fmla="*/ 8220075 w 8220075"/>
                <a:gd name="connsiteY3" fmla="*/ 630310 h 630310"/>
                <a:gd name="connsiteX4" fmla="*/ 0 w 8220075"/>
                <a:gd name="connsiteY4" fmla="*/ 630310 h 630310"/>
                <a:gd name="connsiteX5" fmla="*/ 0 w 8220075"/>
                <a:gd name="connsiteY5" fmla="*/ 116403 h 630310"/>
                <a:gd name="connsiteX6" fmla="*/ 116403 w 8220075"/>
                <a:gd name="connsiteY6" fmla="*/ 0 h 6303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220075" h="630310">
                  <a:moveTo>
                    <a:pt x="116403" y="0"/>
                  </a:moveTo>
                  <a:lnTo>
                    <a:pt x="8103672" y="0"/>
                  </a:lnTo>
                  <a:cubicBezTo>
                    <a:pt x="8167960" y="0"/>
                    <a:pt x="8220075" y="52115"/>
                    <a:pt x="8220075" y="116403"/>
                  </a:cubicBezTo>
                  <a:lnTo>
                    <a:pt x="8220075" y="630310"/>
                  </a:lnTo>
                  <a:lnTo>
                    <a:pt x="0" y="630310"/>
                  </a:lnTo>
                  <a:lnTo>
                    <a:pt x="0" y="116403"/>
                  </a:lnTo>
                  <a:cubicBezTo>
                    <a:pt x="0" y="52115"/>
                    <a:pt x="52115" y="0"/>
                    <a:pt x="116403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491384" y="2120474"/>
              <a:ext cx="8131324" cy="400110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000" b="1" dirty="0">
                  <a:solidFill>
                    <a:schemeClr val="bg1"/>
                  </a:solidFill>
                  <a:latin typeface="Twinkl" pitchFamily="2" charset="0"/>
                </a:rPr>
                <a:t>Predicting Pip wants to know…</a:t>
              </a:r>
            </a:p>
          </p:txBody>
        </p:sp>
      </p:grpSp>
      <p:sp>
        <p:nvSpPr>
          <p:cNvPr id="42" name="LISTEN AGAIN">
            <a:hlinkClick r:id="rId6"/>
            <a:extLst>
              <a:ext uri="{FF2B5EF4-FFF2-40B4-BE49-F238E27FC236}">
                <a16:creationId xmlns:a16="http://schemas.microsoft.com/office/drawing/2014/main" id="{102598E6-1674-4E18-83D7-96FB9C6A0128}"/>
              </a:ext>
            </a:extLst>
          </p:cNvPr>
          <p:cNvSpPr/>
          <p:nvPr/>
        </p:nvSpPr>
        <p:spPr>
          <a:xfrm>
            <a:off x="280549" y="1280551"/>
            <a:ext cx="1627890" cy="1594524"/>
          </a:xfrm>
          <a:custGeom>
            <a:avLst/>
            <a:gdLst>
              <a:gd name="connsiteX0" fmla="*/ 0 w 1627890"/>
              <a:gd name="connsiteY0" fmla="*/ 0 h 946531"/>
              <a:gd name="connsiteX1" fmla="*/ 1627890 w 1627890"/>
              <a:gd name="connsiteY1" fmla="*/ 0 h 946531"/>
              <a:gd name="connsiteX2" fmla="*/ 1627890 w 1627890"/>
              <a:gd name="connsiteY2" fmla="*/ 140229 h 946531"/>
              <a:gd name="connsiteX3" fmla="*/ 1627890 w 1627890"/>
              <a:gd name="connsiteY3" fmla="*/ 473265 h 946531"/>
              <a:gd name="connsiteX4" fmla="*/ 1627890 w 1627890"/>
              <a:gd name="connsiteY4" fmla="*/ 806303 h 946531"/>
              <a:gd name="connsiteX5" fmla="*/ 1487662 w 1627890"/>
              <a:gd name="connsiteY5" fmla="*/ 946531 h 946531"/>
              <a:gd name="connsiteX6" fmla="*/ 140228 w 1627890"/>
              <a:gd name="connsiteY6" fmla="*/ 946531 h 946531"/>
              <a:gd name="connsiteX7" fmla="*/ 0 w 1627890"/>
              <a:gd name="connsiteY7" fmla="*/ 806303 h 946531"/>
              <a:gd name="connsiteX8" fmla="*/ 0 w 1627890"/>
              <a:gd name="connsiteY8" fmla="*/ 473265 h 946531"/>
              <a:gd name="connsiteX9" fmla="*/ 0 w 1627890"/>
              <a:gd name="connsiteY9" fmla="*/ 140229 h 9465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627890" h="946531">
                <a:moveTo>
                  <a:pt x="0" y="0"/>
                </a:moveTo>
                <a:lnTo>
                  <a:pt x="1627890" y="0"/>
                </a:lnTo>
                <a:lnTo>
                  <a:pt x="1627890" y="140229"/>
                </a:lnTo>
                <a:lnTo>
                  <a:pt x="1627890" y="473265"/>
                </a:lnTo>
                <a:lnTo>
                  <a:pt x="1627890" y="806303"/>
                </a:lnTo>
                <a:cubicBezTo>
                  <a:pt x="1627890" y="883749"/>
                  <a:pt x="1565108" y="946531"/>
                  <a:pt x="1487662" y="946531"/>
                </a:cubicBezTo>
                <a:lnTo>
                  <a:pt x="140228" y="946531"/>
                </a:lnTo>
                <a:cubicBezTo>
                  <a:pt x="62782" y="946531"/>
                  <a:pt x="0" y="883749"/>
                  <a:pt x="0" y="806303"/>
                </a:cubicBezTo>
                <a:lnTo>
                  <a:pt x="0" y="473265"/>
                </a:lnTo>
                <a:lnTo>
                  <a:pt x="0" y="140229"/>
                </a:lnTo>
                <a:close/>
              </a:path>
            </a:pathLst>
          </a:custGeom>
          <a:solidFill>
            <a:srgbClr val="EB8634"/>
          </a:solidFill>
          <a:ln w="28575">
            <a:solidFill>
              <a:srgbClr val="F3B68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b">
            <a:noAutofit/>
          </a:bodyPr>
          <a:lstStyle/>
          <a:p>
            <a:pPr algn="ctr"/>
            <a:r>
              <a:rPr lang="en-GB" sz="1600" dirty="0">
                <a:latin typeface="Twinkl" pitchFamily="2" charset="0"/>
              </a:rPr>
              <a:t>To listen to the chapter again, click </a:t>
            </a:r>
            <a:r>
              <a:rPr lang="en-GB" sz="1600" b="1" u="sng" dirty="0">
                <a:solidFill>
                  <a:schemeClr val="bg1"/>
                </a:solidFill>
                <a:latin typeface="Twinkl" pitchFamily="2" charset="0"/>
              </a:rPr>
              <a:t>here</a:t>
            </a:r>
            <a:r>
              <a:rPr lang="en-GB" sz="1600" dirty="0">
                <a:latin typeface="Twinkl" pitchFamily="2" charset="0"/>
              </a:rPr>
              <a:t>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A22448C-8B5A-4BEB-900B-74B1F2CB6EAD}"/>
              </a:ext>
            </a:extLst>
          </p:cNvPr>
          <p:cNvSpPr txBox="1"/>
          <p:nvPr/>
        </p:nvSpPr>
        <p:spPr>
          <a:xfrm>
            <a:off x="506338" y="652315"/>
            <a:ext cx="81313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chemeClr val="bg1"/>
                </a:solidFill>
              </a:rPr>
              <a:t>The Hundred-Mile-An-Hour-Dog</a:t>
            </a:r>
          </a:p>
        </p:txBody>
      </p:sp>
      <p:sp>
        <p:nvSpPr>
          <p:cNvPr id="9" name="REVEAL ANSWER">
            <a:extLst>
              <a:ext uri="{FF2B5EF4-FFF2-40B4-BE49-F238E27FC236}">
                <a16:creationId xmlns:a16="http://schemas.microsoft.com/office/drawing/2014/main" id="{654F83C1-E113-4E98-9F3C-1C90B82567CB}"/>
              </a:ext>
            </a:extLst>
          </p:cNvPr>
          <p:cNvSpPr/>
          <p:nvPr/>
        </p:nvSpPr>
        <p:spPr>
          <a:xfrm>
            <a:off x="3144618" y="4635797"/>
            <a:ext cx="1837201" cy="535204"/>
          </a:xfrm>
          <a:prstGeom prst="roundRect">
            <a:avLst>
              <a:gd name="adj" fmla="val 14815"/>
            </a:avLst>
          </a:prstGeom>
          <a:solidFill>
            <a:srgbClr val="0076B0"/>
          </a:solidFill>
          <a:ln w="28575">
            <a:solidFill>
              <a:srgbClr val="88C9E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Reveal Answer</a:t>
            </a:r>
          </a:p>
        </p:txBody>
      </p:sp>
      <p:sp>
        <p:nvSpPr>
          <p:cNvPr id="2" name="QUESTION"/>
          <p:cNvSpPr/>
          <p:nvPr/>
        </p:nvSpPr>
        <p:spPr>
          <a:xfrm>
            <a:off x="2146300" y="2699171"/>
            <a:ext cx="2981196" cy="1063026"/>
          </a:xfrm>
          <a:prstGeom prst="wedgeRoundRectCallout">
            <a:avLst>
              <a:gd name="adj1" fmla="val -49076"/>
              <a:gd name="adj2" fmla="val 108956"/>
              <a:gd name="adj3" fmla="val 16667"/>
            </a:avLst>
          </a:prstGeom>
          <a:solidFill>
            <a:srgbClr val="FCFDFE"/>
          </a:solidFill>
          <a:ln w="28575">
            <a:solidFill>
              <a:srgbClr val="8C368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What do you think will happen in the next chapter?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-25215" y="0"/>
            <a:ext cx="9169215" cy="1962614"/>
            <a:chOff x="-25215" y="0"/>
            <a:chExt cx="9169215" cy="1962614"/>
          </a:xfrm>
        </p:grpSpPr>
        <p:grpSp>
          <p:nvGrpSpPr>
            <p:cNvPr id="46" name="Group 45"/>
            <p:cNvGrpSpPr/>
            <p:nvPr/>
          </p:nvGrpSpPr>
          <p:grpSpPr>
            <a:xfrm>
              <a:off x="-25215" y="0"/>
              <a:ext cx="9169215" cy="1962614"/>
              <a:chOff x="-25215" y="0"/>
              <a:chExt cx="9169215" cy="1962614"/>
            </a:xfrm>
          </p:grpSpPr>
          <p:sp>
            <p:nvSpPr>
              <p:cNvPr id="47" name="Rectangle 46"/>
              <p:cNvSpPr/>
              <p:nvPr/>
            </p:nvSpPr>
            <p:spPr>
              <a:xfrm>
                <a:off x="0" y="0"/>
                <a:ext cx="9144000" cy="1698809"/>
              </a:xfrm>
              <a:prstGeom prst="rect">
                <a:avLst/>
              </a:prstGeom>
              <a:solidFill>
                <a:srgbClr val="00A8E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8" name="Right Triangle 47"/>
              <p:cNvSpPr/>
              <p:nvPr/>
            </p:nvSpPr>
            <p:spPr>
              <a:xfrm rot="10800000">
                <a:off x="0" y="1574485"/>
                <a:ext cx="9144000" cy="388129"/>
              </a:xfrm>
              <a:prstGeom prst="rtTriangle">
                <a:avLst/>
              </a:prstGeom>
              <a:solidFill>
                <a:srgbClr val="00A8E7">
                  <a:alpha val="54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9" name="Right Triangle 48"/>
              <p:cNvSpPr/>
              <p:nvPr/>
            </p:nvSpPr>
            <p:spPr>
              <a:xfrm rot="10800000">
                <a:off x="-25215" y="1523004"/>
                <a:ext cx="9169213" cy="319194"/>
              </a:xfrm>
              <a:prstGeom prst="rtTriangle">
                <a:avLst/>
              </a:prstGeom>
              <a:solidFill>
                <a:srgbClr val="00A8E7">
                  <a:alpha val="69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0" name="Right Triangle 49"/>
              <p:cNvSpPr/>
              <p:nvPr/>
            </p:nvSpPr>
            <p:spPr>
              <a:xfrm rot="10800000" flipH="1">
                <a:off x="0" y="1682356"/>
                <a:ext cx="9143998" cy="234329"/>
              </a:xfrm>
              <a:prstGeom prst="rtTriangle">
                <a:avLst/>
              </a:prstGeom>
              <a:solidFill>
                <a:srgbClr val="00A8E7">
                  <a:alpha val="54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51" name="TITLE TEXT"/>
            <p:cNvSpPr txBox="1">
              <a:spLocks/>
            </p:cNvSpPr>
            <p:nvPr/>
          </p:nvSpPr>
          <p:spPr>
            <a:xfrm>
              <a:off x="621323" y="350550"/>
              <a:ext cx="7513983" cy="994306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dirty="0">
                  <a:solidFill>
                    <a:schemeClr val="bg1"/>
                  </a:solidFill>
                </a:rPr>
                <a:t>Puffin Book of the Week</a:t>
              </a:r>
              <a:br>
                <a:rPr lang="en-GB" dirty="0">
                  <a:solidFill>
                    <a:schemeClr val="bg1"/>
                  </a:solidFill>
                </a:rPr>
              </a:br>
              <a:r>
                <a:rPr lang="en-GB" sz="2800" b="0" dirty="0">
                  <a:solidFill>
                    <a:schemeClr val="bg1"/>
                  </a:solidFill>
                </a:rPr>
                <a:t>The Hundred-Mile-An Hour Dog</a:t>
              </a:r>
            </a:p>
          </p:txBody>
        </p:sp>
        <p:pic>
          <p:nvPicPr>
            <p:cNvPr id="52" name="Picture 5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4548" y="132296"/>
              <a:ext cx="967805" cy="1476866"/>
            </a:xfrm>
            <a:prstGeom prst="rect">
              <a:avLst/>
            </a:prstGeom>
            <a:ln w="28575">
              <a:solidFill>
                <a:srgbClr val="0076B0"/>
              </a:solidFill>
            </a:ln>
          </p:spPr>
        </p:pic>
      </p:grpSp>
      <p:sp>
        <p:nvSpPr>
          <p:cNvPr id="35" name="NEXT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E6CE0DDF-3024-458F-A9D1-EF0F7883C6CF}"/>
              </a:ext>
            </a:extLst>
          </p:cNvPr>
          <p:cNvSpPr/>
          <p:nvPr/>
        </p:nvSpPr>
        <p:spPr>
          <a:xfrm>
            <a:off x="7485017" y="5678433"/>
            <a:ext cx="1020454" cy="535204"/>
          </a:xfrm>
          <a:prstGeom prst="roundRect">
            <a:avLst>
              <a:gd name="adj" fmla="val 14815"/>
            </a:avLst>
          </a:prstGeom>
          <a:solidFill>
            <a:schemeClr val="accent2"/>
          </a:solidFill>
          <a:ln w="28575"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Finish</a:t>
            </a:r>
          </a:p>
        </p:txBody>
      </p:sp>
      <p:sp>
        <p:nvSpPr>
          <p:cNvPr id="83" name="ANSWER"/>
          <p:cNvSpPr/>
          <p:nvPr/>
        </p:nvSpPr>
        <p:spPr>
          <a:xfrm>
            <a:off x="2146299" y="2707076"/>
            <a:ext cx="3649545" cy="1784715"/>
          </a:xfrm>
          <a:prstGeom prst="wedgeRoundRectCallout">
            <a:avLst>
              <a:gd name="adj1" fmla="val -36698"/>
              <a:gd name="adj2" fmla="val 60961"/>
              <a:gd name="adj3" fmla="val 16667"/>
            </a:avLst>
          </a:prstGeom>
          <a:solidFill>
            <a:srgbClr val="FCFDFE"/>
          </a:solidFill>
          <a:ln w="28575">
            <a:solidFill>
              <a:srgbClr val="8C368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2" charset="0"/>
                <a:sym typeface="Wingdings" panose="05000000000000000000" pitchFamily="2" charset="2"/>
              </a:rPr>
              <a:t>There are lots of different answers that you could have given. You might have said that you think that </a:t>
            </a:r>
            <a:r>
              <a:rPr lang="en-GB" b="1" dirty="0" err="1">
                <a:solidFill>
                  <a:schemeClr val="tx1"/>
                </a:solidFill>
                <a:latin typeface="Twinkl" pitchFamily="2" charset="0"/>
                <a:sym typeface="Wingdings" panose="05000000000000000000" pitchFamily="2" charset="2"/>
              </a:rPr>
              <a:t>Streaker</a:t>
            </a:r>
            <a:r>
              <a:rPr lang="en-GB" b="1" dirty="0">
                <a:solidFill>
                  <a:schemeClr val="tx1"/>
                </a:solidFill>
                <a:latin typeface="Twinkl" pitchFamily="2" charset="0"/>
                <a:sym typeface="Wingdings" panose="05000000000000000000" pitchFamily="2" charset="2"/>
              </a:rPr>
              <a:t> will run away from Trevor when he tries to walk him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  <a:sym typeface="Wingdings" panose="05000000000000000000" pitchFamily="2" charset="2"/>
              </a:rPr>
              <a:t>.</a:t>
            </a:r>
            <a:endParaRPr lang="en-GB" dirty="0">
              <a:solidFill>
                <a:schemeClr val="tx1"/>
              </a:solidFill>
              <a:latin typeface="Twinkl" pitchFamily="2" charset="0"/>
            </a:endParaRPr>
          </a:p>
        </p:txBody>
      </p:sp>
      <p:grpSp>
        <p:nvGrpSpPr>
          <p:cNvPr id="36" name="Group 35"/>
          <p:cNvGrpSpPr/>
          <p:nvPr/>
        </p:nvGrpSpPr>
        <p:grpSpPr>
          <a:xfrm>
            <a:off x="648033" y="4044299"/>
            <a:ext cx="1836622" cy="2319782"/>
            <a:chOff x="631770" y="2298819"/>
            <a:chExt cx="3104422" cy="3921101"/>
          </a:xfrm>
        </p:grpSpPr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96898487-860E-46C0-AA87-D4F213C585CA}"/>
                </a:ext>
              </a:extLst>
            </p:cNvPr>
            <p:cNvSpPr/>
            <p:nvPr/>
          </p:nvSpPr>
          <p:spPr>
            <a:xfrm>
              <a:off x="631770" y="3115498"/>
              <a:ext cx="3104422" cy="3104422"/>
            </a:xfrm>
            <a:prstGeom prst="ellipse">
              <a:avLst/>
            </a:prstGeom>
            <a:solidFill>
              <a:srgbClr val="8C368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38" name="Group 37">
              <a:extLst>
                <a:ext uri="{FF2B5EF4-FFF2-40B4-BE49-F238E27FC236}">
                  <a16:creationId xmlns:a16="http://schemas.microsoft.com/office/drawing/2014/main" id="{29DAEE52-AA05-4999-B586-CE7CD5A98B8F}"/>
                </a:ext>
              </a:extLst>
            </p:cNvPr>
            <p:cNvGrpSpPr/>
            <p:nvPr/>
          </p:nvGrpSpPr>
          <p:grpSpPr>
            <a:xfrm>
              <a:off x="631770" y="2298819"/>
              <a:ext cx="3104422" cy="3921101"/>
              <a:chOff x="631770" y="2298819"/>
              <a:chExt cx="3104422" cy="3921101"/>
            </a:xfrm>
          </p:grpSpPr>
          <p:pic>
            <p:nvPicPr>
              <p:cNvPr id="39" name="Picture 38">
                <a:extLst>
                  <a:ext uri="{FF2B5EF4-FFF2-40B4-BE49-F238E27FC236}">
                    <a16:creationId xmlns:a16="http://schemas.microsoft.com/office/drawing/2014/main" id="{AD7D58FD-9925-42DC-9ABA-BDE45E8AED7F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-15143" r="-14821"/>
              <a:stretch/>
            </p:blipFill>
            <p:spPr>
              <a:xfrm>
                <a:off x="631770" y="3115498"/>
                <a:ext cx="3104422" cy="3104422"/>
              </a:xfrm>
              <a:prstGeom prst="ellipse">
                <a:avLst/>
              </a:prstGeom>
            </p:spPr>
          </p:pic>
          <p:pic>
            <p:nvPicPr>
              <p:cNvPr id="41" name="Picture 40">
                <a:extLst>
                  <a:ext uri="{FF2B5EF4-FFF2-40B4-BE49-F238E27FC236}">
                    <a16:creationId xmlns:a16="http://schemas.microsoft.com/office/drawing/2014/main" id="{99E54E43-6340-4D81-9FC8-27F2F72F27E7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-15143" t="-5572" r="-14821"/>
              <a:stretch/>
            </p:blipFill>
            <p:spPr>
              <a:xfrm>
                <a:off x="631770" y="2298819"/>
                <a:ext cx="3104422" cy="1435693"/>
              </a:xfrm>
              <a:prstGeom prst="rect">
                <a:avLst/>
              </a:prstGeom>
            </p:spPr>
          </p:pic>
        </p:grpSp>
      </p:grpSp>
      <p:grpSp>
        <p:nvGrpSpPr>
          <p:cNvPr id="40" name="Group 39"/>
          <p:cNvGrpSpPr/>
          <p:nvPr/>
        </p:nvGrpSpPr>
        <p:grpSpPr>
          <a:xfrm>
            <a:off x="0" y="6327284"/>
            <a:ext cx="9148864" cy="601936"/>
            <a:chOff x="0" y="6327284"/>
            <a:chExt cx="9148864" cy="601936"/>
          </a:xfrm>
        </p:grpSpPr>
        <p:grpSp>
          <p:nvGrpSpPr>
            <p:cNvPr id="58" name="Group 57"/>
            <p:cNvGrpSpPr/>
            <p:nvPr/>
          </p:nvGrpSpPr>
          <p:grpSpPr>
            <a:xfrm>
              <a:off x="0" y="6327284"/>
              <a:ext cx="9148864" cy="601936"/>
              <a:chOff x="0" y="6344062"/>
              <a:chExt cx="9148864" cy="601936"/>
            </a:xfrm>
          </p:grpSpPr>
          <p:grpSp>
            <p:nvGrpSpPr>
              <p:cNvPr id="67" name="Group 66"/>
              <p:cNvGrpSpPr/>
              <p:nvPr/>
            </p:nvGrpSpPr>
            <p:grpSpPr>
              <a:xfrm>
                <a:off x="0" y="6428870"/>
                <a:ext cx="9148864" cy="449614"/>
                <a:chOff x="794286" y="3019082"/>
                <a:chExt cx="7059780" cy="798369"/>
              </a:xfrm>
            </p:grpSpPr>
            <p:sp>
              <p:nvSpPr>
                <p:cNvPr id="73" name="Rectangle 72"/>
                <p:cNvSpPr/>
                <p:nvPr/>
              </p:nvSpPr>
              <p:spPr>
                <a:xfrm>
                  <a:off x="794614" y="3019082"/>
                  <a:ext cx="7059452" cy="798369"/>
                </a:xfrm>
                <a:prstGeom prst="rect">
                  <a:avLst/>
                </a:prstGeom>
                <a:solidFill>
                  <a:srgbClr val="00A8E7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/>
                </a:p>
              </p:txBody>
            </p:sp>
            <p:cxnSp>
              <p:nvCxnSpPr>
                <p:cNvPr id="74" name="Straight Connector 73"/>
                <p:cNvCxnSpPr/>
                <p:nvPr/>
              </p:nvCxnSpPr>
              <p:spPr>
                <a:xfrm>
                  <a:off x="794286" y="3028236"/>
                  <a:ext cx="7059780" cy="0"/>
                </a:xfrm>
                <a:prstGeom prst="line">
                  <a:avLst/>
                </a:prstGeom>
                <a:ln w="19050">
                  <a:solidFill>
                    <a:schemeClr val="bg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68" name="Group 67"/>
              <p:cNvGrpSpPr/>
              <p:nvPr/>
            </p:nvGrpSpPr>
            <p:grpSpPr>
              <a:xfrm>
                <a:off x="7964517" y="6344062"/>
                <a:ext cx="1051209" cy="601936"/>
                <a:chOff x="7964517" y="6344062"/>
                <a:chExt cx="1051209" cy="601936"/>
              </a:xfrm>
            </p:grpSpPr>
            <p:pic>
              <p:nvPicPr>
                <p:cNvPr id="69" name="Picture 68"/>
                <p:cNvPicPr>
                  <a:picLocks noChangeAspect="1"/>
                </p:cNvPicPr>
                <p:nvPr/>
              </p:nvPicPr>
              <p:blipFill>
                <a:blip r:embed="rId10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8780282" y="6479753"/>
                  <a:ext cx="235444" cy="328707"/>
                </a:xfrm>
                <a:prstGeom prst="rect">
                  <a:avLst/>
                </a:prstGeom>
              </p:spPr>
            </p:pic>
            <p:pic>
              <p:nvPicPr>
                <p:cNvPr id="72" name="Picture 71"/>
                <p:cNvPicPr>
                  <a:picLocks noChangeAspect="1"/>
                </p:cNvPicPr>
                <p:nvPr/>
              </p:nvPicPr>
              <p:blipFill>
                <a:blip r:embed="rId11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7964517" y="6344062"/>
                  <a:ext cx="815765" cy="601936"/>
                </a:xfrm>
                <a:prstGeom prst="rect">
                  <a:avLst/>
                </a:prstGeom>
              </p:spPr>
            </p:pic>
          </p:grpSp>
        </p:grpSp>
        <p:sp>
          <p:nvSpPr>
            <p:cNvPr id="59" name="TextBox 58">
              <a:extLst>
                <a:ext uri="{FF2B5EF4-FFF2-40B4-BE49-F238E27FC236}">
                  <a16:creationId xmlns:a16="http://schemas.microsoft.com/office/drawing/2014/main" id="{805C331B-ACB4-4A36-A091-A97A26C8FBA9}"/>
                </a:ext>
              </a:extLst>
            </p:cNvPr>
            <p:cNvSpPr txBox="1"/>
            <p:nvPr/>
          </p:nvSpPr>
          <p:spPr>
            <a:xfrm>
              <a:off x="0" y="6531352"/>
              <a:ext cx="4952667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000" dirty="0">
                  <a:solidFill>
                    <a:schemeClr val="bg1"/>
                  </a:solidFill>
                  <a:latin typeface="Tuffy" panose="020B0603060100000000" pitchFamily="34" charset="0"/>
                  <a:ea typeface="Tuffy" panose="020B0603060100000000" pitchFamily="34" charset="0"/>
                </a:rPr>
                <a:t>Text copyright </a:t>
              </a:r>
              <a:r>
                <a:rPr lang="en-GB" sz="1000" dirty="0">
                  <a:solidFill>
                    <a:schemeClr val="bg1"/>
                  </a:solidFill>
                  <a:ea typeface="Tuffy" panose="020B0603060100000000" pitchFamily="34" charset="0"/>
                </a:rPr>
                <a:t>©</a:t>
              </a:r>
              <a:r>
                <a:rPr lang="en-GB" sz="1000" dirty="0">
                  <a:solidFill>
                    <a:schemeClr val="bg1"/>
                  </a:solidFill>
                  <a:latin typeface="Tuffy" panose="020B0603060100000000" pitchFamily="34" charset="0"/>
                  <a:ea typeface="Tuffy" panose="020B0603060100000000" pitchFamily="34" charset="0"/>
                </a:rPr>
                <a:t>1996 by Jeremy Strong; illustrations copyright </a:t>
              </a:r>
              <a:r>
                <a:rPr lang="en-GB" sz="1000" dirty="0">
                  <a:solidFill>
                    <a:schemeClr val="bg1"/>
                  </a:solidFill>
                  <a:ea typeface="Tuffy" panose="020B0603060100000000" pitchFamily="34" charset="0"/>
                </a:rPr>
                <a:t>©</a:t>
              </a:r>
              <a:r>
                <a:rPr lang="en-GB" sz="1000" dirty="0">
                  <a:solidFill>
                    <a:schemeClr val="bg1"/>
                  </a:solidFill>
                  <a:latin typeface="Tuffy" panose="020B0603060100000000" pitchFamily="34" charset="0"/>
                  <a:ea typeface="Tuffy" panose="020B0603060100000000" pitchFamily="34" charset="0"/>
                </a:rPr>
                <a:t>1996 by Nick </a:t>
              </a:r>
              <a:r>
                <a:rPr lang="en-GB" sz="1000" dirty="0" err="1">
                  <a:solidFill>
                    <a:schemeClr val="bg1"/>
                  </a:solidFill>
                  <a:latin typeface="Tuffy" panose="020B0603060100000000" pitchFamily="34" charset="0"/>
                  <a:ea typeface="Tuffy" panose="020B0603060100000000" pitchFamily="34" charset="0"/>
                </a:rPr>
                <a:t>Sharratt</a:t>
              </a:r>
              <a:endParaRPr lang="en-GB" sz="1000" dirty="0">
                <a:solidFill>
                  <a:schemeClr val="bg1"/>
                </a:solidFill>
                <a:latin typeface="Tuffy" panose="020B0603060100000000" pitchFamily="34" charset="0"/>
                <a:ea typeface="Tuffy" panose="020B0603060100000000" pitchFamily="34" charset="0"/>
              </a:endParaRPr>
            </a:p>
          </p:txBody>
        </p:sp>
      </p:grpSp>
      <p:sp>
        <p:nvSpPr>
          <p:cNvPr id="53" name="Rectangle: Rounded Corners 52">
            <a:extLst>
              <a:ext uri="{FF2B5EF4-FFF2-40B4-BE49-F238E27FC236}">
                <a16:creationId xmlns:a16="http://schemas.microsoft.com/office/drawing/2014/main" id="{FA095100-30D5-431B-9299-545E2A96EE5F}"/>
              </a:ext>
            </a:extLst>
          </p:cNvPr>
          <p:cNvSpPr/>
          <p:nvPr/>
        </p:nvSpPr>
        <p:spPr>
          <a:xfrm>
            <a:off x="988987" y="3323833"/>
            <a:ext cx="7166026" cy="1381944"/>
          </a:xfrm>
          <a:prstGeom prst="roundRect">
            <a:avLst>
              <a:gd name="adj" fmla="val 9528"/>
            </a:avLst>
          </a:prstGeom>
          <a:solidFill>
            <a:schemeClr val="bg1"/>
          </a:solidFill>
          <a:ln w="28575">
            <a:solidFill>
              <a:srgbClr val="8C368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GB" dirty="0">
                <a:solidFill>
                  <a:schemeClr val="tx1"/>
                </a:solidFill>
              </a:rPr>
              <a:t>Mum free-wheeled. 'At the end of the holiday, when the job is finished, I'll give you the money.' So that was that. I had agreed to walk the dog every day for two weeks, and that turned out to be only one of my problems that Easter. I must have been totally mad. </a:t>
            </a:r>
            <a:endParaRPr lang="en-GB" dirty="0"/>
          </a:p>
        </p:txBody>
      </p:sp>
      <p:sp>
        <p:nvSpPr>
          <p:cNvPr id="54" name="Back">
            <a:extLst>
              <a:ext uri="{FF2B5EF4-FFF2-40B4-BE49-F238E27FC236}">
                <a16:creationId xmlns:a16="http://schemas.microsoft.com/office/drawing/2014/main" id="{D8067DF0-E0C8-4896-A091-1620B9916A45}"/>
              </a:ext>
            </a:extLst>
          </p:cNvPr>
          <p:cNvSpPr/>
          <p:nvPr/>
        </p:nvSpPr>
        <p:spPr>
          <a:xfrm>
            <a:off x="7263861" y="4798302"/>
            <a:ext cx="876416" cy="535204"/>
          </a:xfrm>
          <a:prstGeom prst="roundRect">
            <a:avLst>
              <a:gd name="adj" fmla="val 14815"/>
            </a:avLst>
          </a:prstGeom>
          <a:solidFill>
            <a:schemeClr val="accent2"/>
          </a:solidFill>
          <a:ln w="28575"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Back</a:t>
            </a:r>
          </a:p>
        </p:txBody>
      </p:sp>
      <p:sp>
        <p:nvSpPr>
          <p:cNvPr id="55" name="Click to read extract">
            <a:extLst>
              <a:ext uri="{FF2B5EF4-FFF2-40B4-BE49-F238E27FC236}">
                <a16:creationId xmlns:a16="http://schemas.microsoft.com/office/drawing/2014/main" id="{846336CC-784C-4886-BFB9-6E7F867889CD}"/>
              </a:ext>
            </a:extLst>
          </p:cNvPr>
          <p:cNvSpPr/>
          <p:nvPr/>
        </p:nvSpPr>
        <p:spPr>
          <a:xfrm>
            <a:off x="2895440" y="5316233"/>
            <a:ext cx="2335557" cy="724400"/>
          </a:xfrm>
          <a:prstGeom prst="roundRect">
            <a:avLst/>
          </a:prstGeom>
          <a:solidFill>
            <a:srgbClr val="0076B0"/>
          </a:solidFill>
          <a:ln w="28575">
            <a:solidFill>
              <a:srgbClr val="88C9E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/>
              <a:t>Click here to read an extract from the book.</a:t>
            </a:r>
          </a:p>
        </p:txBody>
      </p:sp>
    </p:spTree>
    <p:extLst>
      <p:ext uri="{BB962C8B-B14F-4D97-AF65-F5344CB8AC3E}">
        <p14:creationId xmlns:p14="http://schemas.microsoft.com/office/powerpoint/2010/main" val="14103065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0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5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500"/>
                            </p:stCondLst>
                            <p:childTnLst>
                              <p:par>
                                <p:cTn id="68" presetID="10" presetClass="entr" presetSubtype="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4"/>
                  </p:tgtEl>
                </p:cond>
              </p:nextCondLst>
            </p:seq>
          </p:childTnLst>
        </p:cTn>
      </p:par>
    </p:tnLst>
    <p:bldLst>
      <p:bldP spid="9" grpId="0" animBg="1"/>
      <p:bldP spid="9" grpId="1" animBg="1"/>
      <p:bldP spid="9" grpId="2" animBg="1"/>
      <p:bldP spid="9" grpId="3" animBg="1"/>
      <p:bldP spid="2" grpId="0" animBg="1"/>
      <p:bldP spid="2" grpId="1" animBg="1"/>
      <p:bldP spid="2" grpId="2" animBg="1"/>
      <p:bldP spid="35" grpId="0" animBg="1"/>
      <p:bldP spid="83" grpId="0" animBg="1"/>
      <p:bldP spid="53" grpId="0" animBg="1"/>
      <p:bldP spid="53" grpId="1" animBg="1"/>
      <p:bldP spid="54" grpId="0" animBg="1"/>
      <p:bldP spid="54" grpId="1" animBg="1"/>
      <p:bldP spid="55" grpId="0" animBg="1"/>
      <p:bldP spid="55" grpId="1" animBg="1"/>
      <p:bldP spid="55" grpId="2" animBg="1"/>
      <p:bldP spid="55" grpId="3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2273315" y="2299497"/>
            <a:ext cx="5885793" cy="1187671"/>
            <a:chOff x="1513489" y="1355833"/>
            <a:chExt cx="5885793" cy="1187671"/>
          </a:xfrm>
        </p:grpSpPr>
        <p:grpSp>
          <p:nvGrpSpPr>
            <p:cNvPr id="3" name="Group 2"/>
            <p:cNvGrpSpPr/>
            <p:nvPr/>
          </p:nvGrpSpPr>
          <p:grpSpPr>
            <a:xfrm>
              <a:off x="1513489" y="1355833"/>
              <a:ext cx="5885793" cy="1187671"/>
              <a:chOff x="1513489" y="1355833"/>
              <a:chExt cx="5885793" cy="1187671"/>
            </a:xfrm>
          </p:grpSpPr>
          <p:sp>
            <p:nvSpPr>
              <p:cNvPr id="8" name="Rectangle 7"/>
              <p:cNvSpPr/>
              <p:nvPr/>
            </p:nvSpPr>
            <p:spPr>
              <a:xfrm>
                <a:off x="1828799" y="1355835"/>
                <a:ext cx="5570483" cy="1187669"/>
              </a:xfrm>
              <a:prstGeom prst="roundRect">
                <a:avLst/>
              </a:prstGeom>
              <a:solidFill>
                <a:srgbClr val="00A8E7"/>
              </a:solidFill>
              <a:ln w="28575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" name="Right Triangle 5"/>
              <p:cNvSpPr/>
              <p:nvPr/>
            </p:nvSpPr>
            <p:spPr>
              <a:xfrm rot="10800000">
                <a:off x="1513489" y="1355833"/>
                <a:ext cx="315306" cy="1187669"/>
              </a:xfrm>
              <a:prstGeom prst="roundRect">
                <a:avLst/>
              </a:prstGeom>
              <a:solidFill>
                <a:srgbClr val="00A8E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4" name="TextBox 3"/>
            <p:cNvSpPr txBox="1"/>
            <p:nvPr/>
          </p:nvSpPr>
          <p:spPr>
            <a:xfrm>
              <a:off x="3216165" y="1464503"/>
              <a:ext cx="4183115" cy="1021556"/>
            </a:xfrm>
            <a:prstGeom prst="round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>
                  <a:solidFill>
                    <a:schemeClr val="bg1"/>
                  </a:solidFill>
                </a:rPr>
                <a:t>If you enjoyed reading The Hundred-Mile-An-Hour Dog, you can discover more at the </a:t>
              </a:r>
              <a:r>
                <a:rPr lang="en-GB" u="sng" dirty="0">
                  <a:solidFill>
                    <a:schemeClr val="bg1"/>
                  </a:solidFill>
                </a:rPr>
                <a:t>Puffin Books website</a:t>
              </a:r>
              <a:r>
                <a:rPr lang="en-GB" dirty="0">
                  <a:solidFill>
                    <a:schemeClr val="bg1"/>
                  </a:solidFill>
                </a:rPr>
                <a:t>.</a:t>
              </a:r>
            </a:p>
          </p:txBody>
        </p:sp>
      </p:grpSp>
      <p:pic>
        <p:nvPicPr>
          <p:cNvPr id="12" name="Picture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975" y="746015"/>
            <a:ext cx="2783323" cy="4247334"/>
          </a:xfrm>
          <a:prstGeom prst="rect">
            <a:avLst/>
          </a:prstGeom>
          <a:ln w="38100">
            <a:solidFill>
              <a:schemeClr val="bg1"/>
            </a:solidFill>
          </a:ln>
        </p:spPr>
      </p:pic>
      <p:sp>
        <p:nvSpPr>
          <p:cNvPr id="13" name="Rectangle 12">
            <a:hlinkClick r:id="rId3"/>
          </p:cNvPr>
          <p:cNvSpPr/>
          <p:nvPr/>
        </p:nvSpPr>
        <p:spPr>
          <a:xfrm>
            <a:off x="582401" y="553215"/>
            <a:ext cx="7985739" cy="4554238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59264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34442D15-F5BB-4F73-9606-C8812E688AB8}" vid="{28CC8FB8-836C-49DA-A823-EC8BE3E5205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4490</TotalTime>
  <Words>766</Words>
  <Application>Microsoft Office PowerPoint</Application>
  <PresentationFormat>On-screen Show (4:3)</PresentationFormat>
  <Paragraphs>71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Tuffy</vt:lpstr>
      <vt:lpstr>Calibri</vt:lpstr>
      <vt:lpstr>Twinkl</vt:lpstr>
      <vt:lpstr>Arial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Ruby Cunningham</dc:creator>
  <cp:lastModifiedBy>Ruby Cunningham</cp:lastModifiedBy>
  <cp:revision>365</cp:revision>
  <dcterms:created xsi:type="dcterms:W3CDTF">2020-01-14T14:11:07Z</dcterms:created>
  <dcterms:modified xsi:type="dcterms:W3CDTF">2020-05-28T11:23:42Z</dcterms:modified>
</cp:coreProperties>
</file>