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A67E6C-4C21-4FF0-BB05-B30A7621E014}" type="datetimeFigureOut">
              <a:rPr lang="en-GB" smtClean="0"/>
              <a:t>28/06/2020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35014-FA21-4F63-8F65-6106A08358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46803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A67E6C-4C21-4FF0-BB05-B30A7621E014}" type="datetimeFigureOut">
              <a:rPr lang="en-GB" smtClean="0"/>
              <a:t>28/06/2020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35014-FA21-4F63-8F65-6106A08358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24167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A67E6C-4C21-4FF0-BB05-B30A7621E014}" type="datetimeFigureOut">
              <a:rPr lang="en-GB" smtClean="0"/>
              <a:t>28/06/2020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35014-FA21-4F63-8F65-6106A08358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73478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A67E6C-4C21-4FF0-BB05-B30A7621E014}" type="datetimeFigureOut">
              <a:rPr lang="en-GB" smtClean="0"/>
              <a:t>28/06/2020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35014-FA21-4F63-8F65-6106A08358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6549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A67E6C-4C21-4FF0-BB05-B30A7621E014}" type="datetimeFigureOut">
              <a:rPr lang="en-GB" smtClean="0"/>
              <a:t>28/06/2020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35014-FA21-4F63-8F65-6106A08358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60983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A67E6C-4C21-4FF0-BB05-B30A7621E014}" type="datetimeFigureOut">
              <a:rPr lang="en-GB" smtClean="0"/>
              <a:t>28/06/2020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35014-FA21-4F63-8F65-6106A08358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400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A67E6C-4C21-4FF0-BB05-B30A7621E014}" type="datetimeFigureOut">
              <a:rPr lang="en-GB" smtClean="0"/>
              <a:t>28/06/2020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35014-FA21-4F63-8F65-6106A08358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39518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A67E6C-4C21-4FF0-BB05-B30A7621E014}" type="datetimeFigureOut">
              <a:rPr lang="en-GB" smtClean="0"/>
              <a:t>28/06/2020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35014-FA21-4F63-8F65-6106A08358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79659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A67E6C-4C21-4FF0-BB05-B30A7621E014}" type="datetimeFigureOut">
              <a:rPr lang="en-GB" smtClean="0"/>
              <a:t>28/06/2020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35014-FA21-4F63-8F65-6106A08358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57699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A67E6C-4C21-4FF0-BB05-B30A7621E014}" type="datetimeFigureOut">
              <a:rPr lang="en-GB" smtClean="0"/>
              <a:t>28/06/2020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35014-FA21-4F63-8F65-6106A08358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34283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A67E6C-4C21-4FF0-BB05-B30A7621E014}" type="datetimeFigureOut">
              <a:rPr lang="en-GB" smtClean="0"/>
              <a:t>28/06/2020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35014-FA21-4F63-8F65-6106A08358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9327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A67E6C-4C21-4FF0-BB05-B30A7621E014}" type="datetimeFigureOut">
              <a:rPr lang="en-GB" smtClean="0"/>
              <a:t>28/06/2020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735014-FA21-4F63-8F65-6106A08358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05709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Content Placeholder 8"/>
          <p:cNvGraphicFramePr>
            <a:graphicFrameLocks noGrp="1"/>
          </p:cNvGraphicFramePr>
          <p:nvPr>
            <p:ph idx="1"/>
            <p:extLst/>
          </p:nvPr>
        </p:nvGraphicFramePr>
        <p:xfrm>
          <a:off x="1981200" y="296314"/>
          <a:ext cx="8229600" cy="613688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1216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3103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4117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3042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37403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740768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70840">
                <a:tc gridSpan="6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smtClean="0">
                          <a:solidFill>
                            <a:schemeClr val="tx1"/>
                          </a:solidFill>
                          <a:latin typeface="Century Gothic" pitchFamily="34" charset="0"/>
                        </a:rPr>
                        <a:t>Summer</a:t>
                      </a:r>
                      <a:r>
                        <a:rPr lang="en-GB" baseline="0" dirty="0" smtClean="0">
                          <a:solidFill>
                            <a:schemeClr val="tx1"/>
                          </a:solidFill>
                          <a:latin typeface="Century Gothic" pitchFamily="34" charset="0"/>
                        </a:rPr>
                        <a:t> 2</a:t>
                      </a:r>
                      <a:r>
                        <a:rPr lang="en-GB" dirty="0" smtClean="0">
                          <a:solidFill>
                            <a:schemeClr val="tx1"/>
                          </a:solidFill>
                          <a:latin typeface="Century Gothic" pitchFamily="34" charset="0"/>
                        </a:rPr>
                        <a:t>: Week 4: Pre-Learning Task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>
                        <a:latin typeface="Century Gothic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 gridSpan="6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 smtClean="0">
                          <a:latin typeface="Century Gothic" pitchFamily="34" charset="0"/>
                        </a:rPr>
                        <a:t>The pre-learning task below could be used to assess pupils’ starting points within this objective. It needs to be completed by all/ or some of the pupils in advance of the main teaching.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>
                        <a:latin typeface="Century Gothic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 gridSpan="2">
                  <a:txBody>
                    <a:bodyPr/>
                    <a:lstStyle/>
                    <a:p>
                      <a:r>
                        <a:rPr lang="en-GB" dirty="0" smtClean="0">
                          <a:latin typeface="Century Gothic" pitchFamily="34" charset="0"/>
                        </a:rPr>
                        <a:t>Name</a:t>
                      </a:r>
                      <a:endParaRPr lang="en-GB" dirty="0">
                        <a:latin typeface="Century Gothic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r>
                        <a:rPr lang="en-GB" dirty="0" smtClean="0">
                          <a:latin typeface="Century Gothic" pitchFamily="34" charset="0"/>
                        </a:rPr>
                        <a:t>Summer 2: Week 4</a:t>
                      </a:r>
                      <a:endParaRPr lang="en-GB" dirty="0">
                        <a:latin typeface="Century Gothic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400" b="1" dirty="0" smtClean="0">
                          <a:latin typeface="Century Gothic" pitchFamily="34" charset="0"/>
                        </a:rPr>
                        <a:t>Objective:</a:t>
                      </a:r>
                    </a:p>
                    <a:p>
                      <a:r>
                        <a:rPr lang="en-GB" sz="1400" b="1" dirty="0" smtClean="0">
                          <a:latin typeface="Century Gothic" pitchFamily="34" charset="0"/>
                        </a:rPr>
                        <a:t>Measures</a:t>
                      </a:r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 smtClean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Understand and use approximate equivalences between metric units and common imperial units such as inches, pounds and pints. </a:t>
                      </a:r>
                      <a:endParaRPr lang="en-GB" sz="140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272951">
                <a:tc gridSpan="3">
                  <a:txBody>
                    <a:bodyPr/>
                    <a:lstStyle/>
                    <a:p>
                      <a:pPr algn="l"/>
                      <a:r>
                        <a:rPr lang="en-GB" sz="1600" dirty="0" smtClean="0">
                          <a:latin typeface="Century Gothic" panose="020B0502020202020204" pitchFamily="34" charset="0"/>
                        </a:rPr>
                        <a:t>In metric we measure in mm, cm, Metres and  Km.</a:t>
                      </a:r>
                    </a:p>
                    <a:p>
                      <a:pPr algn="l"/>
                      <a:r>
                        <a:rPr lang="en-GB" sz="1600" dirty="0" smtClean="0">
                          <a:latin typeface="Century Gothic" panose="020B0502020202020204" pitchFamily="34" charset="0"/>
                        </a:rPr>
                        <a:t>What do we</a:t>
                      </a:r>
                      <a:r>
                        <a:rPr lang="en-GB" sz="1600" baseline="0" dirty="0" smtClean="0">
                          <a:latin typeface="Century Gothic" panose="020B0502020202020204" pitchFamily="34" charset="0"/>
                        </a:rPr>
                        <a:t> use to measure in imperial measures?</a:t>
                      </a:r>
                    </a:p>
                    <a:p>
                      <a:pPr algn="l"/>
                      <a:endParaRPr lang="en-GB" sz="1600" baseline="0" dirty="0" smtClean="0">
                        <a:latin typeface="Century Gothic" panose="020B0502020202020204" pitchFamily="34" charset="0"/>
                      </a:endParaRPr>
                    </a:p>
                    <a:p>
                      <a:pPr algn="l"/>
                      <a:r>
                        <a:rPr lang="en-GB" sz="1600" baseline="0" dirty="0" smtClean="0">
                          <a:latin typeface="Century Gothic" panose="020B0502020202020204" pitchFamily="34" charset="0"/>
                        </a:rPr>
                        <a:t>_______________  _____________</a:t>
                      </a:r>
                    </a:p>
                    <a:p>
                      <a:pPr algn="l"/>
                      <a:endParaRPr lang="en-GB" sz="1600" baseline="0" dirty="0" smtClean="0">
                        <a:latin typeface="Century Gothic" panose="020B0502020202020204" pitchFamily="34" charset="0"/>
                      </a:endParaRPr>
                    </a:p>
                    <a:p>
                      <a:pPr algn="l"/>
                      <a:r>
                        <a:rPr lang="en-GB" sz="1600" baseline="0" dirty="0" smtClean="0">
                          <a:latin typeface="Century Gothic" panose="020B0502020202020204" pitchFamily="34" charset="0"/>
                        </a:rPr>
                        <a:t>_______________  _____________</a:t>
                      </a:r>
                    </a:p>
                    <a:p>
                      <a:pPr algn="l"/>
                      <a:endParaRPr lang="en-GB" sz="16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en-GB" sz="1600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dirty="0" smtClean="0">
                          <a:latin typeface="Century Gothic" panose="020B0502020202020204" pitchFamily="34" charset="0"/>
                        </a:rPr>
                        <a:t>In metric we use litres and millilitres.</a:t>
                      </a:r>
                    </a:p>
                    <a:p>
                      <a:r>
                        <a:rPr lang="en-GB" sz="1600" dirty="0" smtClean="0">
                          <a:latin typeface="Century Gothic" panose="020B0502020202020204" pitchFamily="34" charset="0"/>
                        </a:rPr>
                        <a:t>What terms are</a:t>
                      </a:r>
                      <a:r>
                        <a:rPr lang="en-GB" sz="1600" baseline="0" dirty="0" smtClean="0">
                          <a:latin typeface="Century Gothic" panose="020B0502020202020204" pitchFamily="34" charset="0"/>
                        </a:rPr>
                        <a:t> used for imperial measures?</a:t>
                      </a:r>
                    </a:p>
                    <a:p>
                      <a:endParaRPr lang="en-GB" sz="1600" baseline="0" dirty="0" smtClean="0">
                        <a:latin typeface="Century Gothic" panose="020B0502020202020204" pitchFamily="34" charset="0"/>
                      </a:endParaRPr>
                    </a:p>
                    <a:p>
                      <a:r>
                        <a:rPr lang="en-GB" sz="1600" baseline="0" dirty="0" smtClean="0">
                          <a:latin typeface="Century Gothic" panose="020B0502020202020204" pitchFamily="34" charset="0"/>
                        </a:rPr>
                        <a:t>____________________________</a:t>
                      </a:r>
                    </a:p>
                    <a:p>
                      <a:endParaRPr lang="en-GB" sz="1600" baseline="0" dirty="0" smtClean="0">
                        <a:latin typeface="Century Gothic" panose="020B0502020202020204" pitchFamily="34" charset="0"/>
                      </a:endParaRPr>
                    </a:p>
                    <a:p>
                      <a:r>
                        <a:rPr lang="en-GB" sz="1600" baseline="0" dirty="0" smtClean="0">
                          <a:latin typeface="Century Gothic" panose="020B0502020202020204" pitchFamily="34" charset="0"/>
                        </a:rPr>
                        <a:t>____________________________</a:t>
                      </a:r>
                      <a:endParaRPr lang="en-GB" sz="16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600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121587">
                <a:tc gridSpan="3">
                  <a:txBody>
                    <a:bodyPr/>
                    <a:lstStyle/>
                    <a:p>
                      <a:r>
                        <a:rPr lang="en-GB" sz="1600" dirty="0" smtClean="0">
                          <a:latin typeface="Century Gothic" panose="020B0502020202020204" pitchFamily="34" charset="0"/>
                        </a:rPr>
                        <a:t>For weight and mass, think of the imperial measures that are used for grams and Kg.</a:t>
                      </a:r>
                    </a:p>
                    <a:p>
                      <a:endParaRPr lang="en-GB" sz="1600" dirty="0" smtClean="0">
                        <a:latin typeface="Century Gothic" panose="020B0502020202020204" pitchFamily="34" charset="0"/>
                      </a:endParaRPr>
                    </a:p>
                    <a:p>
                      <a:r>
                        <a:rPr lang="en-GB" sz="1600" dirty="0" smtClean="0">
                          <a:latin typeface="Century Gothic" panose="020B0502020202020204" pitchFamily="34" charset="0"/>
                        </a:rPr>
                        <a:t>_______________________</a:t>
                      </a:r>
                    </a:p>
                    <a:p>
                      <a:endParaRPr lang="en-GB" sz="1600" dirty="0" smtClean="0">
                        <a:latin typeface="Century Gothic" panose="020B0502020202020204" pitchFamily="34" charset="0"/>
                      </a:endParaRPr>
                    </a:p>
                    <a:p>
                      <a:r>
                        <a:rPr lang="en-GB" sz="1600" dirty="0" smtClean="0">
                          <a:latin typeface="Century Gothic" panose="020B0502020202020204" pitchFamily="34" charset="0"/>
                        </a:rPr>
                        <a:t>_______________________</a:t>
                      </a:r>
                      <a:endParaRPr lang="en-GB" sz="16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en-GB" sz="1600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 smtClean="0">
                          <a:latin typeface="Century Gothic" panose="020B0502020202020204" pitchFamily="34" charset="0"/>
                        </a:rPr>
                        <a:t>Join these to the correct measure:</a:t>
                      </a:r>
                    </a:p>
                    <a:p>
                      <a:r>
                        <a:rPr lang="en-GB" sz="1400" dirty="0" smtClean="0">
                          <a:latin typeface="Century Gothic" panose="020B0502020202020204" pitchFamily="34" charset="0"/>
                        </a:rPr>
                        <a:t>Pint</a:t>
                      </a:r>
                    </a:p>
                    <a:p>
                      <a:r>
                        <a:rPr lang="en-GB" sz="1400" dirty="0" smtClean="0">
                          <a:latin typeface="Century Gothic" panose="020B0502020202020204" pitchFamily="34" charset="0"/>
                        </a:rPr>
                        <a:t>Pound                             Weight</a:t>
                      </a:r>
                    </a:p>
                    <a:p>
                      <a:r>
                        <a:rPr lang="en-GB" sz="1400" dirty="0" smtClean="0">
                          <a:latin typeface="Century Gothic" panose="020B0502020202020204" pitchFamily="34" charset="0"/>
                        </a:rPr>
                        <a:t>Yard</a:t>
                      </a:r>
                    </a:p>
                    <a:p>
                      <a:r>
                        <a:rPr lang="en-GB" sz="1400" dirty="0" smtClean="0">
                          <a:latin typeface="Century Gothic" panose="020B0502020202020204" pitchFamily="34" charset="0"/>
                        </a:rPr>
                        <a:t>Stone                               Length</a:t>
                      </a:r>
                    </a:p>
                    <a:p>
                      <a:r>
                        <a:rPr lang="en-GB" sz="1400" dirty="0" smtClean="0">
                          <a:latin typeface="Century Gothic" panose="020B0502020202020204" pitchFamily="34" charset="0"/>
                        </a:rPr>
                        <a:t>Gallon</a:t>
                      </a:r>
                    </a:p>
                    <a:p>
                      <a:r>
                        <a:rPr lang="en-GB" sz="1400" dirty="0" smtClean="0">
                          <a:latin typeface="Century Gothic" panose="020B0502020202020204" pitchFamily="34" charset="0"/>
                        </a:rPr>
                        <a:t>Inch                                  Capacity</a:t>
                      </a:r>
                    </a:p>
                    <a:p>
                      <a:r>
                        <a:rPr lang="en-GB" sz="1400" dirty="0" smtClean="0">
                          <a:latin typeface="Century Gothic" panose="020B0502020202020204" pitchFamily="34" charset="0"/>
                        </a:rPr>
                        <a:t>Mile</a:t>
                      </a:r>
                    </a:p>
                    <a:p>
                      <a:r>
                        <a:rPr lang="en-GB" sz="1400" dirty="0" smtClean="0">
                          <a:latin typeface="Century Gothic" panose="020B0502020202020204" pitchFamily="34" charset="0"/>
                        </a:rPr>
                        <a:t>ounce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600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 smtClean="0"/>
              <a:t>(c) Focus Education (UK) Ltd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B5F3F0-7E87-48B0-94BB-7E37CB4CA4F1}" type="slidenum">
              <a:rPr lang="en-GB" smtClean="0"/>
              <a:t>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412456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/>
          </p:nvPr>
        </p:nvGraphicFramePr>
        <p:xfrm>
          <a:off x="1813932" y="232729"/>
          <a:ext cx="8564136" cy="617664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5037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6305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75069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 gridSpan="3"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Summer</a:t>
                      </a:r>
                      <a:r>
                        <a:rPr lang="en-GB" baseline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2: Week 4: Practice and Consolidation</a:t>
                      </a:r>
                      <a:endParaRPr lang="en-GB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 gridSpan="3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Measures: </a:t>
                      </a:r>
                      <a:r>
                        <a:rPr lang="en-GB" sz="1400" dirty="0" smtClean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Understand and use approximate equivalences between metric units and common imperial units such as inches, pounds and pints. </a:t>
                      </a:r>
                      <a:endParaRPr lang="en-GB" sz="140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Teaching Sequence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400" b="1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Oral and Mental Activities</a:t>
                      </a:r>
                    </a:p>
                    <a:p>
                      <a:r>
                        <a:rPr lang="en-GB" sz="1400" b="1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Examples:</a:t>
                      </a:r>
                      <a:endParaRPr lang="en-GB" sz="14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1" dirty="0" smtClean="0">
                          <a:latin typeface="Century Gothic" panose="020B0502020202020204" pitchFamily="34" charset="0"/>
                        </a:rPr>
                        <a:t>Pencil and Paper</a:t>
                      </a:r>
                      <a:r>
                        <a:rPr lang="en-GB" sz="1400" b="1" baseline="0" dirty="0" smtClean="0">
                          <a:latin typeface="Century Gothic" panose="020B0502020202020204" pitchFamily="34" charset="0"/>
                        </a:rPr>
                        <a:t> Activities</a:t>
                      </a:r>
                    </a:p>
                    <a:p>
                      <a:r>
                        <a:rPr lang="en-GB" sz="1400" b="1" baseline="0" dirty="0" smtClean="0">
                          <a:latin typeface="Century Gothic" panose="020B0502020202020204" pitchFamily="34" charset="0"/>
                        </a:rPr>
                        <a:t>Examples:</a:t>
                      </a:r>
                      <a:endParaRPr lang="en-GB" sz="1400" b="1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02957">
                <a:tc rowSpan="3">
                  <a:txBody>
                    <a:bodyPr/>
                    <a:lstStyle/>
                    <a:p>
                      <a:pPr marL="342900" lvl="0" indent="-342900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100" dirty="0" smtClean="0">
                          <a:solidFill>
                            <a:srgbClr val="7030A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Know the approximate number of metres in 1 mile</a:t>
                      </a:r>
                      <a:endParaRPr lang="en-GB" sz="11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100" dirty="0" smtClean="0">
                          <a:solidFill>
                            <a:srgbClr val="7030A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Know the approximate relationship between inches and cm</a:t>
                      </a:r>
                      <a:endParaRPr lang="en-GB" sz="11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100" dirty="0" smtClean="0">
                          <a:solidFill>
                            <a:srgbClr val="7030A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Know the approximate relationship between a pound and a gram</a:t>
                      </a:r>
                      <a:endParaRPr lang="en-GB" sz="11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100" dirty="0" smtClean="0">
                          <a:solidFill>
                            <a:srgbClr val="7030A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Know the approximate relationship between a pint and a litre</a:t>
                      </a:r>
                      <a:endParaRPr lang="en-GB" sz="11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100" dirty="0" smtClean="0">
                          <a:solidFill>
                            <a:srgbClr val="7030A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Carry out a range of approximate conversion calculations using above</a:t>
                      </a:r>
                      <a:endParaRPr lang="en-GB" sz="11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endParaRPr lang="en-GB" sz="110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rowSpan="3"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Show pupils examples of coins in use in the UK in the 1960s.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Explain that as a result of decimalisation we now use metric system for money.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However, although metric weights and lengths are used we have not fully converted to the metric system.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Many still weigh themselves in stones and pounds; many still talk of a pint of milk and many still measure car journeys by the mile.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Look at a range of charts to show the values of metric v imperial.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In Britain we used to be very familiar with the terms: one shilling; half a crown and sixpence.</a:t>
                      </a:r>
                    </a:p>
                    <a:p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What were these and how would we compare them with what we would say today?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61987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If someone weighs 10 stones, approximately how many Kg would that be? Use the internet to research your answer.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If someone has run 1 mile, approximately how many metres</a:t>
                      </a: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 or Km and metres would that be? Again, research your answer.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If I have a pint of milk delivered each day, how many ml is that? Again research to find the answer.</a:t>
                      </a:r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932147">
                <a:tc vMerge="1">
                  <a:txBody>
                    <a:bodyPr/>
                    <a:lstStyle/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endParaRPr lang="en-GB" sz="11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vMerge="1"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Use conversion charts to work out the following. Most of your answers will be approximate.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/>
          </p:nvPr>
        </p:nvGraphicFramePr>
        <p:xfrm>
          <a:off x="5661660" y="4502151"/>
          <a:ext cx="4716408" cy="1905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8606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606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8606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8606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86068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786068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Length</a:t>
                      </a:r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Weight</a:t>
                      </a:r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Capacity</a:t>
                      </a:r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1000" dirty="0" smtClean="0">
                          <a:latin typeface="Century Gothic" panose="020B0502020202020204" pitchFamily="34" charset="0"/>
                        </a:rPr>
                        <a:t>1 mile</a:t>
                      </a:r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 smtClean="0">
                          <a:latin typeface="Century Gothic" panose="020B0502020202020204" pitchFamily="34" charset="0"/>
                        </a:rPr>
                        <a:t>2 stone</a:t>
                      </a:r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 smtClean="0">
                          <a:latin typeface="Century Gothic" panose="020B0502020202020204" pitchFamily="34" charset="0"/>
                        </a:rPr>
                        <a:t>1 pint</a:t>
                      </a:r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1000" dirty="0" smtClean="0">
                          <a:latin typeface="Century Gothic" panose="020B0502020202020204" pitchFamily="34" charset="0"/>
                        </a:rPr>
                        <a:t>200 yards</a:t>
                      </a:r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 smtClean="0">
                          <a:latin typeface="Century Gothic" panose="020B0502020202020204" pitchFamily="34" charset="0"/>
                        </a:rPr>
                        <a:t>10 pounds</a:t>
                      </a:r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 smtClean="0">
                          <a:latin typeface="Century Gothic" panose="020B0502020202020204" pitchFamily="34" charset="0"/>
                        </a:rPr>
                        <a:t>1 gallon</a:t>
                      </a:r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1000" dirty="0" smtClean="0">
                          <a:latin typeface="Century Gothic" panose="020B0502020202020204" pitchFamily="34" charset="0"/>
                        </a:rPr>
                        <a:t>5 feet</a:t>
                      </a:r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 smtClean="0">
                          <a:latin typeface="Century Gothic" panose="020B0502020202020204" pitchFamily="34" charset="0"/>
                        </a:rPr>
                        <a:t>20 ounces</a:t>
                      </a:r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 smtClean="0">
                          <a:latin typeface="Century Gothic" panose="020B0502020202020204" pitchFamily="34" charset="0"/>
                        </a:rPr>
                        <a:t>10</a:t>
                      </a:r>
                      <a:r>
                        <a:rPr lang="en-GB" sz="1000" baseline="0" dirty="0" smtClean="0">
                          <a:latin typeface="Century Gothic" panose="020B0502020202020204" pitchFamily="34" charset="0"/>
                        </a:rPr>
                        <a:t> pints</a:t>
                      </a:r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1000" dirty="0" smtClean="0">
                          <a:latin typeface="Century Gothic" panose="020B0502020202020204" pitchFamily="34" charset="0"/>
                        </a:rPr>
                        <a:t>10 inches</a:t>
                      </a:r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 smtClean="0">
                          <a:latin typeface="Century Gothic" panose="020B0502020202020204" pitchFamily="34" charset="0"/>
                        </a:rPr>
                        <a:t>15</a:t>
                      </a:r>
                      <a:r>
                        <a:rPr lang="en-GB" sz="1000" baseline="0" dirty="0" smtClean="0">
                          <a:latin typeface="Century Gothic" panose="020B0502020202020204" pitchFamily="34" charset="0"/>
                        </a:rPr>
                        <a:t> stone</a:t>
                      </a:r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 smtClean="0">
                          <a:latin typeface="Century Gothic" panose="020B0502020202020204" pitchFamily="34" charset="0"/>
                        </a:rPr>
                        <a:t>1 quart</a:t>
                      </a:r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 smtClean="0"/>
              <a:t>(c) Focus Education (UK) Ltd</a:t>
            </a:r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B5F3F0-7E87-48B0-94BB-7E37CB4CA4F1}" type="slidenum">
              <a:rPr lang="en-GB" smtClean="0"/>
              <a:t>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239739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/>
          </p:nvPr>
        </p:nvGraphicFramePr>
        <p:xfrm>
          <a:off x="1825085" y="322637"/>
          <a:ext cx="8564137" cy="600548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5037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45687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45687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 gridSpan="3"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Summer</a:t>
                      </a:r>
                      <a:r>
                        <a:rPr lang="en-GB" baseline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2: Week 4: Mastering this Objective – Deeper Understanding</a:t>
                      </a:r>
                      <a:endParaRPr lang="en-GB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 gridSpan="3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Measures: </a:t>
                      </a:r>
                      <a:r>
                        <a:rPr lang="en-GB" sz="1400" dirty="0" smtClean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Understand and use approximate equivalences between metric units and common imperial units such as inches, pounds and pints. </a:t>
                      </a:r>
                      <a:endParaRPr lang="en-GB" sz="140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Teaching Sequence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If pupils have mastered this objective they will</a:t>
                      </a:r>
                      <a:r>
                        <a:rPr lang="en-GB" sz="1400" b="1" baseline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be able to complete these activities independently: </a:t>
                      </a:r>
                      <a:r>
                        <a:rPr lang="en-GB" sz="1400" b="1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099600">
                <a:tc rowSpan="2">
                  <a:txBody>
                    <a:bodyPr/>
                    <a:lstStyle/>
                    <a:p>
                      <a:pPr marL="342900" lvl="0" indent="-342900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100" dirty="0" smtClean="0">
                          <a:solidFill>
                            <a:srgbClr val="7030A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Know the approximate number of metres in 1 mile</a:t>
                      </a:r>
                      <a:endParaRPr lang="en-GB" sz="11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100" dirty="0" smtClean="0">
                          <a:solidFill>
                            <a:srgbClr val="7030A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Know the approximate relationship between inches and cm</a:t>
                      </a:r>
                      <a:endParaRPr lang="en-GB" sz="11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100" dirty="0" smtClean="0">
                          <a:solidFill>
                            <a:srgbClr val="7030A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Know the approximate relationship between a pound and a gram</a:t>
                      </a:r>
                      <a:endParaRPr lang="en-GB" sz="11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100" dirty="0" smtClean="0">
                          <a:solidFill>
                            <a:srgbClr val="7030A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Know the approximate relationship between a pint and a litre</a:t>
                      </a:r>
                      <a:endParaRPr lang="en-GB" sz="11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100" dirty="0" smtClean="0">
                          <a:solidFill>
                            <a:srgbClr val="7030A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Carry out a range of approximate conversion calculations using above</a:t>
                      </a:r>
                    </a:p>
                    <a:p>
                      <a:pPr marL="0" lvl="0" indent="0"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endParaRPr lang="en-GB" sz="11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At a sports event the following long jumps were recorded: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Tim       -    4 yards, 2 feet and 6 inches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Harry   -     3 yards,</a:t>
                      </a: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 2 feet and 8 inches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Rory    -     3 yards, 2 feet and 10 inches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Mary   -     4 yards exactly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Kim     -     2 yards, 1 foot and 11 inches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200" kern="1200" baseline="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Convert these distances into metric.</a:t>
                      </a: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At running event, James runs 1 mile in 5 minutes and 20 seconds. 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Will he have run 1 Kilometre</a:t>
                      </a: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 faster or slower?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Give an approximate time for him to have run 1 Kilometre at the same pace as he runs a mile.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Jemma lifts a weight of 25 Kg.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How much is this approximately in pounds and ounces?</a:t>
                      </a:r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09960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A family has 2 pints of milk each</a:t>
                      </a: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 week</a:t>
                      </a: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 day and 3 pints each on a Saturday and Sunday.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How many litres do they consume in a week?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A gardener has a 2 gallon watering can.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He fills it five times and waters his plants.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How litres of water does he use to water the plants?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Put all the following terms in to the correct box: length; weight or mass and capacity.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Quart; ounces; mile; yard; furlong; pint; inch; gallon; feet; ton; pounds; stones; hundredweight (cwt); </a:t>
                      </a:r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3" name="Table 2"/>
          <p:cNvGraphicFramePr>
            <a:graphicFrameLocks noGrp="1"/>
          </p:cNvGraphicFramePr>
          <p:nvPr>
            <p:extLst/>
          </p:nvPr>
        </p:nvGraphicFramePr>
        <p:xfrm>
          <a:off x="6974407" y="5098471"/>
          <a:ext cx="3395358" cy="1188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3178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3178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3178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Length</a:t>
                      </a:r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Weight/ Mass</a:t>
                      </a:r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Capacity</a:t>
                      </a:r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sz="14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400" dirty="0" smtClean="0">
                        <a:latin typeface="Century Gothic" panose="020B0502020202020204" pitchFamily="34" charset="0"/>
                      </a:endParaRPr>
                    </a:p>
                    <a:p>
                      <a:endParaRPr lang="en-GB" sz="1400" dirty="0" smtClean="0">
                        <a:latin typeface="Century Gothic" panose="020B0502020202020204" pitchFamily="34" charset="0"/>
                      </a:endParaRPr>
                    </a:p>
                    <a:p>
                      <a:endParaRPr lang="en-GB" sz="14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4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 smtClean="0"/>
              <a:t>(c) Focus Education (UK) Ltd</a:t>
            </a:r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B5F3F0-7E87-48B0-94BB-7E37CB4CA4F1}" type="slidenum">
              <a:rPr lang="en-GB" smtClean="0"/>
              <a:t>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103065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/>
          </p:nvPr>
        </p:nvGraphicFramePr>
        <p:xfrm>
          <a:off x="1825085" y="322636"/>
          <a:ext cx="8564137" cy="613029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5037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45687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45687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 gridSpan="3"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Summer</a:t>
                      </a:r>
                      <a:r>
                        <a:rPr lang="en-GB" baseline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2: Week 4: Working at greater depth</a:t>
                      </a:r>
                      <a:endParaRPr lang="en-GB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 gridSpan="3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Measures: </a:t>
                      </a:r>
                      <a:r>
                        <a:rPr lang="en-GB" sz="1400" dirty="0" smtClean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Understand and use approximate equivalences between metric units and common imperial units such as inches, pounds and pints. </a:t>
                      </a:r>
                      <a:endParaRPr lang="en-GB" sz="140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Teaching Sequence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r>
                        <a:rPr lang="en-GB" sz="1400" b="1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Activities for pupils working at greater depth:</a:t>
                      </a:r>
                      <a:endParaRPr lang="en-GB" sz="14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393894">
                <a:tc rowSpan="2">
                  <a:txBody>
                    <a:bodyPr/>
                    <a:lstStyle/>
                    <a:p>
                      <a:pPr marL="342900" lvl="0" indent="-342900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200" dirty="0" smtClean="0">
                          <a:solidFill>
                            <a:srgbClr val="7030A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Know the approximate number of metres in 1 mile</a:t>
                      </a:r>
                      <a:endParaRPr lang="en-GB" sz="20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200" dirty="0" smtClean="0">
                          <a:solidFill>
                            <a:srgbClr val="7030A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Know the approximate relationship between inches and cm</a:t>
                      </a:r>
                      <a:endParaRPr lang="en-GB" sz="20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200" dirty="0" smtClean="0">
                          <a:solidFill>
                            <a:srgbClr val="7030A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Know the approximate relationship between a pound and a gram</a:t>
                      </a:r>
                      <a:endParaRPr lang="en-GB" sz="20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200" dirty="0" smtClean="0">
                          <a:solidFill>
                            <a:srgbClr val="7030A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Know the approximate relationship between a pint and a litre</a:t>
                      </a:r>
                      <a:endParaRPr lang="en-GB" sz="20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200" dirty="0" smtClean="0">
                          <a:solidFill>
                            <a:srgbClr val="7030A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Carry out a range of approximate conversion calculations using above</a:t>
                      </a:r>
                      <a:endParaRPr lang="en-GB" sz="20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="1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Marking an athletics track: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kern="1200" baseline="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The school’s athletics track, which is oval, used to be 400 yards for one circuit. It is now 400 metres. Does this make the track longer or shorter?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kern="1200" baseline="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The boys’ champion was able to run 400 yards in 50 seconds. Approximately how much time will he take to run 400 metres?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The girls’ champion was able to run 400 yards 55 seconds, approximately how much time will she take to run 400 metres?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="1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Gardening Time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kern="1200" baseline="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="0" dirty="0" smtClean="0">
                          <a:latin typeface="Century Gothic" panose="020B0502020202020204" pitchFamily="34" charset="0"/>
                        </a:rPr>
                        <a:t>A garden centre uses 40 gallons of water each day to water their saplings.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="0" dirty="0" smtClean="0">
                          <a:latin typeface="Century Gothic" panose="020B0502020202020204" pitchFamily="34" charset="0"/>
                        </a:rPr>
                        <a:t>How many litres of water do they use per week to water the saplings?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="0" dirty="0" smtClean="0">
                          <a:latin typeface="Century Gothic" panose="020B0502020202020204" pitchFamily="34" charset="0"/>
                        </a:rPr>
                        <a:t>If they have to pay 1p for every 5 litres of water they use,</a:t>
                      </a:r>
                      <a:r>
                        <a:rPr lang="en-GB" sz="1200" b="0" baseline="0" dirty="0" smtClean="0">
                          <a:latin typeface="Century Gothic" panose="020B0502020202020204" pitchFamily="34" charset="0"/>
                        </a:rPr>
                        <a:t> how much does it cost each week to water the saplings?</a:t>
                      </a:r>
                      <a:endParaRPr lang="en-GB" sz="1200" b="0" dirty="0" smtClean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947854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="1" dirty="0" smtClean="0">
                          <a:latin typeface="Century Gothic" panose="020B0502020202020204" pitchFamily="34" charset="0"/>
                        </a:rPr>
                        <a:t>Baby Grow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="1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="0" dirty="0" smtClean="0">
                          <a:latin typeface="Century Gothic" panose="020B0502020202020204" pitchFamily="34" charset="0"/>
                        </a:rPr>
                        <a:t>A</a:t>
                      </a:r>
                      <a:r>
                        <a:rPr lang="en-GB" sz="1200" b="0" baseline="0" dirty="0" smtClean="0">
                          <a:latin typeface="Century Gothic" panose="020B0502020202020204" pitchFamily="34" charset="0"/>
                        </a:rPr>
                        <a:t> newly born baby puts on one pound of weight each month. She was seven pounds exactly when she was born in April.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="0" baseline="0" dirty="0" smtClean="0">
                        <a:latin typeface="Century Gothic" panose="020B0502020202020204" pitchFamily="34" charset="0"/>
                      </a:endParaRP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baseline="0" dirty="0" smtClean="0">
                          <a:latin typeface="Century Gothic" panose="020B0502020202020204" pitchFamily="34" charset="0"/>
                        </a:rPr>
                        <a:t>In grams, how much does she weigh in December?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baseline="0" dirty="0" smtClean="0">
                          <a:latin typeface="Century Gothic" panose="020B0502020202020204" pitchFamily="34" charset="0"/>
                        </a:rPr>
                        <a:t>In grams, how much does she weigh the following April?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baseline="0" dirty="0" smtClean="0">
                          <a:latin typeface="Century Gothic" panose="020B0502020202020204" pitchFamily="34" charset="0"/>
                        </a:rPr>
                        <a:t>In grams, how much will she weigh when she is two?</a:t>
                      </a:r>
                      <a:endParaRPr lang="en-GB" sz="1200" b="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="1" baseline="0" dirty="0" smtClean="0">
                          <a:latin typeface="Century Gothic" panose="020B0502020202020204" pitchFamily="34" charset="0"/>
                        </a:rPr>
                        <a:t>Pounds, shillings and pence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Using research, find out which coins were in common use in the 1960s  and what would be their value today.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If an item cost five pounds, two shillings and sixpence, how would you pay that using our coins today?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If an item cost ten pounds five shillings, how would you pay that today?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 smtClean="0"/>
              <a:t>(c) Focus Education (UK) Ltd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B5F3F0-7E87-48B0-94BB-7E37CB4CA4F1}" type="slidenum">
              <a:rPr lang="en-GB" smtClean="0"/>
              <a:t>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986464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Content Placeholder 5"/>
          <p:cNvGraphicFramePr>
            <a:graphicFrameLocks noGrp="1"/>
          </p:cNvGraphicFramePr>
          <p:nvPr>
            <p:ph idx="1"/>
            <p:extLst/>
          </p:nvPr>
        </p:nvGraphicFramePr>
        <p:xfrm>
          <a:off x="1982392" y="916433"/>
          <a:ext cx="8227216" cy="4418648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85912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049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049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049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049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4840544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06278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106278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80060">
                <a:tc gridSpan="8">
                  <a:txBody>
                    <a:bodyPr/>
                    <a:lstStyle/>
                    <a:p>
                      <a:pPr lvl="0"/>
                      <a:r>
                        <a:rPr lang="en-GB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Summer</a:t>
                      </a:r>
                      <a:r>
                        <a:rPr lang="en-GB" baseline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2: Week 4</a:t>
                      </a:r>
                      <a:r>
                        <a:rPr lang="en-GB" sz="1800" dirty="0" smtClean="0">
                          <a:solidFill>
                            <a:srgbClr val="000000"/>
                          </a:solidFill>
                          <a:latin typeface="Century Gothic" pitchFamily="34"/>
                        </a:rPr>
                        <a:t>: Assessment</a:t>
                      </a: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vl="0" algn="ctr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pPr lvl="0" algn="ctr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80060">
                <a:tc gridSpan="8">
                  <a:txBody>
                    <a:bodyPr/>
                    <a:lstStyle/>
                    <a:p>
                      <a:pPr lvl="0"/>
                      <a:r>
                        <a:rPr lang="en-GB" sz="1400" dirty="0" smtClean="0">
                          <a:solidFill>
                            <a:srgbClr val="000000"/>
                          </a:solidFill>
                          <a:latin typeface="Century Gothic" pitchFamily="34"/>
                        </a:rPr>
                        <a:t>The grid below helps to identify the journey</a:t>
                      </a:r>
                      <a:r>
                        <a:rPr lang="en-GB" sz="1400" baseline="0" dirty="0" smtClean="0">
                          <a:solidFill>
                            <a:srgbClr val="000000"/>
                          </a:solidFill>
                          <a:latin typeface="Century Gothic" pitchFamily="34"/>
                        </a:rPr>
                        <a:t> pupils make towards mastering this objective. It can be used by the teacher to keep an on-going check on progress or more likely placed in the pupils books so that they can keep their own checks.</a:t>
                      </a:r>
                      <a:endParaRPr lang="en-GB" sz="1400" dirty="0">
                        <a:solidFill>
                          <a:srgbClr val="000000"/>
                        </a:solidFill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80060">
                <a:tc gridSpan="6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Measures: </a:t>
                      </a:r>
                      <a:r>
                        <a:rPr lang="en-GB" sz="1400" dirty="0" smtClean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Understand and use approximate equivalences between metric units and common imperial units such as inches, pounds and pints. </a:t>
                      </a:r>
                      <a:endParaRPr lang="en-GB" sz="140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 sz="1400" dirty="0">
                          <a:latin typeface="Century Gothic" pitchFamily="34"/>
                        </a:rPr>
                        <a:t>Me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 sz="1400" dirty="0">
                          <a:latin typeface="Century Gothic" pitchFamily="34"/>
                        </a:rPr>
                        <a:t>My Teacher</a:t>
                      </a: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78090"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>
                    <a:solidFill>
                      <a:srgbClr val="2E75B6"/>
                    </a:solidFill>
                  </a:tcPr>
                </a:tc>
                <a:tc gridSpan="5">
                  <a:txBody>
                    <a:bodyPr/>
                    <a:lstStyle/>
                    <a:p>
                      <a:r>
                        <a:rPr lang="en-GB" sz="1400" dirty="0" smtClean="0">
                          <a:latin typeface="Century Gothic" panose="020B0502020202020204" pitchFamily="34" charset="0"/>
                        </a:rPr>
                        <a:t>Can you carry out a range of conversion calculations based on your knowledge of metric and imperial?</a:t>
                      </a:r>
                      <a:endParaRPr lang="en-GB" sz="140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78090">
                <a:tc gridSpan="2"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>
                    <a:solidFill>
                      <a:srgbClr val="9DC3E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kern="1200" dirty="0" smtClean="0"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ea typeface="+mn-ea"/>
                          <a:cs typeface="+mn-cs"/>
                        </a:rPr>
                        <a:t>Do you know the approximate relationship between a pint and a litre</a:t>
                      </a:r>
                      <a:r>
                        <a:rPr lang="en-GB" sz="1400" kern="1200" baseline="0" dirty="0" smtClean="0"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ea typeface="+mn-ea"/>
                          <a:cs typeface="+mn-cs"/>
                        </a:rPr>
                        <a:t>?</a:t>
                      </a: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78090">
                <a:tc gridSpan="3"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>
                    <a:solidFill>
                      <a:srgbClr val="2E75B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kern="1200" dirty="0" smtClean="0">
                          <a:solidFill>
                            <a:schemeClr val="dk1"/>
                          </a:solidFill>
                          <a:effectLst/>
                          <a:latin typeface="Century Gothic" pitchFamily="34" charset="0"/>
                          <a:ea typeface="+mn-ea"/>
                          <a:cs typeface="+mn-cs"/>
                        </a:rPr>
                        <a:t>Do you </a:t>
                      </a:r>
                      <a:r>
                        <a:rPr lang="en-GB" sz="1400" kern="1200" dirty="0" smtClean="0"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ea typeface="+mn-ea"/>
                          <a:cs typeface="+mn-cs"/>
                        </a:rPr>
                        <a:t>know the approximate relationship between a pound and a gram</a:t>
                      </a:r>
                      <a:r>
                        <a:rPr lang="en-GB" sz="1400" dirty="0" smtClean="0">
                          <a:solidFill>
                            <a:schemeClr val="tx1"/>
                          </a:solidFill>
                          <a:latin typeface="Century Gothic" pitchFamily="34" charset="0"/>
                        </a:rPr>
                        <a:t>?</a:t>
                      </a: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78090">
                <a:tc gridSpan="4"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>
                    <a:solidFill>
                      <a:srgbClr val="9DC3E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 smtClean="0">
                          <a:latin typeface="Century Gothic" panose="020B0502020202020204" pitchFamily="34" charset="0"/>
                        </a:rPr>
                        <a:t>Do you </a:t>
                      </a:r>
                      <a:r>
                        <a:rPr lang="en-GB" sz="1400" kern="1200" dirty="0" smtClean="0"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ea typeface="+mn-ea"/>
                          <a:cs typeface="+mn-cs"/>
                        </a:rPr>
                        <a:t>know the approximate number of metres in 1 mile</a:t>
                      </a:r>
                      <a:r>
                        <a:rPr lang="en-GB" sz="1400" b="0" dirty="0" smtClean="0">
                          <a:solidFill>
                            <a:schemeClr val="tx1"/>
                          </a:solidFill>
                          <a:latin typeface="Century Gothic" pitchFamily="34" charset="0"/>
                        </a:rPr>
                        <a:t>?</a:t>
                      </a: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78090">
                <a:tc gridSpan="5"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>
                    <a:solidFill>
                      <a:srgbClr val="2E75B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baseline="0" dirty="0" smtClean="0">
                          <a:solidFill>
                            <a:schemeClr val="tx1"/>
                          </a:solidFill>
                          <a:latin typeface="Century Gothic" pitchFamily="34" charset="0"/>
                        </a:rPr>
                        <a:t>Do you </a:t>
                      </a:r>
                      <a:r>
                        <a:rPr lang="en-GB" sz="1400" b="0" kern="1200" baseline="0" dirty="0" smtClean="0"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ea typeface="+mn-ea"/>
                          <a:cs typeface="+mn-cs"/>
                        </a:rPr>
                        <a:t>k</a:t>
                      </a:r>
                      <a:r>
                        <a:rPr lang="en-GB" sz="1400" kern="1200" dirty="0" smtClean="0"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ea typeface="+mn-ea"/>
                          <a:cs typeface="+mn-cs"/>
                        </a:rPr>
                        <a:t>now the approximate relationship between inches and centimetres</a:t>
                      </a:r>
                      <a:r>
                        <a:rPr lang="en-GB" sz="1400" b="0" dirty="0" smtClean="0">
                          <a:solidFill>
                            <a:schemeClr val="tx1"/>
                          </a:solidFill>
                          <a:latin typeface="Century Gothic" pitchFamily="34" charset="0"/>
                        </a:rPr>
                        <a:t>?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3156" name="Up Arrow 8"/>
          <p:cNvSpPr>
            <a:spLocks/>
          </p:cNvSpPr>
          <p:nvPr/>
        </p:nvSpPr>
        <p:spPr bwMode="auto">
          <a:xfrm>
            <a:off x="8820204" y="2868931"/>
            <a:ext cx="648072" cy="2466151"/>
          </a:xfrm>
          <a:custGeom>
            <a:avLst/>
            <a:gdLst>
              <a:gd name="T0" fmla="*/ 406537515 w 21600"/>
              <a:gd name="T1" fmla="*/ 0 h 21600"/>
              <a:gd name="T2" fmla="*/ 813073923 w 21600"/>
              <a:gd name="T3" fmla="*/ 2147483646 h 21600"/>
              <a:gd name="T4" fmla="*/ 406537515 w 21600"/>
              <a:gd name="T5" fmla="*/ 2147483646 h 21600"/>
              <a:gd name="T6" fmla="*/ 0 w 21600"/>
              <a:gd name="T7" fmla="*/ 2147483646 h 21600"/>
              <a:gd name="T8" fmla="*/ 0 w 21600"/>
              <a:gd name="T9" fmla="*/ 2147483646 h 21600"/>
              <a:gd name="T10" fmla="*/ 813073923 w 21600"/>
              <a:gd name="T11" fmla="*/ 2147483646 h 21600"/>
              <a:gd name="T12" fmla="*/ 17694720 60000 65536"/>
              <a:gd name="T13" fmla="*/ 0 60000 65536"/>
              <a:gd name="T14" fmla="*/ 5898240 60000 65536"/>
              <a:gd name="T15" fmla="*/ 11796480 60000 65536"/>
              <a:gd name="T16" fmla="*/ 11796480 60000 65536"/>
              <a:gd name="T17" fmla="*/ 0 60000 65536"/>
              <a:gd name="T18" fmla="*/ 5400 w 21600"/>
              <a:gd name="T19" fmla="*/ 977 h 21600"/>
              <a:gd name="T20" fmla="*/ 16200 w 21600"/>
              <a:gd name="T21" fmla="*/ 21600 h 21600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21600" h="21600">
                <a:moveTo>
                  <a:pt x="5400" y="21600"/>
                </a:moveTo>
                <a:lnTo>
                  <a:pt x="5400" y="1954"/>
                </a:lnTo>
                <a:lnTo>
                  <a:pt x="0" y="1954"/>
                </a:lnTo>
                <a:lnTo>
                  <a:pt x="10800" y="0"/>
                </a:lnTo>
                <a:lnTo>
                  <a:pt x="21600" y="1954"/>
                </a:lnTo>
                <a:lnTo>
                  <a:pt x="16200" y="1954"/>
                </a:lnTo>
                <a:lnTo>
                  <a:pt x="16200" y="21600"/>
                </a:lnTo>
                <a:lnTo>
                  <a:pt x="5400" y="21600"/>
                </a:lnTo>
                <a:close/>
              </a:path>
            </a:pathLst>
          </a:custGeom>
          <a:solidFill>
            <a:srgbClr val="5B9BD5"/>
          </a:solidFill>
          <a:ln w="12701" cap="flat">
            <a:solidFill>
              <a:srgbClr val="41719C"/>
            </a:solidFill>
            <a:prstDash val="solid"/>
            <a:miter lim="800000"/>
            <a:headEnd/>
            <a:tailEnd/>
          </a:ln>
        </p:spPr>
        <p:txBody>
          <a:bodyPr anchor="ctr" anchorCtr="1"/>
          <a:lstStyle/>
          <a:p>
            <a:endParaRPr lang="en-GB" sz="1350" dirty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 smtClean="0"/>
              <a:t>(c) Focus Education (UK) Ltd</a:t>
            </a:r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B5F3F0-7E87-48B0-94BB-7E37CB4CA4F1}" type="slidenum">
              <a:rPr lang="en-GB" smtClean="0"/>
              <a:t>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9124659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</TotalTime>
  <Words>1389</Words>
  <Application>Microsoft Office PowerPoint</Application>
  <PresentationFormat>Widescreen</PresentationFormat>
  <Paragraphs>164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2" baseType="lpstr">
      <vt:lpstr>Arial</vt:lpstr>
      <vt:lpstr>Calibri</vt:lpstr>
      <vt:lpstr>Calibri Light</vt:lpstr>
      <vt:lpstr>Century Gothic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Craig Marsh</dc:creator>
  <cp:lastModifiedBy>Craig Marsh</cp:lastModifiedBy>
  <cp:revision>5</cp:revision>
  <dcterms:created xsi:type="dcterms:W3CDTF">2020-06-28T11:35:19Z</dcterms:created>
  <dcterms:modified xsi:type="dcterms:W3CDTF">2020-06-28T11:41:06Z</dcterms:modified>
</cp:coreProperties>
</file>