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5" r:id="rId1"/>
  </p:sldMasterIdLst>
  <p:notesMasterIdLst>
    <p:notesMasterId r:id="rId11"/>
  </p:notesMasterIdLst>
  <p:sldIdLst>
    <p:sldId id="256" r:id="rId2"/>
    <p:sldId id="257" r:id="rId3"/>
    <p:sldId id="258" r:id="rId4"/>
    <p:sldId id="264" r:id="rId5"/>
    <p:sldId id="265" r:id="rId6"/>
    <p:sldId id="259" r:id="rId7"/>
    <p:sldId id="261" r:id="rId8"/>
    <p:sldId id="266" r:id="rId9"/>
    <p:sldId id="26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2" d="100"/>
          <a:sy n="72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126AEC-6212-47BB-8CF2-7BAD9580C41B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E76B38-5574-439B-B0AF-8C1D8706B3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040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706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331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463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5730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4247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49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285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733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056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905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502505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4506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048850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7611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4810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213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F65264-0B41-4BC5-92C6-57FB954F8F3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843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  <p:sldLayoutId id="2147483767" r:id="rId12"/>
    <p:sldLayoutId id="2147483768" r:id="rId13"/>
    <p:sldLayoutId id="2147483769" r:id="rId14"/>
    <p:sldLayoutId id="2147483770" r:id="rId15"/>
    <p:sldLayoutId id="214748377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46924" y="2257462"/>
            <a:ext cx="4883824" cy="1384116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latin typeface="XCCW Joined 1a" panose="03050602040000000000" pitchFamily="66" charset="0"/>
              </a:rPr>
              <a:t>Welcome to Year 3</a:t>
            </a:r>
            <a:br>
              <a:rPr lang="en-GB" sz="3600" dirty="0">
                <a:latin typeface="XCCW Joined 1a" panose="03050602040000000000" pitchFamily="66" charset="0"/>
              </a:rPr>
            </a:br>
            <a:br>
              <a:rPr lang="en-GB" sz="3600" dirty="0">
                <a:latin typeface="XCCW Joined 1a" panose="03050602040000000000" pitchFamily="66" charset="0"/>
              </a:rPr>
            </a:br>
            <a:r>
              <a:rPr lang="en-GB" sz="3600" dirty="0">
                <a:latin typeface="XCCW Joined 1a" panose="03050602040000000000" pitchFamily="66" charset="0"/>
              </a:rPr>
              <a:t> We are called</a:t>
            </a:r>
            <a:br>
              <a:rPr lang="en-GB" sz="3600" dirty="0">
                <a:latin typeface="XCCW Joined 1a" panose="03050602040000000000" pitchFamily="66" charset="0"/>
              </a:rPr>
            </a:b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4509" y="3233434"/>
            <a:ext cx="7766936" cy="1623775"/>
          </a:xfrm>
        </p:spPr>
        <p:txBody>
          <a:bodyPr>
            <a:noAutofit/>
          </a:bodyPr>
          <a:lstStyle/>
          <a:p>
            <a:endParaRPr lang="en-GB" sz="4400" dirty="0"/>
          </a:p>
          <a:p>
            <a:endParaRPr lang="en-GB" sz="4400" dirty="0"/>
          </a:p>
          <a:p>
            <a:r>
              <a:rPr lang="en-GB" sz="3200" dirty="0">
                <a:latin typeface="XCCW Joined 1a" panose="03050602040000000000" pitchFamily="66" charset="0"/>
              </a:rPr>
              <a:t>Mrs Whitehead, Mrs Marshall, </a:t>
            </a:r>
          </a:p>
          <a:p>
            <a:r>
              <a:rPr lang="en-GB" sz="3200" dirty="0">
                <a:latin typeface="XCCW Joined 1a" panose="03050602040000000000" pitchFamily="66" charset="0"/>
              </a:rPr>
              <a:t>&amp; Mrs Newton 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567499AD-4485-488E-8AD2-EDC598AF5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384" y="2450953"/>
            <a:ext cx="6763320" cy="176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6422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XCCW Joined 1a" panose="03050602040000000000" pitchFamily="66" charset="0"/>
              </a:rPr>
              <a:t>A little bit about us…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1"/>
            <a:ext cx="8596668" cy="41109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u="sng" dirty="0">
                <a:solidFill>
                  <a:srgbClr val="00B050"/>
                </a:solidFill>
                <a:latin typeface="XCCW Joined 1a" panose="03050602040000000000" pitchFamily="66" charset="0"/>
              </a:rPr>
              <a:t>Mrs Whitehead</a:t>
            </a:r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  <a:latin typeface="XCCW Joined 1a" panose="03050602040000000000" pitchFamily="66" charset="0"/>
              </a:rPr>
              <a:t>Teacher Y3</a:t>
            </a:r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  <a:latin typeface="XCCW Joined 1a" panose="03050602040000000000" pitchFamily="66" charset="0"/>
              </a:rPr>
              <a:t>KS2 SENDCO</a:t>
            </a:r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  <a:latin typeface="XCCW Joined 1a" panose="03050602040000000000" pitchFamily="66" charset="0"/>
              </a:rPr>
              <a:t>Tuesday – Friday</a:t>
            </a: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  <a:latin typeface="XCCW Joined 1a" panose="03050602040000000000" pitchFamily="66" charset="0"/>
              </a:rPr>
              <a:t>Class TA </a:t>
            </a:r>
            <a:r>
              <a:rPr lang="en-GB" b="1" u="sng" dirty="0">
                <a:solidFill>
                  <a:srgbClr val="0070C0"/>
                </a:solidFill>
                <a:latin typeface="XCCW Joined 1a" panose="03050602040000000000" pitchFamily="66" charset="0"/>
              </a:rPr>
              <a:t>Mrs Marshall</a:t>
            </a:r>
          </a:p>
          <a:p>
            <a:pPr marL="0" indent="0">
              <a:buNone/>
            </a:pPr>
            <a:endParaRPr lang="en-GB" b="1" u="sng" dirty="0">
              <a:solidFill>
                <a:srgbClr val="0070C0"/>
              </a:solidFill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b="1" u="sng" dirty="0">
                <a:solidFill>
                  <a:srgbClr val="FF0000"/>
                </a:solidFill>
                <a:latin typeface="XCCW Joined 1a" panose="03050602040000000000" pitchFamily="66" charset="0"/>
              </a:rPr>
              <a:t>Mrs Newton 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XCCW Joined 1a" panose="03050602040000000000" pitchFamily="66" charset="0"/>
              </a:rPr>
              <a:t>HLTA, Mondays, Tuesday and Wednesday afternoon</a:t>
            </a:r>
            <a:endParaRPr lang="en-GB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5793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XCCW Joined 1a" panose="03050602040000000000" pitchFamily="66" charset="0"/>
              </a:rPr>
              <a:t>Lessons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390650"/>
            <a:ext cx="10820400" cy="516917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1600" b="1" dirty="0">
                <a:solidFill>
                  <a:srgbClr val="FF0000"/>
                </a:solidFill>
                <a:latin typeface="XCCW Joined 1a" panose="03050602040000000000" pitchFamily="66" charset="0"/>
              </a:rPr>
              <a:t>Am-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FF0000"/>
                </a:solidFill>
                <a:latin typeface="XCCW Joined 1a" panose="03050602040000000000" pitchFamily="66" charset="0"/>
              </a:rPr>
              <a:t>Handwriting / spellings / RWI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FF0000"/>
                </a:solidFill>
                <a:latin typeface="XCCW Joined 1a" panose="03050602040000000000" pitchFamily="66" charset="0"/>
              </a:rPr>
              <a:t>Guided reading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FF0000"/>
                </a:solidFill>
                <a:latin typeface="XCCW Joined 1a" panose="03050602040000000000" pitchFamily="66" charset="0"/>
              </a:rPr>
              <a:t>Literacy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FF0000"/>
                </a:solidFill>
                <a:latin typeface="XCCW Joined 1a" panose="03050602040000000000" pitchFamily="66" charset="0"/>
              </a:rPr>
              <a:t>Numeracy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FF0000"/>
                </a:solidFill>
                <a:latin typeface="XCCW Joined 1a" panose="03050602040000000000" pitchFamily="66" charset="0"/>
              </a:rPr>
              <a:t>Timetables</a:t>
            </a:r>
          </a:p>
          <a:p>
            <a:pPr marL="0" indent="0">
              <a:buNone/>
            </a:pPr>
            <a:endParaRPr lang="en-GB" sz="1600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sz="1600" b="1" dirty="0">
                <a:solidFill>
                  <a:srgbClr val="00B050"/>
                </a:solidFill>
                <a:latin typeface="XCCW Joined 1a" panose="03050602040000000000" pitchFamily="66" charset="0"/>
              </a:rPr>
              <a:t>Lunch</a:t>
            </a:r>
            <a:r>
              <a:rPr lang="en-GB" sz="1600" dirty="0">
                <a:solidFill>
                  <a:srgbClr val="00B050"/>
                </a:solidFill>
                <a:latin typeface="XCCW Joined 1a" panose="03050602040000000000" pitchFamily="66" charset="0"/>
              </a:rPr>
              <a:t> </a:t>
            </a:r>
          </a:p>
          <a:p>
            <a:pPr marL="0" indent="0">
              <a:buNone/>
            </a:pPr>
            <a:endParaRPr lang="en-GB" sz="1600" dirty="0">
              <a:solidFill>
                <a:srgbClr val="00B050"/>
              </a:solidFill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sz="1600" b="1" dirty="0">
                <a:solidFill>
                  <a:srgbClr val="0070C0"/>
                </a:solidFill>
                <a:latin typeface="XCCW Joined 1a" panose="03050602040000000000" pitchFamily="66" charset="0"/>
              </a:rPr>
              <a:t>PM-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0070C0"/>
                </a:solidFill>
                <a:latin typeface="XCCW Joined 1a" panose="03050602040000000000" pitchFamily="66" charset="0"/>
              </a:rPr>
              <a:t>Explore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0070C0"/>
                </a:solidFill>
                <a:latin typeface="XCCW Joined 1a" panose="03050602040000000000" pitchFamily="66" charset="0"/>
              </a:rPr>
              <a:t>Science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0070C0"/>
                </a:solidFill>
                <a:latin typeface="XCCW Joined 1a" panose="03050602040000000000" pitchFamily="66" charset="0"/>
              </a:rPr>
              <a:t>Music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0070C0"/>
                </a:solidFill>
                <a:latin typeface="XCCW Joined 1a" panose="03050602040000000000" pitchFamily="66" charset="0"/>
              </a:rPr>
              <a:t>French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0070C0"/>
                </a:solidFill>
                <a:latin typeface="XCCW Joined 1a" panose="03050602040000000000" pitchFamily="66" charset="0"/>
              </a:rPr>
              <a:t>R.E.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0070C0"/>
                </a:solidFill>
                <a:latin typeface="XCCW Joined 1a" panose="03050602040000000000" pitchFamily="66" charset="0"/>
              </a:rPr>
              <a:t>P.H.S.E.</a:t>
            </a:r>
          </a:p>
        </p:txBody>
      </p:sp>
      <p:pic>
        <p:nvPicPr>
          <p:cNvPr id="2050" name="Picture 2" descr="Free School Lessons Cliparts, Download Free School Lessons ...">
            <a:extLst>
              <a:ext uri="{FF2B5EF4-FFF2-40B4-BE49-F238E27FC236}">
                <a16:creationId xmlns:a16="http://schemas.microsoft.com/office/drawing/2014/main" id="{1302ED6A-0C0A-4146-B2BF-D4ADBA2693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217" b="93675" l="6105" r="90698">
                        <a14:foregroundMark x1="45058" y1="9639" x2="45058" y2="9639"/>
                        <a14:foregroundMark x1="40698" y1="24096" x2="40698" y2="24096"/>
                        <a14:foregroundMark x1="29651" y1="22289" x2="29651" y2="22289"/>
                        <a14:foregroundMark x1="14535" y1="21386" x2="14535" y2="21386"/>
                        <a14:foregroundMark x1="17442" y1="21386" x2="17442" y2="21386"/>
                        <a14:foregroundMark x1="33721" y1="23193" x2="33721" y2="23193"/>
                        <a14:foregroundMark x1="33721" y1="10542" x2="33721" y2="10542"/>
                        <a14:foregroundMark x1="33721" y1="13253" x2="33721" y2="13253"/>
                        <a14:foregroundMark x1="39535" y1="13855" x2="39535" y2="13855"/>
                        <a14:foregroundMark x1="47093" y1="15964" x2="47093" y2="15964"/>
                        <a14:foregroundMark x1="61047" y1="15663" x2="61047" y2="15663"/>
                        <a14:foregroundMark x1="62209" y1="15060" x2="62209" y2="15060"/>
                        <a14:foregroundMark x1="62209" y1="14759" x2="62209" y2="14759"/>
                        <a14:foregroundMark x1="61337" y1="11446" x2="61337" y2="11446"/>
                        <a14:foregroundMark x1="52035" y1="9639" x2="52035" y2="9639"/>
                        <a14:foregroundMark x1="52035" y1="9639" x2="52035" y2="9639"/>
                        <a14:foregroundMark x1="50291" y1="8434" x2="50291" y2="9639"/>
                        <a14:foregroundMark x1="62209" y1="12651" x2="62209" y2="12651"/>
                        <a14:foregroundMark x1="44477" y1="4819" x2="44477" y2="4819"/>
                        <a14:foregroundMark x1="91279" y1="36446" x2="91279" y2="36446"/>
                        <a14:foregroundMark x1="91279" y1="36446" x2="91279" y2="36446"/>
                        <a14:foregroundMark x1="10465" y1="55120" x2="10465" y2="55120"/>
                        <a14:foregroundMark x1="6395" y1="57229" x2="6395" y2="57229"/>
                        <a14:foregroundMark x1="78488" y1="88554" x2="78488" y2="88554"/>
                        <a14:foregroundMark x1="81686" y1="82530" x2="81686" y2="82530"/>
                        <a14:foregroundMark x1="82267" y1="87651" x2="82267" y2="87651"/>
                        <a14:foregroundMark x1="82558" y1="87952" x2="82558" y2="87952"/>
                        <a14:foregroundMark x1="82558" y1="91265" x2="82558" y2="91265"/>
                        <a14:foregroundMark x1="81395" y1="92169" x2="81395" y2="92169"/>
                        <a14:foregroundMark x1="81395" y1="92169" x2="81395" y2="92169"/>
                        <a14:foregroundMark x1="81395" y1="92169" x2="81395" y2="92169"/>
                        <a14:foregroundMark x1="81395" y1="92169" x2="81395" y2="92169"/>
                        <a14:foregroundMark x1="81395" y1="92169" x2="81395" y2="92169"/>
                        <a14:foregroundMark x1="81395" y1="92169" x2="81395" y2="92169"/>
                        <a14:foregroundMark x1="81395" y1="92169" x2="81395" y2="92169"/>
                        <a14:foregroundMark x1="81395" y1="92169" x2="81395" y2="92169"/>
                        <a14:foregroundMark x1="84593" y1="91867" x2="84593" y2="91867"/>
                        <a14:foregroundMark x1="84593" y1="91867" x2="84593" y2="91867"/>
                        <a14:foregroundMark x1="84593" y1="91867" x2="84593" y2="91867"/>
                        <a14:foregroundMark x1="15698" y1="89458" x2="15698" y2="89458"/>
                        <a14:foregroundMark x1="15698" y1="89458" x2="15698" y2="89458"/>
                        <a14:foregroundMark x1="15698" y1="89458" x2="15698" y2="89458"/>
                        <a14:foregroundMark x1="89535" y1="65964" x2="89535" y2="65964"/>
                        <a14:foregroundMark x1="15116" y1="88554" x2="15116" y2="88554"/>
                        <a14:foregroundMark x1="17442" y1="85843" x2="17442" y2="85843"/>
                        <a14:foregroundMark x1="21512" y1="87651" x2="21512" y2="87651"/>
                        <a14:foregroundMark x1="25291" y1="86747" x2="25291" y2="86747"/>
                        <a14:foregroundMark x1="25291" y1="92771" x2="25291" y2="92771"/>
                        <a14:foregroundMark x1="29070" y1="89157" x2="29070" y2="89157"/>
                        <a14:foregroundMark x1="29360" y1="92771" x2="29360" y2="92771"/>
                        <a14:foregroundMark x1="35756" y1="88253" x2="35756" y2="88253"/>
                        <a14:foregroundMark x1="35756" y1="92169" x2="35756" y2="92169"/>
                        <a14:foregroundMark x1="44767" y1="87952" x2="44767" y2="87952"/>
                        <a14:foregroundMark x1="47965" y1="90964" x2="47965" y2="90964"/>
                        <a14:foregroundMark x1="52326" y1="85542" x2="52326" y2="85542"/>
                        <a14:foregroundMark x1="55814" y1="87048" x2="55814" y2="87048"/>
                        <a14:foregroundMark x1="58140" y1="93675" x2="58140" y2="93675"/>
                        <a14:foregroundMark x1="58140" y1="93675" x2="58140" y2="93675"/>
                        <a14:backgroundMark x1="9593" y1="8133" x2="9593" y2="8133"/>
                        <a14:backgroundMark x1="95640" y1="8133" x2="95640" y2="8133"/>
                        <a14:backgroundMark x1="94767" y1="88855" x2="94767" y2="888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826" y="2445716"/>
            <a:ext cx="4360504" cy="4208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0047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dirty="0">
                <a:latin typeface="XCCW Joined 1a" panose="03050602040000000000" pitchFamily="66" charset="0"/>
              </a:rPr>
              <a:t>Timetable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0"/>
            <a:ext cx="8943744" cy="4470399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XCCW Joined 1a" panose="03050602040000000000" pitchFamily="66" charset="0"/>
              </a:rPr>
              <a:t>Our </a:t>
            </a:r>
            <a:r>
              <a:rPr lang="en-GB" dirty="0">
                <a:solidFill>
                  <a:srgbClr val="FF0000"/>
                </a:solidFill>
                <a:latin typeface="XCCW Joined 1a" panose="03050602040000000000" pitchFamily="66" charset="0"/>
              </a:rPr>
              <a:t>PE</a:t>
            </a:r>
            <a:r>
              <a:rPr lang="en-GB" dirty="0">
                <a:latin typeface="XCCW Joined 1a" panose="03050602040000000000" pitchFamily="66" charset="0"/>
              </a:rPr>
              <a:t> day is Tuesday with Mr Rollinson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XCCW Joined 1a" panose="03050602040000000000" pitchFamily="66" charset="0"/>
              </a:rPr>
              <a:t>Red t-shirt and black shorts should be worn for PE and in the winter months black tracksuit bottoms if PE is to take place outside.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XCCW Joined 1a" panose="03050602040000000000" pitchFamily="66" charset="0"/>
              </a:rPr>
              <a:t>Please could earrings be taken out before coming to school and shoulder length or longer hair tied back. </a:t>
            </a:r>
          </a:p>
          <a:p>
            <a:pPr marL="0" indent="0">
              <a:lnSpc>
                <a:spcPct val="120000"/>
              </a:lnSpc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XCCW Joined 1a" panose="03050602040000000000" pitchFamily="66" charset="0"/>
              </a:rPr>
              <a:t>Mondays will be with Mrs Newton. </a:t>
            </a: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XCCW Joined 1a" panose="03050602040000000000" pitchFamily="66" charset="0"/>
              </a:rPr>
              <a:t>French – Thursday with Mrs Garside</a:t>
            </a: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65861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515" y="609600"/>
            <a:ext cx="8928487" cy="1320800"/>
          </a:xfrm>
        </p:spPr>
        <p:txBody>
          <a:bodyPr/>
          <a:lstStyle/>
          <a:p>
            <a:r>
              <a:rPr lang="en-GB" dirty="0">
                <a:latin typeface="XCCW Joined 1a" panose="03050602040000000000" pitchFamily="66" charset="0"/>
              </a:rPr>
              <a:t>Dojos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753086" y="365125"/>
            <a:ext cx="2952750" cy="15525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5515" y="1485264"/>
            <a:ext cx="919037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XCCW Joined 1a" panose="03050602040000000000" pitchFamily="66" charset="0"/>
            </a:endParaRPr>
          </a:p>
          <a:p>
            <a:endParaRPr lang="en-GB" dirty="0">
              <a:latin typeface="XCCW Joined 1a" panose="03050602040000000000" pitchFamily="66" charset="0"/>
            </a:endParaRPr>
          </a:p>
          <a:p>
            <a:r>
              <a:rPr lang="en-GB" dirty="0">
                <a:latin typeface="XCCW Joined 1a" panose="03050602040000000000" pitchFamily="66" charset="0"/>
              </a:rPr>
              <a:t>The children can be given Dojos for </a:t>
            </a:r>
            <a:r>
              <a:rPr lang="en-GB" b="1" dirty="0">
                <a:latin typeface="XCCW Joined 1a" panose="03050602040000000000" pitchFamily="66" charset="0"/>
              </a:rPr>
              <a:t>demonstrating our school values. </a:t>
            </a:r>
          </a:p>
          <a:p>
            <a:endParaRPr lang="en-GB" b="1" dirty="0">
              <a:latin typeface="XCCW Joined 1a" panose="03050602040000000000" pitchFamily="66" charset="0"/>
            </a:endParaRPr>
          </a:p>
          <a:p>
            <a:r>
              <a:rPr lang="en-GB" dirty="0">
                <a:latin typeface="XCCW Joined 1a" panose="03050602040000000000" pitchFamily="66" charset="0"/>
              </a:rPr>
              <a:t>Feel free to send me messages through Dojo and I will respond as soon as I can. I will also keep you up to date with any communication or changes through this too. </a:t>
            </a:r>
          </a:p>
          <a:p>
            <a:endParaRPr lang="en-GB" dirty="0">
              <a:latin typeface="XCCW Joined 1a" panose="03050602040000000000" pitchFamily="66" charset="0"/>
            </a:endParaRPr>
          </a:p>
          <a:p>
            <a:r>
              <a:rPr lang="en-GB" dirty="0">
                <a:latin typeface="XCCW Joined 1a" panose="03050602040000000000" pitchFamily="66" charset="0"/>
              </a:rPr>
              <a:t>Certificates will also be given when children reach a particular number of Dojos.</a:t>
            </a:r>
          </a:p>
        </p:txBody>
      </p:sp>
    </p:spTree>
    <p:extLst>
      <p:ext uri="{BB962C8B-B14F-4D97-AF65-F5344CB8AC3E}">
        <p14:creationId xmlns:p14="http://schemas.microsoft.com/office/powerpoint/2010/main" val="29600825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 u="sng" dirty="0">
                <a:solidFill>
                  <a:srgbClr val="FF0000"/>
                </a:solidFill>
                <a:latin typeface="XCCW Joined 1a" panose="03050602040000000000" pitchFamily="66" charset="0"/>
              </a:rPr>
              <a:t>Homework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XCCW Joined 1a" panose="03050602040000000000" pitchFamily="66" charset="0"/>
              </a:rPr>
              <a:t>It is expected that the children read at home to an adult on a regular basis as well as practise their times tables and practise their spellings.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XCCW Joined 1a" panose="03050602040000000000" pitchFamily="66" charset="0"/>
              </a:rPr>
              <a:t>In year 3 we will be learning the 3, 4 and 8 times tables as well as consolidating the 2, 5 and 10 times tables. They can use TT Rockstars to practise at home.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XCCW Joined 1a" panose="03050602040000000000" pitchFamily="66" charset="0"/>
              </a:rPr>
              <a:t>Children will be given spellings to practise on a Monday. They will be put on Dojo, on the class story page, so that children can practise at home with an adult.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XCCW Joined 1a" panose="03050602040000000000" pitchFamily="66" charset="0"/>
              </a:rPr>
              <a:t>Dojo’s will be given if children complete spelling and maths homework and this is written in their planners.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XCCW Joined 1a" panose="03050602040000000000" pitchFamily="66" charset="0"/>
              </a:rPr>
              <a:t>Air miles will be given for reading.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  <a:latin typeface="XCCW Joined 1a" panose="03050602040000000000" pitchFamily="66" charset="0"/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1271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XCCW Joined 1a" panose="03050602040000000000" pitchFamily="66" charset="0"/>
              </a:rPr>
              <a:t>Topic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XCCW Joined 1a" panose="03050602040000000000" pitchFamily="66" charset="0"/>
              </a:rPr>
              <a:t>Our first topic when we come back to school will be:</a:t>
            </a:r>
          </a:p>
          <a:p>
            <a:pPr marL="0" indent="0">
              <a:buNone/>
            </a:pPr>
            <a:r>
              <a:rPr lang="en-GB" sz="2800" b="1" dirty="0">
                <a:solidFill>
                  <a:srgbClr val="FF0000"/>
                </a:solidFill>
                <a:latin typeface="XCCW Joined 1a" panose="03050602040000000000" pitchFamily="66" charset="0"/>
              </a:rPr>
              <a:t>Who do you think you are?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XCCW Joined 1a" panose="03050602040000000000" pitchFamily="66" charset="0"/>
              </a:rPr>
              <a:t>It will cover: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XCCW Joined 1a" panose="03050602040000000000" pitchFamily="66" charset="0"/>
              </a:rPr>
              <a:t>Geography objectives and the study of the local area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XCCW Joined 1a" panose="03050602040000000000" pitchFamily="66" charset="0"/>
              </a:rPr>
              <a:t>History of the local area and the coal mining industries.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XCCW Joined 1a" panose="03050602040000000000" pitchFamily="66" charset="0"/>
              </a:rPr>
              <a:t>Identity and diversity. 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XCCW Joined 1a" panose="03050602040000000000" pitchFamily="66" charset="0"/>
              </a:rPr>
              <a:t>The Human body (science)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XCCW Joined 1a" panose="03050602040000000000" pitchFamily="66" charset="0"/>
              </a:rPr>
              <a:t>Artwork to look at watercolour skills and mixed media artwork.</a:t>
            </a: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7147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09600"/>
            <a:ext cx="8435802" cy="1320800"/>
          </a:xfrm>
        </p:spPr>
        <p:txBody>
          <a:bodyPr/>
          <a:lstStyle/>
          <a:p>
            <a:r>
              <a:rPr lang="en-GB" dirty="0">
                <a:latin typeface="XCCW Joined 1a" panose="03050602040000000000" pitchFamily="66" charset="0"/>
              </a:rPr>
              <a:t>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8171"/>
            <a:ext cx="8776063" cy="40102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XCCW Joined 1a" panose="03050602040000000000" pitchFamily="66" charset="0"/>
              </a:rPr>
              <a:t>Children will have guided reading sessions focussing on different reading strands everyday.</a:t>
            </a: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XCCW Joined 1a" panose="03050602040000000000" pitchFamily="66" charset="0"/>
              </a:rPr>
              <a:t>Children will read one to one with an adult once a week. </a:t>
            </a: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XCCW Joined 1a" panose="03050602040000000000" pitchFamily="66" charset="0"/>
              </a:rPr>
              <a:t>Children will read a different book band in school to at home. The book sent home to read is so that they can consolidate their learning when reading with yourselves.</a:t>
            </a: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17599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XCCW Joined 1a" panose="03050602040000000000" pitchFamily="66" charset="0"/>
              </a:rPr>
              <a:t>Thank you for all your support so far and I look forward to a very exciting year ahead. </a:t>
            </a: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XCCW Joined 1a" panose="03050602040000000000" pitchFamily="66" charset="0"/>
              </a:rPr>
              <a:t>Any questions please do not hesitate to contact me via Dojo and I will get back to you as soon as I can. </a:t>
            </a: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XCCW Joined 1a" panose="03050602040000000000" pitchFamily="66" charset="0"/>
              </a:rPr>
              <a:t>Many thanks,</a:t>
            </a:r>
          </a:p>
          <a:p>
            <a:pPr marL="0" indent="0">
              <a:buNone/>
            </a:pPr>
            <a:r>
              <a:rPr lang="en-GB" dirty="0">
                <a:latin typeface="XCCW Joined 1a" panose="03050602040000000000" pitchFamily="66" charset="0"/>
              </a:rPr>
              <a:t>Mrs Whitehead</a:t>
            </a:r>
          </a:p>
        </p:txBody>
      </p:sp>
    </p:spTree>
    <p:extLst>
      <p:ext uri="{BB962C8B-B14F-4D97-AF65-F5344CB8AC3E}">
        <p14:creationId xmlns:p14="http://schemas.microsoft.com/office/powerpoint/2010/main" val="202267545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16028</TotalTime>
  <Words>510</Words>
  <Application>Microsoft Office PowerPoint</Application>
  <PresentationFormat>Widescreen</PresentationFormat>
  <Paragraphs>84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Trebuchet MS</vt:lpstr>
      <vt:lpstr>Wingdings 3</vt:lpstr>
      <vt:lpstr>XCCW Joined 1a</vt:lpstr>
      <vt:lpstr>Facet</vt:lpstr>
      <vt:lpstr>Welcome to Year 3   We are called  </vt:lpstr>
      <vt:lpstr>A little bit about us…</vt:lpstr>
      <vt:lpstr>Lessons</vt:lpstr>
      <vt:lpstr>Timetable</vt:lpstr>
      <vt:lpstr>Dojos</vt:lpstr>
      <vt:lpstr>Homework </vt:lpstr>
      <vt:lpstr>Topic</vt:lpstr>
      <vt:lpstr>Reading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2  South America</dc:title>
  <dc:creator>Katie Newitt</dc:creator>
  <cp:lastModifiedBy>Amy Whitehead</cp:lastModifiedBy>
  <cp:revision>41</cp:revision>
  <dcterms:created xsi:type="dcterms:W3CDTF">2019-09-09T12:05:37Z</dcterms:created>
  <dcterms:modified xsi:type="dcterms:W3CDTF">2025-09-04T11:23:26Z</dcterms:modified>
</cp:coreProperties>
</file>