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094369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13781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717319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FB8F18D-F4D1-494A-9D9B-C4DA7CF728D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9790261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FB8F18D-F4D1-494A-9D9B-C4DA7CF728D2}" type="datetimeFigureOut">
              <a:rPr lang="en-GB" smtClean="0"/>
              <a:t>12/07/2020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3221588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FB8F18D-F4D1-494A-9D9B-C4DA7CF728D2}" type="datetimeFigureOut">
              <a:rPr lang="en-GB" smtClean="0"/>
              <a:t>12/07/2020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1859956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B8F18D-F4D1-494A-9D9B-C4DA7CF728D2}" type="datetimeFigureOut">
              <a:rPr lang="en-GB" smtClean="0"/>
              <a:t>12/07/2020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612489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FB8F18D-F4D1-494A-9D9B-C4DA7CF728D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3216190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FB8F18D-F4D1-494A-9D9B-C4DA7CF728D2}"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778757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2032306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B8F18D-F4D1-494A-9D9B-C4DA7CF728D2}"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B53B1-6F97-4EDC-94F1-0D78474094D7}" type="slidenum">
              <a:rPr lang="en-GB" smtClean="0"/>
              <a:t>‹#›</a:t>
            </a:fld>
            <a:endParaRPr lang="en-GB"/>
          </a:p>
        </p:txBody>
      </p:sp>
    </p:spTree>
    <p:extLst>
      <p:ext uri="{BB962C8B-B14F-4D97-AF65-F5344CB8AC3E}">
        <p14:creationId xmlns:p14="http://schemas.microsoft.com/office/powerpoint/2010/main" val="1707259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B8F18D-F4D1-494A-9D9B-C4DA7CF728D2}" type="datetimeFigureOut">
              <a:rPr lang="en-GB" smtClean="0"/>
              <a:t>12/07/2020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6B53B1-6F97-4EDC-94F1-0D78474094D7}" type="slidenum">
              <a:rPr lang="en-GB" smtClean="0"/>
              <a:t>‹#›</a:t>
            </a:fld>
            <a:endParaRPr lang="en-GB"/>
          </a:p>
        </p:txBody>
      </p:sp>
    </p:spTree>
    <p:extLst>
      <p:ext uri="{BB962C8B-B14F-4D97-AF65-F5344CB8AC3E}">
        <p14:creationId xmlns:p14="http://schemas.microsoft.com/office/powerpoint/2010/main" val="1984060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96315"/>
          <a:ext cx="8229600" cy="5732321"/>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180020">
                  <a:extLst>
                    <a:ext uri="{9D8B030D-6E8A-4147-A177-3AD203B41FA5}">
                      <a16:colId xmlns:a16="http://schemas.microsoft.com/office/drawing/2014/main" val="20001"/>
                    </a:ext>
                  </a:extLst>
                </a:gridCol>
                <a:gridCol w="1051012">
                  <a:extLst>
                    <a:ext uri="{9D8B030D-6E8A-4147-A177-3AD203B41FA5}">
                      <a16:colId xmlns:a16="http://schemas.microsoft.com/office/drawing/2014/main" val="20002"/>
                    </a:ext>
                  </a:extLst>
                </a:gridCol>
                <a:gridCol w="641176">
                  <a:extLst>
                    <a:ext uri="{9D8B030D-6E8A-4147-A177-3AD203B41FA5}">
                      <a16:colId xmlns:a16="http://schemas.microsoft.com/office/drawing/2014/main" val="20003"/>
                    </a:ext>
                  </a:extLst>
                </a:gridCol>
                <a:gridCol w="730424">
                  <a:extLst>
                    <a:ext uri="{9D8B030D-6E8A-4147-A177-3AD203B41FA5}">
                      <a16:colId xmlns:a16="http://schemas.microsoft.com/office/drawing/2014/main" val="20004"/>
                    </a:ext>
                  </a:extLst>
                </a:gridCol>
                <a:gridCol w="2205990">
                  <a:extLst>
                    <a:ext uri="{9D8B030D-6E8A-4147-A177-3AD203B41FA5}">
                      <a16:colId xmlns:a16="http://schemas.microsoft.com/office/drawing/2014/main" val="20005"/>
                    </a:ext>
                  </a:extLst>
                </a:gridCol>
                <a:gridCol w="1168042">
                  <a:extLst>
                    <a:ext uri="{9D8B030D-6E8A-4147-A177-3AD203B41FA5}">
                      <a16:colId xmlns:a16="http://schemas.microsoft.com/office/drawing/2014/main" val="20006"/>
                    </a:ext>
                  </a:extLst>
                </a:gridCol>
                <a:gridCol w="740768">
                  <a:extLst>
                    <a:ext uri="{9D8B030D-6E8A-4147-A177-3AD203B41FA5}">
                      <a16:colId xmlns:a16="http://schemas.microsoft.com/office/drawing/2014/main" val="20007"/>
                    </a:ext>
                  </a:extLst>
                </a:gridCol>
              </a:tblGrid>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a:t>
                      </a:r>
                      <a:r>
                        <a:rPr lang="en-GB" baseline="0" dirty="0" smtClean="0">
                          <a:solidFill>
                            <a:schemeClr val="tx1"/>
                          </a:solidFill>
                          <a:latin typeface="Century Gothic" pitchFamily="34" charset="0"/>
                        </a:rPr>
                        <a:t> 1</a:t>
                      </a:r>
                      <a:r>
                        <a:rPr lang="en-GB" dirty="0" smtClean="0">
                          <a:solidFill>
                            <a:schemeClr val="tx1"/>
                          </a:solidFill>
                          <a:latin typeface="Century Gothic" pitchFamily="34" charset="0"/>
                        </a:rPr>
                        <a:t>: Week 6: Pre-Learning Task</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3">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gridSpan="5">
                  <a:txBody>
                    <a:bodyPr/>
                    <a:lstStyle/>
                    <a:p>
                      <a:r>
                        <a:rPr lang="en-GB" dirty="0" smtClean="0">
                          <a:latin typeface="Century Gothic" pitchFamily="34" charset="0"/>
                        </a:rPr>
                        <a:t>Summer</a:t>
                      </a:r>
                      <a:r>
                        <a:rPr lang="en-GB" baseline="0" dirty="0" smtClean="0">
                          <a:latin typeface="Century Gothic" pitchFamily="34" charset="0"/>
                        </a:rPr>
                        <a:t> 1</a:t>
                      </a:r>
                      <a:r>
                        <a:rPr lang="en-GB" dirty="0" smtClean="0">
                          <a:latin typeface="Century Gothic" pitchFamily="34" charset="0"/>
                        </a:rPr>
                        <a:t>: Week 6</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Multiplication &amp; Division</a:t>
                      </a:r>
                    </a:p>
                  </a:txBody>
                  <a:tcPr/>
                </a:tc>
                <a:tc gridSpan="7">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Recognise and use square numbers and cube numbers, and the notation for square</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2</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 and cubed</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en-GB" sz="1400" b="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370840">
                <a:tc gridSpan="8">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1" i="1" baseline="0" dirty="0" smtClean="0">
                          <a:latin typeface="Century Gothic" pitchFamily="34" charset="0"/>
                        </a:rPr>
                        <a:t>W</a:t>
                      </a:r>
                      <a:r>
                        <a:rPr lang="en-GB" sz="1600" b="1" i="1" dirty="0" smtClean="0">
                          <a:latin typeface="Century Gothic" pitchFamily="34" charset="0"/>
                        </a:rPr>
                        <a:t>rite the square number</a:t>
                      </a:r>
                      <a:r>
                        <a:rPr lang="en-GB" sz="1600" b="1" i="1" baseline="0" dirty="0" smtClean="0">
                          <a:latin typeface="Century Gothic" pitchFamily="34" charset="0"/>
                        </a:rPr>
                        <a:t> </a:t>
                      </a:r>
                      <a:r>
                        <a:rPr lang="en-GB" sz="1600" b="1" i="1" dirty="0" smtClean="0">
                          <a:latin typeface="Century Gothic" pitchFamily="34" charset="0"/>
                        </a:rPr>
                        <a:t>or the cube of the number as indicated</a:t>
                      </a:r>
                      <a:r>
                        <a:rPr lang="en-GB" sz="1600" b="1" i="1" baseline="0" dirty="0" smtClean="0">
                          <a:latin typeface="Century Gothic" pitchFamily="34" charset="0"/>
                        </a:rPr>
                        <a:t>?</a:t>
                      </a:r>
                      <a:endParaRPr lang="en-GB" sz="1600" b="1" i="1" dirty="0" smtClean="0">
                        <a:latin typeface="Century Gothic" pitchFamily="34" charset="0"/>
                      </a:endParaRPr>
                    </a:p>
                  </a:txBody>
                  <a:tcPr/>
                </a:tc>
                <a:tc hMerge="1">
                  <a:txBody>
                    <a:bodyPr/>
                    <a:lstStyle/>
                    <a:p>
                      <a:pPr marL="0" marR="0" indent="0" algn="l" defTabSz="914400" rtl="0" eaLnBrk="1" fontAlgn="auto" latinLnBrk="0" hangingPunct="1">
                        <a:lnSpc>
                          <a:spcPct val="107000"/>
                        </a:lnSpc>
                        <a:spcBef>
                          <a:spcPts val="0"/>
                        </a:spcBef>
                        <a:spcAft>
                          <a:spcPts val="0"/>
                        </a:spcAft>
                        <a:buClrTx/>
                        <a:buSzTx/>
                        <a:buFontTx/>
                        <a:buNone/>
                        <a:tabLst/>
                        <a:defRPr/>
                      </a:pPr>
                      <a:endParaRPr lang="en-GB" sz="2400" b="1" i="1" dirty="0" smtClean="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indent="0" algn="ctr" defTabSz="914400" rtl="0" eaLnBrk="1" fontAlgn="auto" latinLnBrk="0" hangingPunct="1">
                        <a:lnSpc>
                          <a:spcPct val="107000"/>
                        </a:lnSpc>
                        <a:spcBef>
                          <a:spcPts val="0"/>
                        </a:spcBef>
                        <a:spcAft>
                          <a:spcPts val="0"/>
                        </a:spcAft>
                        <a:buClrTx/>
                        <a:buSzTx/>
                        <a:buFontTx/>
                        <a:buNone/>
                        <a:tabLst/>
                        <a:defRPr/>
                      </a:pPr>
                      <a:endParaRPr lang="en-GB" sz="1600" b="1" i="1" dirty="0" smtClean="0">
                        <a:latin typeface="Century Gothic"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4"/>
                  </a:ext>
                </a:extLst>
              </a:tr>
              <a:tr h="673410">
                <a:tc gridSpan="2">
                  <a:txBody>
                    <a:bodyPr/>
                    <a:lstStyle/>
                    <a:p>
                      <a:pPr algn="ctr"/>
                      <a:r>
                        <a:rPr lang="en-GB" sz="2400" b="1" dirty="0" smtClean="0">
                          <a:latin typeface="Century Gothic" panose="020B0502020202020204" pitchFamily="34" charset="0"/>
                        </a:rPr>
                        <a:t>5</a:t>
                      </a:r>
                      <a:r>
                        <a:rPr lang="en-GB" sz="2400" kern="1200" dirty="0" smtClean="0">
                          <a:solidFill>
                            <a:schemeClr val="tx1"/>
                          </a:solidFill>
                          <a:effectLst/>
                          <a:latin typeface="Century Gothic" pitchFamily="34" charset="0"/>
                          <a:ea typeface="+mn-ea"/>
                          <a:cs typeface="+mn-cs"/>
                        </a:rPr>
                        <a:t>² </a:t>
                      </a:r>
                      <a:endParaRPr lang="en-GB" sz="2400" b="1" dirty="0">
                        <a:latin typeface="Century Gothic" panose="020B0502020202020204" pitchFamily="34" charset="0"/>
                      </a:endParaRPr>
                    </a:p>
                  </a:txBody>
                  <a:tcPr/>
                </a:tc>
                <a:tc hMerge="1">
                  <a:txBody>
                    <a:bodyPr/>
                    <a:lstStyle/>
                    <a:p>
                      <a:endParaRPr lang="en-GB" dirty="0"/>
                    </a:p>
                  </a:txBody>
                  <a:tcPr/>
                </a:tc>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a:txBody>
                    <a:bodyPr/>
                    <a:lstStyle/>
                    <a:p>
                      <a:pPr algn="l"/>
                      <a:endParaRPr lang="en-GB" sz="1600" b="1" i="1" dirty="0">
                        <a:latin typeface="Century Gothic" panose="020B0502020202020204" pitchFamily="34" charset="0"/>
                      </a:endParaRPr>
                    </a:p>
                  </a:txBody>
                  <a:tcPr>
                    <a:solidFill>
                      <a:schemeClr val="accent2">
                        <a:lumMod val="60000"/>
                        <a:lumOff val="40000"/>
                      </a:schemeClr>
                    </a:solidFill>
                  </a:tcPr>
                </a:tc>
                <a:tc>
                  <a:txBody>
                    <a:bodyPr/>
                    <a:lstStyle/>
                    <a:p>
                      <a:pPr algn="l"/>
                      <a:r>
                        <a:rPr lang="en-GB" sz="1400" b="0" dirty="0" smtClean="0">
                          <a:latin typeface="Century Gothic" panose="020B0502020202020204" pitchFamily="34" charset="0"/>
                        </a:rPr>
                        <a:t>If the square of</a:t>
                      </a:r>
                      <a:r>
                        <a:rPr lang="en-GB" sz="1400" b="0" baseline="0" dirty="0" smtClean="0">
                          <a:latin typeface="Century Gothic" panose="020B0502020202020204" pitchFamily="34" charset="0"/>
                        </a:rPr>
                        <a:t> a number is 64 what is the original number?</a:t>
                      </a:r>
                      <a:endParaRPr lang="en-GB" sz="1400" b="0" dirty="0">
                        <a:latin typeface="Century Gothic" panose="020B0502020202020204" pitchFamily="34" charset="0"/>
                      </a:endParaRPr>
                    </a:p>
                  </a:txBody>
                  <a:tcPr/>
                </a:tc>
                <a:tc>
                  <a:txBody>
                    <a:bodyPr/>
                    <a:lstStyle/>
                    <a:p>
                      <a:endParaRPr lang="en-GB" sz="1600" dirty="0">
                        <a:latin typeface="Century Gothic" panose="020B0502020202020204" pitchFamily="34" charset="0"/>
                      </a:endParaRPr>
                    </a:p>
                  </a:txBody>
                  <a:tcPr/>
                </a:tc>
                <a:tc>
                  <a:txBody>
                    <a:bodyPr/>
                    <a:lstStyle/>
                    <a:p>
                      <a:endParaRPr lang="en-GB" sz="1600"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594043">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1" dirty="0" smtClean="0">
                          <a:solidFill>
                            <a:schemeClr val="tx1"/>
                          </a:solidFill>
                          <a:latin typeface="Century Gothic" panose="020B0502020202020204" pitchFamily="34" charset="0"/>
                        </a:rPr>
                        <a:t>10</a:t>
                      </a:r>
                      <a:r>
                        <a:rPr lang="en-GB" sz="2400" kern="1200" dirty="0" smtClean="0">
                          <a:solidFill>
                            <a:schemeClr val="tx1"/>
                          </a:solidFill>
                          <a:effectLst/>
                          <a:latin typeface="Century Gothic" pitchFamily="34" charset="0"/>
                          <a:ea typeface="+mn-ea"/>
                          <a:cs typeface="+mn-cs"/>
                        </a:rPr>
                        <a:t>² </a:t>
                      </a:r>
                      <a:endParaRPr lang="en-GB" sz="2400" b="1" dirty="0" smtClean="0">
                        <a:solidFill>
                          <a:schemeClr val="tx1"/>
                        </a:solidFill>
                        <a:latin typeface="Century Gothic" panose="020B0502020202020204" pitchFamily="34" charset="0"/>
                      </a:endParaRPr>
                    </a:p>
                  </a:txBody>
                  <a:tcPr/>
                </a:tc>
                <a:tc hMerge="1">
                  <a:txBody>
                    <a:bodyPr/>
                    <a:lstStyle/>
                    <a:p>
                      <a:endParaRPr lang="en-GB" dirty="0"/>
                    </a:p>
                  </a:txBody>
                  <a:tcPr/>
                </a:tc>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algn="l"/>
                      <a:r>
                        <a:rPr lang="en-GB" sz="1400" b="0" dirty="0" smtClean="0">
                          <a:latin typeface="Century Gothic" panose="020B0502020202020204" pitchFamily="34" charset="0"/>
                        </a:rPr>
                        <a:t>If the square of</a:t>
                      </a:r>
                      <a:r>
                        <a:rPr lang="en-GB" sz="1400" b="0" baseline="0" dirty="0" smtClean="0">
                          <a:latin typeface="Century Gothic" panose="020B0502020202020204" pitchFamily="34" charset="0"/>
                        </a:rPr>
                        <a:t> a number is 81 what is the original number?</a:t>
                      </a:r>
                      <a:endParaRPr lang="en-GB" sz="1400" b="0" dirty="0">
                        <a:latin typeface="Century Gothic" panose="020B0502020202020204" pitchFamily="34" charset="0"/>
                      </a:endParaRPr>
                    </a:p>
                  </a:txBody>
                  <a:tcPr/>
                </a:tc>
                <a:tc>
                  <a:txBody>
                    <a:bodyPr/>
                    <a:lstStyle/>
                    <a:p>
                      <a:endParaRPr lang="en-GB" dirty="0"/>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6"/>
                  </a:ext>
                </a:extLst>
              </a:tr>
              <a:tr h="673410">
                <a:tc gridSpan="2">
                  <a:txBody>
                    <a:bodyPr/>
                    <a:lstStyle/>
                    <a:p>
                      <a:pPr algn="ctr"/>
                      <a:r>
                        <a:rPr lang="en-GB" sz="2400" b="1" dirty="0" smtClean="0">
                          <a:solidFill>
                            <a:schemeClr val="tx1"/>
                          </a:solidFill>
                          <a:latin typeface="Century Gothic" panose="020B0502020202020204" pitchFamily="34" charset="0"/>
                        </a:rPr>
                        <a:t>12</a:t>
                      </a:r>
                      <a:r>
                        <a:rPr lang="en-GB" sz="2400" kern="1200" dirty="0" smtClean="0">
                          <a:solidFill>
                            <a:schemeClr val="tx1"/>
                          </a:solidFill>
                          <a:effectLst/>
                          <a:latin typeface="Century Gothic" pitchFamily="34" charset="0"/>
                          <a:ea typeface="+mn-ea"/>
                          <a:cs typeface="+mn-cs"/>
                        </a:rPr>
                        <a:t>²</a:t>
                      </a:r>
                      <a:endParaRPr lang="en-GB" dirty="0"/>
                    </a:p>
                  </a:txBody>
                  <a:tcPr/>
                </a:tc>
                <a:tc hMerge="1">
                  <a:txBody>
                    <a:bodyPr/>
                    <a:lstStyle/>
                    <a:p>
                      <a:endParaRPr lang="en-GB"/>
                    </a:p>
                  </a:txBody>
                  <a:tcPr/>
                </a:tc>
                <a:tc gridSpan="2">
                  <a:txBody>
                    <a:bodyPr/>
                    <a:lstStyle/>
                    <a:p>
                      <a:endParaRPr lang="en-GB" dirty="0"/>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algn="ctr"/>
                      <a:r>
                        <a:rPr lang="en-GB" sz="3200" b="1" dirty="0" smtClean="0"/>
                        <a:t>3³</a:t>
                      </a:r>
                      <a:r>
                        <a:rPr lang="en-GB" sz="2800" b="1" kern="1200" dirty="0" smtClean="0">
                          <a:solidFill>
                            <a:schemeClr val="tx1"/>
                          </a:solidFill>
                          <a:effectLst/>
                          <a:latin typeface="Century Gothic" pitchFamily="34" charset="0"/>
                          <a:ea typeface="+mn-ea"/>
                          <a:cs typeface="+mn-cs"/>
                        </a:rPr>
                        <a:t> </a:t>
                      </a:r>
                      <a:endParaRPr lang="en-GB" sz="2800" b="0" dirty="0"/>
                    </a:p>
                  </a:txBody>
                  <a:tcPr/>
                </a:tc>
                <a:tc>
                  <a:txBody>
                    <a:bodyPr/>
                    <a:lstStyle/>
                    <a:p>
                      <a:endParaRPr lang="en-GB" sz="1600" dirty="0">
                        <a:latin typeface="Century Gothic" panose="020B0502020202020204" pitchFamily="34" charset="0"/>
                      </a:endParaRPr>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7"/>
                  </a:ext>
                </a:extLst>
              </a:tr>
              <a:tr h="594043">
                <a:tc gridSpan="2">
                  <a:txBody>
                    <a:bodyPr/>
                    <a:lstStyle/>
                    <a:p>
                      <a:pPr algn="ctr"/>
                      <a:r>
                        <a:rPr lang="en-GB" sz="2400" b="1" kern="1200" dirty="0" smtClean="0">
                          <a:solidFill>
                            <a:schemeClr val="tx1"/>
                          </a:solidFill>
                          <a:effectLst/>
                          <a:latin typeface="Century Gothic" pitchFamily="34" charset="0"/>
                          <a:ea typeface="+mn-ea"/>
                          <a:cs typeface="+mn-cs"/>
                        </a:rPr>
                        <a:t>8</a:t>
                      </a:r>
                      <a:r>
                        <a:rPr lang="en-GB" sz="2400" kern="1200" dirty="0" smtClean="0">
                          <a:solidFill>
                            <a:schemeClr val="tx1"/>
                          </a:solidFill>
                          <a:effectLst/>
                          <a:latin typeface="Century Gothic" pitchFamily="34" charset="0"/>
                          <a:ea typeface="+mn-ea"/>
                          <a:cs typeface="+mn-cs"/>
                        </a:rPr>
                        <a:t>²</a:t>
                      </a:r>
                      <a:endParaRPr lang="en-GB" dirty="0"/>
                    </a:p>
                  </a:txBody>
                  <a:tcPr/>
                </a:tc>
                <a:tc hMerge="1">
                  <a:txBody>
                    <a:bodyPr/>
                    <a:lstStyle/>
                    <a:p>
                      <a:endParaRPr lang="en-GB"/>
                    </a:p>
                  </a:txBody>
                  <a:tcPr/>
                </a:tc>
                <a:tc gridSpan="2">
                  <a:txBody>
                    <a:bodyPr/>
                    <a:lstStyle/>
                    <a:p>
                      <a:endParaRPr lang="en-GB" dirty="0"/>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b="1" kern="1200" dirty="0" smtClean="0">
                          <a:solidFill>
                            <a:schemeClr val="dk1"/>
                          </a:solidFill>
                          <a:effectLst/>
                          <a:latin typeface="+mn-lt"/>
                          <a:ea typeface="+mn-ea"/>
                          <a:cs typeface="+mn-cs"/>
                        </a:rPr>
                        <a:t>4</a:t>
                      </a:r>
                      <a:r>
                        <a:rPr lang="en-GB" sz="2400" b="1" dirty="0" smtClean="0"/>
                        <a:t>³</a:t>
                      </a:r>
                      <a:r>
                        <a:rPr lang="en-GB" sz="2400" b="1" kern="1200" dirty="0" smtClean="0">
                          <a:solidFill>
                            <a:schemeClr val="tx1"/>
                          </a:solidFill>
                          <a:effectLst/>
                          <a:latin typeface="Century Gothic" pitchFamily="34" charset="0"/>
                          <a:ea typeface="+mn-ea"/>
                          <a:cs typeface="+mn-cs"/>
                        </a:rPr>
                        <a:t> </a:t>
                      </a:r>
                      <a:endParaRPr lang="en-GB" sz="2400" b="0" dirty="0" smtClean="0"/>
                    </a:p>
                  </a:txBody>
                  <a:tcPr/>
                </a:tc>
                <a:tc>
                  <a:txBody>
                    <a:bodyPr/>
                    <a:lstStyle/>
                    <a:p>
                      <a:endParaRPr lang="en-GB" dirty="0"/>
                    </a:p>
                  </a:txBody>
                  <a:tcPr/>
                </a:tc>
                <a:tc>
                  <a:txBody>
                    <a:bodyPr/>
                    <a:lstStyle/>
                    <a:p>
                      <a:endParaRPr lang="en-GB" sz="1600"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8"/>
                  </a:ext>
                </a:extLst>
              </a:tr>
              <a:tr h="673410">
                <a:tc gridSpan="2">
                  <a:txBody>
                    <a:bodyPr/>
                    <a:lstStyle/>
                    <a:p>
                      <a:pPr algn="ctr"/>
                      <a:r>
                        <a:rPr lang="en-GB" sz="2400" b="1" dirty="0" smtClean="0">
                          <a:solidFill>
                            <a:schemeClr val="tx1"/>
                          </a:solidFill>
                          <a:latin typeface="Century Gothic" panose="020B0502020202020204" pitchFamily="34" charset="0"/>
                        </a:rPr>
                        <a:t>11</a:t>
                      </a:r>
                      <a:r>
                        <a:rPr lang="en-GB" sz="2400" kern="1200" dirty="0" smtClean="0">
                          <a:solidFill>
                            <a:schemeClr val="tx1"/>
                          </a:solidFill>
                          <a:effectLst/>
                          <a:latin typeface="Century Gothic" pitchFamily="34" charset="0"/>
                          <a:ea typeface="+mn-ea"/>
                          <a:cs typeface="+mn-cs"/>
                        </a:rPr>
                        <a:t>²</a:t>
                      </a:r>
                      <a:endParaRPr lang="en-GB" dirty="0"/>
                    </a:p>
                  </a:txBody>
                  <a:tcPr/>
                </a:tc>
                <a:tc hMerge="1">
                  <a:txBody>
                    <a:bodyPr/>
                    <a:lstStyle/>
                    <a:p>
                      <a:endParaRPr lang="en-GB"/>
                    </a:p>
                  </a:txBody>
                  <a:tcPr/>
                </a:tc>
                <a:tc gridSpan="2">
                  <a:txBody>
                    <a:bodyPr/>
                    <a:lstStyle/>
                    <a:p>
                      <a:endParaRPr lang="en-GB" dirty="0"/>
                    </a:p>
                  </a:txBody>
                  <a:tcPr/>
                </a:tc>
                <a:tc hMerge="1">
                  <a:txBody>
                    <a:bodyPr/>
                    <a:lstStyle/>
                    <a:p>
                      <a:endParaRPr lang="en-GB"/>
                    </a:p>
                  </a:txBody>
                  <a:tcPr/>
                </a:tc>
                <a:tc>
                  <a:txBody>
                    <a:bodyPr/>
                    <a:lstStyle/>
                    <a:p>
                      <a:pPr algn="l"/>
                      <a:endParaRPr lang="en-GB" sz="1600" b="1" i="1" dirty="0">
                        <a:latin typeface="Century Gothic" panose="020B0502020202020204" pitchFamily="34" charset="0"/>
                      </a:endParaRPr>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b="1" kern="1200" dirty="0" smtClean="0">
                          <a:solidFill>
                            <a:schemeClr val="dk1"/>
                          </a:solidFill>
                          <a:effectLst/>
                          <a:latin typeface="+mn-lt"/>
                          <a:ea typeface="+mn-ea"/>
                          <a:cs typeface="+mn-cs"/>
                        </a:rPr>
                        <a:t>5</a:t>
                      </a:r>
                      <a:r>
                        <a:rPr lang="en-GB" sz="2400" b="1" dirty="0" smtClean="0"/>
                        <a:t>³</a:t>
                      </a:r>
                      <a:r>
                        <a:rPr lang="en-GB" sz="2400" b="1" kern="1200" dirty="0" smtClean="0">
                          <a:solidFill>
                            <a:schemeClr val="tx1"/>
                          </a:solidFill>
                          <a:effectLst/>
                          <a:latin typeface="Century Gothic" pitchFamily="34" charset="0"/>
                          <a:ea typeface="+mn-ea"/>
                          <a:cs typeface="+mn-cs"/>
                        </a:rPr>
                        <a:t> </a:t>
                      </a:r>
                      <a:endParaRPr lang="en-GB" sz="2400" b="0" dirty="0" smtClean="0"/>
                    </a:p>
                  </a:txBody>
                  <a:tcPr/>
                </a:tc>
                <a:tc>
                  <a:txBody>
                    <a:bodyPr/>
                    <a:lstStyle/>
                    <a:p>
                      <a:endParaRPr lang="en-GB" dirty="0"/>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9"/>
                  </a:ext>
                </a:extLst>
              </a:tr>
            </a:tbl>
          </a:graphicData>
        </a:graphic>
      </p:graphicFrame>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4" name="Slide Number Placeholder 3"/>
          <p:cNvSpPr>
            <a:spLocks noGrp="1"/>
          </p:cNvSpPr>
          <p:nvPr>
            <p:ph type="sldNum" sz="quarter" idx="12"/>
          </p:nvPr>
        </p:nvSpPr>
        <p:spPr/>
        <p:txBody>
          <a:bodyPr/>
          <a:lstStyle/>
          <a:p>
            <a:fld id="{2AB5F3F0-7E87-48B0-94BB-7E37CB4CA4F1}" type="slidenum">
              <a:rPr lang="en-GB" smtClean="0"/>
              <a:t>1</a:t>
            </a:fld>
            <a:endParaRPr lang="en-GB" dirty="0"/>
          </a:p>
        </p:txBody>
      </p:sp>
    </p:spTree>
    <p:extLst>
      <p:ext uri="{BB962C8B-B14F-4D97-AF65-F5344CB8AC3E}">
        <p14:creationId xmlns:p14="http://schemas.microsoft.com/office/powerpoint/2010/main" val="8564616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232729"/>
          <a:ext cx="8564136" cy="617664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923029">
                  <a:extLst>
                    <a:ext uri="{9D8B030D-6E8A-4147-A177-3AD203B41FA5}">
                      <a16:colId xmlns:a16="http://schemas.microsoft.com/office/drawing/2014/main" val="20001"/>
                    </a:ext>
                  </a:extLst>
                </a:gridCol>
                <a:gridCol w="4990728">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6: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Multiplication &amp; Division: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Recognise and use square numbers and cube numbers, and the notation for square</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2</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 and cubed</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970597">
                <a:tc rowSpan="4">
                  <a:txBody>
                    <a:bodyPr/>
                    <a:lstStyle/>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 by heart, the square of all numbers between 2 and 12.</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 why a square number is called a square number by drawing squares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Use the symbol </a:t>
                      </a:r>
                      <a:r>
                        <a:rPr lang="en-GB" sz="1100" baseline="300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2</a:t>
                      </a: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 accurately.</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Explain the relationship between the square of a number and the square root of a number.</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Knowing the square of a number, use the inverse to calculate the square root. </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Use the symbol </a:t>
                      </a:r>
                      <a:r>
                        <a:rPr lang="en-GB" sz="1100" baseline="300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 accurately.</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4">
                  <a:txBody>
                    <a:bodyPr/>
                    <a:lstStyle/>
                    <a:p>
                      <a:pPr marL="171450" indent="-171450">
                        <a:buFont typeface="Arial" panose="020B0604020202020204" pitchFamily="34" charset="0"/>
                        <a:buChar char="•"/>
                      </a:pPr>
                      <a:r>
                        <a:rPr lang="en-GB" sz="1100" baseline="0" dirty="0" smtClean="0">
                          <a:latin typeface="Century Gothic" panose="020B0502020202020204" pitchFamily="34" charset="0"/>
                        </a:rPr>
                        <a:t>Introduce the term squared to pupils. In effect it is a number multiplied by itself.</a:t>
                      </a:r>
                    </a:p>
                    <a:p>
                      <a:pPr marL="171450" indent="-171450">
                        <a:buFont typeface="Arial" panose="020B0604020202020204" pitchFamily="34" charset="0"/>
                        <a:buChar char="•"/>
                      </a:pPr>
                      <a:r>
                        <a:rPr lang="en-GB" sz="1100" baseline="0" dirty="0" smtClean="0">
                          <a:latin typeface="Century Gothic" panose="020B0502020202020204" pitchFamily="34" charset="0"/>
                        </a:rPr>
                        <a:t>Get pupils to chant out all the squared numbers between 1 and 100.</a:t>
                      </a:r>
                    </a:p>
                    <a:p>
                      <a:pPr marL="171450" indent="-171450">
                        <a:buFont typeface="Arial" panose="020B0604020202020204" pitchFamily="34" charset="0"/>
                        <a:buChar char="•"/>
                      </a:pPr>
                      <a:r>
                        <a:rPr lang="en-GB" sz="1100" baseline="0" dirty="0" smtClean="0">
                          <a:latin typeface="Century Gothic" panose="020B0502020202020204" pitchFamily="34" charset="0"/>
                        </a:rPr>
                        <a:t>Show cards to see how quickly pupils respond to knowing the square of numbers between 1 and 10.</a:t>
                      </a:r>
                    </a:p>
                    <a:p>
                      <a:pPr marL="171450" indent="-171450">
                        <a:buFont typeface="Arial" panose="020B0604020202020204" pitchFamily="34" charset="0"/>
                        <a:buChar char="•"/>
                      </a:pPr>
                      <a:r>
                        <a:rPr lang="en-GB" sz="1100" baseline="0" dirty="0" smtClean="0">
                          <a:latin typeface="Century Gothic" panose="020B0502020202020204" pitchFamily="34" charset="0"/>
                        </a:rPr>
                        <a:t>Know the relationship between a square and a square root. (although square root is not mentioned in NC it is appropriate to mention it here as the inverse of a square number).</a:t>
                      </a:r>
                    </a:p>
                    <a:p>
                      <a:pPr marL="171450" indent="-171450">
                        <a:buFont typeface="Arial" panose="020B0604020202020204" pitchFamily="34" charset="0"/>
                        <a:buChar char="•"/>
                      </a:pPr>
                      <a:r>
                        <a:rPr lang="en-GB" sz="1100" baseline="0" dirty="0" smtClean="0">
                          <a:latin typeface="Century Gothic" panose="020B0502020202020204" pitchFamily="34" charset="0"/>
                        </a:rPr>
                        <a:t>Move on to do similar activities with cubed numbers. </a:t>
                      </a:r>
                    </a:p>
                  </a:txBody>
                  <a:tcPr/>
                </a:tc>
                <a:tc>
                  <a:txBody>
                    <a:bodyPr/>
                    <a:lstStyle/>
                    <a:p>
                      <a:r>
                        <a:rPr lang="en-GB" sz="1200" baseline="0" dirty="0" smtClean="0">
                          <a:latin typeface="Century Gothic" panose="020B0502020202020204" pitchFamily="34" charset="0"/>
                        </a:rPr>
                        <a:t>What is the square of the following numbers:</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4        8         5        7        12       11        20        10        9    </a:t>
                      </a:r>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Which of these numbers is not a square number?</a:t>
                      </a:r>
                    </a:p>
                    <a:p>
                      <a:endParaRPr lang="en-GB" sz="1200" dirty="0" smtClean="0">
                        <a:latin typeface="Century Gothic" panose="020B0502020202020204" pitchFamily="34" charset="0"/>
                      </a:endParaRPr>
                    </a:p>
                    <a:p>
                      <a:r>
                        <a:rPr lang="en-GB" sz="1200" baseline="0" dirty="0" smtClean="0">
                          <a:latin typeface="Century Gothic" panose="020B0502020202020204" pitchFamily="34" charset="0"/>
                        </a:rPr>
                        <a:t>   16       25       39      16       18       25      49      121      144       150</a:t>
                      </a:r>
                    </a:p>
                    <a:p>
                      <a:endParaRPr lang="en-GB" sz="1200" dirty="0" smtClean="0">
                        <a:latin typeface="Century Gothic" panose="020B0502020202020204" pitchFamily="34" charset="0"/>
                      </a:endParaRPr>
                    </a:p>
                  </a:txBody>
                  <a:tcPr/>
                </a:tc>
                <a:extLst>
                  <a:ext uri="{0D108BD9-81ED-4DB2-BD59-A6C34878D82A}">
                    <a16:rowId xmlns:a16="http://schemas.microsoft.com/office/drawing/2014/main" val="10004"/>
                  </a:ext>
                </a:extLst>
              </a:tr>
              <a:tr h="845820">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These are the square numbers for which numbers?</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81        121        400       49      36       64      100       900       9</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These are cubed numbers for which numbers?</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343        216       27       1      125      729     1000      64       8</a:t>
                      </a:r>
                    </a:p>
                    <a:p>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5"/>
                  </a:ext>
                </a:extLst>
              </a:tr>
              <a:tr h="108632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I am 64, which</a:t>
                      </a:r>
                      <a:r>
                        <a:rPr lang="en-GB" sz="1200" baseline="0" dirty="0" smtClean="0">
                          <a:latin typeface="Century Gothic" panose="020B0502020202020204" pitchFamily="34" charset="0"/>
                        </a:rPr>
                        <a:t> number am I related to?</a:t>
                      </a:r>
                      <a:endParaRPr lang="en-GB" sz="1200" dirty="0" smtClean="0">
                        <a:latin typeface="Century Gothic" panose="020B0502020202020204" pitchFamily="34" charset="0"/>
                      </a:endParaRPr>
                    </a:p>
                    <a:p>
                      <a:r>
                        <a:rPr lang="en-GB" sz="1200" dirty="0" smtClean="0">
                          <a:latin typeface="Century Gothic" panose="020B0502020202020204" pitchFamily="34" charset="0"/>
                        </a:rPr>
                        <a:t>I</a:t>
                      </a:r>
                      <a:r>
                        <a:rPr lang="en-GB" sz="1200" baseline="0" dirty="0" smtClean="0">
                          <a:latin typeface="Century Gothic" panose="020B0502020202020204" pitchFamily="34" charset="0"/>
                        </a:rPr>
                        <a:t> am 216, which number am I related to?</a:t>
                      </a:r>
                    </a:p>
                    <a:p>
                      <a:r>
                        <a:rPr lang="en-GB" sz="1200" baseline="0" dirty="0" smtClean="0">
                          <a:latin typeface="Century Gothic" panose="020B0502020202020204" pitchFamily="34" charset="0"/>
                        </a:rPr>
                        <a:t>I am 400, which number am I related to?</a:t>
                      </a:r>
                    </a:p>
                    <a:p>
                      <a:r>
                        <a:rPr lang="en-GB" sz="1200" baseline="0" dirty="0" smtClean="0">
                          <a:latin typeface="Century Gothic" panose="020B0502020202020204" pitchFamily="34" charset="0"/>
                        </a:rPr>
                        <a:t>I am 125, which number am I related to?</a:t>
                      </a:r>
                    </a:p>
                    <a:p>
                      <a:r>
                        <a:rPr lang="en-GB" sz="1200" baseline="0" dirty="0" smtClean="0">
                          <a:latin typeface="Century Gothic" panose="020B0502020202020204" pitchFamily="34" charset="0"/>
                        </a:rPr>
                        <a:t>I am 36, which number am I related to?</a:t>
                      </a:r>
                      <a:endParaRPr lang="en-GB" sz="1200" dirty="0" smtClean="0">
                        <a:latin typeface="Century Gothic" panose="020B0502020202020204" pitchFamily="34" charset="0"/>
                      </a:endParaRPr>
                    </a:p>
                  </a:txBody>
                  <a:tcPr/>
                </a:tc>
                <a:extLst>
                  <a:ext uri="{0D108BD9-81ED-4DB2-BD59-A6C34878D82A}">
                    <a16:rowId xmlns:a16="http://schemas.microsoft.com/office/drawing/2014/main" val="10006"/>
                  </a:ext>
                </a:extLst>
              </a:tr>
            </a:tbl>
          </a:graphicData>
        </a:graphic>
      </p:graphicFrame>
      <p:sp>
        <p:nvSpPr>
          <p:cNvPr id="3" name="Footer Placeholder 2"/>
          <p:cNvSpPr>
            <a:spLocks noGrp="1"/>
          </p:cNvSpPr>
          <p:nvPr>
            <p:ph type="ftr" sz="quarter" idx="11"/>
          </p:nvPr>
        </p:nvSpPr>
        <p:spPr/>
        <p:txBody>
          <a:bodyPr/>
          <a:lstStyle/>
          <a:p>
            <a:r>
              <a:rPr lang="en-GB" dirty="0" smtClean="0"/>
              <a:t>(c) Focus Education (UK) Ltd</a:t>
            </a:r>
            <a:endParaRPr lang="en-GB" dirty="0"/>
          </a:p>
        </p:txBody>
      </p:sp>
      <p:sp>
        <p:nvSpPr>
          <p:cNvPr id="6" name="Slide Number Placeholder 5"/>
          <p:cNvSpPr>
            <a:spLocks noGrp="1"/>
          </p:cNvSpPr>
          <p:nvPr>
            <p:ph type="sldNum" sz="quarter" idx="12"/>
          </p:nvPr>
        </p:nvSpPr>
        <p:spPr/>
        <p:txBody>
          <a:bodyPr/>
          <a:lstStyle/>
          <a:p>
            <a:fld id="{2AB5F3F0-7E87-48B0-94BB-7E37CB4CA4F1}" type="slidenum">
              <a:rPr lang="en-GB" smtClean="0"/>
              <a:t>2</a:t>
            </a:fld>
            <a:endParaRPr lang="en-GB" dirty="0"/>
          </a:p>
        </p:txBody>
      </p:sp>
    </p:spTree>
    <p:extLst>
      <p:ext uri="{BB962C8B-B14F-4D97-AF65-F5344CB8AC3E}">
        <p14:creationId xmlns:p14="http://schemas.microsoft.com/office/powerpoint/2010/main" val="13085763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613092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169498">
                  <a:extLst>
                    <a:ext uri="{9D8B030D-6E8A-4147-A177-3AD203B41FA5}">
                      <a16:colId xmlns:a16="http://schemas.microsoft.com/office/drawing/2014/main" val="20002"/>
                    </a:ext>
                  </a:extLst>
                </a:gridCol>
                <a:gridCol w="3287381">
                  <a:extLst>
                    <a:ext uri="{9D8B030D-6E8A-4147-A177-3AD203B41FA5}">
                      <a16:colId xmlns:a16="http://schemas.microsoft.com/office/drawing/2014/main" val="20003"/>
                    </a:ext>
                  </a:extLst>
                </a:gridCol>
              </a:tblGrid>
              <a:tr h="370840">
                <a:tc gridSpan="4">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6: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4">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Multiplication &amp; Division: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Recognise and use square numbers and cube numbers, and the notation for square</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2</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 and cubed</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2099600">
                <a:tc rowSpan="2">
                  <a:txBody>
                    <a:bodyPr/>
                    <a:lstStyle/>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 by heart, the square of all numbers between 2 and 12.</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 why a square number is called a square number by drawing squares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Use the symbol </a:t>
                      </a:r>
                      <a:r>
                        <a:rPr lang="en-GB" sz="1100" baseline="300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2</a:t>
                      </a: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 accurately.</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Explain the relationship between the square of a number and the square root of a number.</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Knowing the square of a number, use the inverse to calculate the square root. </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Use the symbol </a:t>
                      </a:r>
                      <a:r>
                        <a:rPr lang="en-GB" sz="1100" baseline="300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 accurately.</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1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smtClean="0">
                          <a:solidFill>
                            <a:schemeClr val="dk1"/>
                          </a:solidFill>
                          <a:effectLst/>
                          <a:latin typeface="Century Gothic" panose="020B0502020202020204" pitchFamily="34" charset="0"/>
                          <a:ea typeface="+mn-ea"/>
                          <a:cs typeface="+mn-cs"/>
                        </a:rPr>
                        <a:t>Bingo</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dk1"/>
                          </a:solidFill>
                          <a:effectLst/>
                          <a:latin typeface="Century Gothic" panose="020B0502020202020204" pitchFamily="34" charset="0"/>
                          <a:ea typeface="+mn-ea"/>
                          <a:cs typeface="+mn-cs"/>
                        </a:rPr>
                        <a:t>Make up bingo cards which contain only square and cube numbers for numbers up to 12.</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smtClean="0">
                          <a:solidFill>
                            <a:schemeClr val="dk1"/>
                          </a:solidFill>
                          <a:effectLst/>
                          <a:latin typeface="Century Gothic" panose="020B0502020202020204" pitchFamily="34" charset="0"/>
                          <a:ea typeface="+mn-ea"/>
                          <a:cs typeface="+mn-cs"/>
                        </a:rPr>
                        <a:t>Then in turns throw two dice and see if you have either the square or the cube of the sum of the dice on your bingo card.</a:t>
                      </a:r>
                    </a:p>
                  </a:txBody>
                  <a:tcPr/>
                </a:tc>
                <a:tc hMerge="1">
                  <a:txBody>
                    <a:bodyPr/>
                    <a:lstStyle/>
                    <a:p>
                      <a:endParaRPr lang="en-GB"/>
                    </a:p>
                  </a:txBody>
                  <a:tcPr/>
                </a:tc>
                <a:tc>
                  <a:txBody>
                    <a:bodyPr/>
                    <a:lstStyle/>
                    <a:p>
                      <a:pPr marL="0" indent="0">
                        <a:buFont typeface="Arial" panose="020B0604020202020204" pitchFamily="34" charset="0"/>
                        <a:buNone/>
                      </a:pPr>
                      <a:r>
                        <a:rPr lang="en-GB" sz="1200" b="1" dirty="0" smtClean="0">
                          <a:latin typeface="Century Gothic" panose="020B0502020202020204" pitchFamily="34" charset="0"/>
                        </a:rPr>
                        <a:t>Explain away</a:t>
                      </a:r>
                    </a:p>
                    <a:p>
                      <a:pPr marL="0" indent="0">
                        <a:buFont typeface="Arial" panose="020B0604020202020204" pitchFamily="34" charset="0"/>
                        <a:buNone/>
                      </a:pPr>
                      <a:r>
                        <a:rPr lang="en-GB" sz="1200" dirty="0" smtClean="0">
                          <a:latin typeface="Century Gothic" panose="020B0502020202020204" pitchFamily="34" charset="0"/>
                        </a:rPr>
                        <a:t>Have all the square and cube numbers for numbers between 1 and 12 on individual cards.</a:t>
                      </a:r>
                    </a:p>
                    <a:p>
                      <a:pPr marL="0" indent="0">
                        <a:buFont typeface="Arial" panose="020B0604020202020204" pitchFamily="34" charset="0"/>
                        <a:buNone/>
                      </a:pPr>
                      <a:r>
                        <a:rPr lang="en-GB" sz="1200" dirty="0" smtClean="0">
                          <a:latin typeface="Century Gothic" panose="020B0502020202020204" pitchFamily="34" charset="0"/>
                        </a:rPr>
                        <a:t>You then have 3 minutes to pick one up in turn and explain what it is, e.g. if you pick 8,</a:t>
                      </a:r>
                      <a:r>
                        <a:rPr lang="en-GB" sz="1200" baseline="0" dirty="0" smtClean="0">
                          <a:latin typeface="Century Gothic" panose="020B0502020202020204" pitchFamily="34" charset="0"/>
                        </a:rPr>
                        <a:t> you would say 8 is the cubed number for 2.</a:t>
                      </a:r>
                      <a:endParaRPr lang="en-GB" sz="1200" dirty="0">
                        <a:latin typeface="Century Gothic" panose="020B0502020202020204" pitchFamily="34" charset="0"/>
                      </a:endParaRPr>
                    </a:p>
                  </a:txBody>
                  <a:tcPr>
                    <a:noFill/>
                  </a:tcPr>
                </a:tc>
                <a:extLst>
                  <a:ext uri="{0D108BD9-81ED-4DB2-BD59-A6C34878D82A}">
                    <a16:rowId xmlns:a16="http://schemas.microsoft.com/office/drawing/2014/main" val="10003"/>
                  </a:ext>
                </a:extLst>
              </a:tr>
              <a:tr h="2099600">
                <a:tc vMerge="1">
                  <a:txBody>
                    <a:bodyPr/>
                    <a:lstStyle/>
                    <a:p>
                      <a:endParaRPr lang="en-GB"/>
                    </a:p>
                  </a:txBody>
                  <a:tcPr/>
                </a:tc>
                <a:tc>
                  <a:txBody>
                    <a:bodyPr/>
                    <a:lstStyle/>
                    <a:p>
                      <a:r>
                        <a:rPr lang="en-GB" sz="1600" dirty="0" smtClean="0">
                          <a:latin typeface="Century Gothic" panose="020B0502020202020204" pitchFamily="34" charset="0"/>
                        </a:rPr>
                        <a:t>1      4         9        16       25        36</a:t>
                      </a:r>
                    </a:p>
                    <a:p>
                      <a:r>
                        <a:rPr lang="en-GB" sz="1600" dirty="0" smtClean="0">
                          <a:latin typeface="Century Gothic" panose="020B0502020202020204" pitchFamily="34" charset="0"/>
                        </a:rPr>
                        <a:t>1      8        27       64      125      216</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Write down the square numbers for 1 to 100 in order.</a:t>
                      </a:r>
                    </a:p>
                    <a:p>
                      <a:r>
                        <a:rPr lang="en-GB" sz="1200" dirty="0" smtClean="0">
                          <a:latin typeface="Century Gothic" panose="020B0502020202020204" pitchFamily="34" charset="0"/>
                        </a:rPr>
                        <a:t>What do you notice about the sequence?</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Now, write down all the cubed numbers for numbers between 1 and 10</a:t>
                      </a:r>
                      <a:r>
                        <a:rPr lang="en-GB" sz="1200" baseline="0" dirty="0" smtClean="0">
                          <a:latin typeface="Century Gothic" panose="020B0502020202020204" pitchFamily="34" charset="0"/>
                        </a:rPr>
                        <a:t> in order. Do you notice another pattern? What is it?</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Explain the pattern to your friend.</a:t>
                      </a:r>
                      <a:endParaRPr lang="en-GB" sz="1200" dirty="0" smtClean="0">
                        <a:latin typeface="Century Gothic" panose="020B0502020202020204" pitchFamily="34" charset="0"/>
                      </a:endParaRPr>
                    </a:p>
                  </a:txBody>
                  <a:tcPr>
                    <a:noFill/>
                  </a:tcPr>
                </a:tc>
                <a:tc gridSpan="2">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Complete:</a:t>
                      </a:r>
                    </a:p>
                  </a:txBody>
                  <a:tcPr>
                    <a:solidFill>
                      <a:schemeClr val="accent1">
                        <a:lumMod val="20000"/>
                        <a:lumOff val="80000"/>
                      </a:schemeClr>
                    </a:solidFill>
                  </a:tcPr>
                </a:tc>
                <a:tc hMerge="1">
                  <a:txBody>
                    <a:bodyPr/>
                    <a:lstStyle/>
                    <a:p>
                      <a:pPr marL="0" indent="0">
                        <a:buFont typeface="Arial" panose="020B0604020202020204" pitchFamily="34" charset="0"/>
                        <a:buNone/>
                      </a:pP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00389" y="3205366"/>
            <a:ext cx="983983" cy="564150"/>
          </a:xfrm>
          <a:prstGeom prst="rect">
            <a:avLst/>
          </a:prstGeom>
        </p:spPr>
      </p:pic>
      <p:sp>
        <p:nvSpPr>
          <p:cNvPr id="9" name="Rounded Rectangle 8"/>
          <p:cNvSpPr/>
          <p:nvPr/>
        </p:nvSpPr>
        <p:spPr>
          <a:xfrm rot="1697539">
            <a:off x="9115377" y="3206013"/>
            <a:ext cx="395093" cy="541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rot="17840501">
            <a:off x="8953125" y="3190564"/>
            <a:ext cx="777240" cy="369332"/>
          </a:xfrm>
          <a:prstGeom prst="rect">
            <a:avLst/>
          </a:prstGeom>
          <a:noFill/>
        </p:spPr>
        <p:txBody>
          <a:bodyPr wrap="square" rtlCol="0">
            <a:spAutoFit/>
          </a:bodyPr>
          <a:lstStyle/>
          <a:p>
            <a:r>
              <a:rPr lang="en-GB" dirty="0">
                <a:latin typeface="Century Gothic" panose="020B0502020202020204" pitchFamily="34" charset="0"/>
              </a:rPr>
              <a:t>216</a:t>
            </a:r>
            <a:endParaRPr lang="en-GB" dirty="0">
              <a:latin typeface="Century Gothic" panose="020B0502020202020204" pitchFamily="34" charset="0"/>
            </a:endParaRPr>
          </a:p>
        </p:txBody>
      </p:sp>
      <p:sp>
        <p:nvSpPr>
          <p:cNvPr id="11" name="Rounded Rectangle 10"/>
          <p:cNvSpPr/>
          <p:nvPr/>
        </p:nvSpPr>
        <p:spPr>
          <a:xfrm rot="1697539">
            <a:off x="8424815" y="3174194"/>
            <a:ext cx="395093" cy="541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p:cNvSpPr txBox="1"/>
          <p:nvPr/>
        </p:nvSpPr>
        <p:spPr>
          <a:xfrm rot="17840501">
            <a:off x="8248176" y="3154828"/>
            <a:ext cx="777240" cy="369332"/>
          </a:xfrm>
          <a:prstGeom prst="rect">
            <a:avLst/>
          </a:prstGeom>
          <a:noFill/>
        </p:spPr>
        <p:txBody>
          <a:bodyPr wrap="square" rtlCol="0">
            <a:spAutoFit/>
          </a:bodyPr>
          <a:lstStyle/>
          <a:p>
            <a:r>
              <a:rPr lang="en-GB" dirty="0">
                <a:latin typeface="Century Gothic" panose="020B0502020202020204" pitchFamily="34" charset="0"/>
              </a:rPr>
              <a:t> 49</a:t>
            </a:r>
            <a:endParaRPr lang="en-GB" dirty="0">
              <a:latin typeface="Century Gothic" panose="020B0502020202020204" pitchFamily="34" charset="0"/>
            </a:endParaRPr>
          </a:p>
        </p:txBody>
      </p:sp>
      <p:graphicFrame>
        <p:nvGraphicFramePr>
          <p:cNvPr id="13" name="Table 12"/>
          <p:cNvGraphicFramePr>
            <a:graphicFrameLocks noGrp="1"/>
          </p:cNvGraphicFramePr>
          <p:nvPr>
            <p:extLst/>
          </p:nvPr>
        </p:nvGraphicFramePr>
        <p:xfrm>
          <a:off x="7059930" y="4196058"/>
          <a:ext cx="2979420" cy="1112520"/>
        </p:xfrm>
        <a:graphic>
          <a:graphicData uri="http://schemas.openxmlformats.org/drawingml/2006/table">
            <a:tbl>
              <a:tblPr firstRow="1" bandRow="1">
                <a:tableStyleId>{5C22544A-7EE6-4342-B048-85BDC9FD1C3A}</a:tableStyleId>
              </a:tblPr>
              <a:tblGrid>
                <a:gridCol w="496570">
                  <a:extLst>
                    <a:ext uri="{9D8B030D-6E8A-4147-A177-3AD203B41FA5}">
                      <a16:colId xmlns:a16="http://schemas.microsoft.com/office/drawing/2014/main" val="20000"/>
                    </a:ext>
                  </a:extLst>
                </a:gridCol>
                <a:gridCol w="496570">
                  <a:extLst>
                    <a:ext uri="{9D8B030D-6E8A-4147-A177-3AD203B41FA5}">
                      <a16:colId xmlns:a16="http://schemas.microsoft.com/office/drawing/2014/main" val="20001"/>
                    </a:ext>
                  </a:extLst>
                </a:gridCol>
                <a:gridCol w="496570">
                  <a:extLst>
                    <a:ext uri="{9D8B030D-6E8A-4147-A177-3AD203B41FA5}">
                      <a16:colId xmlns:a16="http://schemas.microsoft.com/office/drawing/2014/main" val="20002"/>
                    </a:ext>
                  </a:extLst>
                </a:gridCol>
                <a:gridCol w="496570">
                  <a:extLst>
                    <a:ext uri="{9D8B030D-6E8A-4147-A177-3AD203B41FA5}">
                      <a16:colId xmlns:a16="http://schemas.microsoft.com/office/drawing/2014/main" val="20003"/>
                    </a:ext>
                  </a:extLst>
                </a:gridCol>
                <a:gridCol w="496570">
                  <a:extLst>
                    <a:ext uri="{9D8B030D-6E8A-4147-A177-3AD203B41FA5}">
                      <a16:colId xmlns:a16="http://schemas.microsoft.com/office/drawing/2014/main" val="20004"/>
                    </a:ext>
                  </a:extLst>
                </a:gridCol>
                <a:gridCol w="496570">
                  <a:extLst>
                    <a:ext uri="{9D8B030D-6E8A-4147-A177-3AD203B41FA5}">
                      <a16:colId xmlns:a16="http://schemas.microsoft.com/office/drawing/2014/main" val="20005"/>
                    </a:ext>
                  </a:extLst>
                </a:gridCol>
              </a:tblGrid>
              <a:tr h="370840">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2</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3</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4</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5</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6</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GB" dirty="0" smtClean="0">
                          <a:latin typeface="Century Gothic" panose="020B0502020202020204" pitchFamily="34" charset="0"/>
                        </a:rPr>
                        <a:t>²</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r>
                        <a:rPr lang="en-GB" dirty="0" smtClean="0">
                          <a:latin typeface="Century Gothic" panose="020B0502020202020204" pitchFamily="34" charset="0"/>
                        </a:rPr>
                        <a:t>³</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14" name="Table 13"/>
          <p:cNvGraphicFramePr>
            <a:graphicFrameLocks noGrp="1"/>
          </p:cNvGraphicFramePr>
          <p:nvPr>
            <p:extLst/>
          </p:nvPr>
        </p:nvGraphicFramePr>
        <p:xfrm>
          <a:off x="7059930" y="5318237"/>
          <a:ext cx="2979420" cy="1112520"/>
        </p:xfrm>
        <a:graphic>
          <a:graphicData uri="http://schemas.openxmlformats.org/drawingml/2006/table">
            <a:tbl>
              <a:tblPr firstRow="1" bandRow="1">
                <a:tableStyleId>{5C22544A-7EE6-4342-B048-85BDC9FD1C3A}</a:tableStyleId>
              </a:tblPr>
              <a:tblGrid>
                <a:gridCol w="496570">
                  <a:extLst>
                    <a:ext uri="{9D8B030D-6E8A-4147-A177-3AD203B41FA5}">
                      <a16:colId xmlns:a16="http://schemas.microsoft.com/office/drawing/2014/main" val="20000"/>
                    </a:ext>
                  </a:extLst>
                </a:gridCol>
                <a:gridCol w="496570">
                  <a:extLst>
                    <a:ext uri="{9D8B030D-6E8A-4147-A177-3AD203B41FA5}">
                      <a16:colId xmlns:a16="http://schemas.microsoft.com/office/drawing/2014/main" val="20001"/>
                    </a:ext>
                  </a:extLst>
                </a:gridCol>
                <a:gridCol w="496570">
                  <a:extLst>
                    <a:ext uri="{9D8B030D-6E8A-4147-A177-3AD203B41FA5}">
                      <a16:colId xmlns:a16="http://schemas.microsoft.com/office/drawing/2014/main" val="20002"/>
                    </a:ext>
                  </a:extLst>
                </a:gridCol>
                <a:gridCol w="496570">
                  <a:extLst>
                    <a:ext uri="{9D8B030D-6E8A-4147-A177-3AD203B41FA5}">
                      <a16:colId xmlns:a16="http://schemas.microsoft.com/office/drawing/2014/main" val="20003"/>
                    </a:ext>
                  </a:extLst>
                </a:gridCol>
                <a:gridCol w="496570">
                  <a:extLst>
                    <a:ext uri="{9D8B030D-6E8A-4147-A177-3AD203B41FA5}">
                      <a16:colId xmlns:a16="http://schemas.microsoft.com/office/drawing/2014/main" val="20004"/>
                    </a:ext>
                  </a:extLst>
                </a:gridCol>
                <a:gridCol w="496570">
                  <a:extLst>
                    <a:ext uri="{9D8B030D-6E8A-4147-A177-3AD203B41FA5}">
                      <a16:colId xmlns:a16="http://schemas.microsoft.com/office/drawing/2014/main" val="20005"/>
                    </a:ext>
                  </a:extLst>
                </a:gridCol>
              </a:tblGrid>
              <a:tr h="370840">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7</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8</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9</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10</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smtClean="0">
                          <a:latin typeface="Century Gothic" panose="020B0502020202020204" pitchFamily="34" charset="0"/>
                        </a:rPr>
                        <a:t>12</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GB" dirty="0" smtClean="0">
                          <a:latin typeface="Century Gothic" panose="020B0502020202020204" pitchFamily="34" charset="0"/>
                        </a:rPr>
                        <a:t>²</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r>
                        <a:rPr lang="en-GB" dirty="0" smtClean="0">
                          <a:latin typeface="Century Gothic" panose="020B0502020202020204" pitchFamily="34" charset="0"/>
                        </a:rPr>
                        <a:t>³</a:t>
                      </a:r>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 name="Footer Placeholder 2"/>
          <p:cNvSpPr>
            <a:spLocks noGrp="1"/>
          </p:cNvSpPr>
          <p:nvPr>
            <p:ph type="ftr" sz="quarter" idx="11"/>
          </p:nvPr>
        </p:nvSpPr>
        <p:spPr/>
        <p:txBody>
          <a:bodyPr/>
          <a:lstStyle/>
          <a:p>
            <a:r>
              <a:rPr lang="en-GB" dirty="0" smtClean="0"/>
              <a:t>(c) Focus Education (UK) Ltd</a:t>
            </a:r>
            <a:endParaRPr lang="en-GB" dirty="0"/>
          </a:p>
        </p:txBody>
      </p:sp>
      <p:sp>
        <p:nvSpPr>
          <p:cNvPr id="5" name="Slide Number Placeholder 4"/>
          <p:cNvSpPr>
            <a:spLocks noGrp="1"/>
          </p:cNvSpPr>
          <p:nvPr>
            <p:ph type="sldNum" sz="quarter" idx="12"/>
          </p:nvPr>
        </p:nvSpPr>
        <p:spPr/>
        <p:txBody>
          <a:bodyPr/>
          <a:lstStyle/>
          <a:p>
            <a:fld id="{2AB5F3F0-7E87-48B0-94BB-7E37CB4CA4F1}" type="slidenum">
              <a:rPr lang="en-GB" smtClean="0"/>
              <a:t>3</a:t>
            </a:fld>
            <a:endParaRPr lang="en-GB" dirty="0"/>
          </a:p>
        </p:txBody>
      </p:sp>
    </p:spTree>
    <p:extLst>
      <p:ext uri="{BB962C8B-B14F-4D97-AF65-F5344CB8AC3E}">
        <p14:creationId xmlns:p14="http://schemas.microsoft.com/office/powerpoint/2010/main" val="273393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613029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6: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Multiplication &amp; Division: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Recognise and use square numbers and cube numbers, and the notation for square</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2</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 and cubed</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346960">
                <a:tc rowSpan="2">
                  <a:txBody>
                    <a:bodyPr/>
                    <a:lstStyle/>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 by heart, the square of all numbers between 2 and 12.</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 why a square number is called a square number by drawing squares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Use the symbol </a:t>
                      </a:r>
                      <a:r>
                        <a:rPr lang="en-GB" sz="1100" baseline="300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2</a:t>
                      </a: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 accurately.</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Explain the relationship between the square of a number and the square root of a number.</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Knowing the square of a number, use the inverse to calculate the square root. </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Use the symbol </a:t>
                      </a:r>
                      <a:r>
                        <a:rPr lang="en-GB" sz="1100" baseline="300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3</a:t>
                      </a:r>
                      <a:r>
                        <a:rPr lang="en-GB" sz="1100" dirty="0" smtClean="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 accurately</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dirty="0" smtClean="0">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3"/>
                  </a:ext>
                </a:extLst>
              </a:tr>
              <a:tr h="2142434">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Link the numbers on the left to the number on the right.</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On the left side write in a vertical</a:t>
                      </a:r>
                      <a:r>
                        <a:rPr lang="en-GB" sz="1200" kern="1200" baseline="0" dirty="0" smtClean="0">
                          <a:solidFill>
                            <a:schemeClr val="dk1"/>
                          </a:solidFill>
                          <a:effectLst/>
                          <a:latin typeface="Century Gothic" panose="020B0502020202020204" pitchFamily="34" charset="0"/>
                          <a:ea typeface="+mn-ea"/>
                          <a:cs typeface="+mn-cs"/>
                        </a:rPr>
                        <a:t> line the numbers 1 to 12</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On the right hand side write down all the square and cube number for numbers 1 to 12.</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Now join the left hand number to the right by virtue of it being the square or the cube of the left hand number. Some numbers will join on to more than one right sided number.</a:t>
                      </a:r>
                      <a:endParaRPr lang="en-GB" sz="1200" kern="1200" dirty="0" smtClean="0">
                        <a:solidFill>
                          <a:schemeClr val="dk1"/>
                        </a:solidFill>
                        <a:effectLst/>
                        <a:latin typeface="Century Gothic" panose="020B0502020202020204" pitchFamily="34" charset="0"/>
                        <a:ea typeface="+mn-ea"/>
                        <a:cs typeface="+mn-cs"/>
                      </a:endParaRPr>
                    </a:p>
                  </a:txBody>
                  <a:tcPr/>
                </a:tc>
                <a:tc>
                  <a:txBody>
                    <a:bodyPr/>
                    <a:lstStyle/>
                    <a:p>
                      <a:pPr marL="0" indent="0">
                        <a:buFont typeface="Arial" panose="020B0604020202020204" pitchFamily="34" charset="0"/>
                        <a:buNone/>
                      </a:pPr>
                      <a:r>
                        <a:rPr lang="en-GB" sz="1200" dirty="0" smtClean="0">
                          <a:latin typeface="Century Gothic" panose="020B0502020202020204" pitchFamily="34" charset="0"/>
                        </a:rPr>
                        <a:t>Play a game with two dice.</a:t>
                      </a:r>
                    </a:p>
                    <a:p>
                      <a:pPr marL="0" indent="0">
                        <a:buFont typeface="Arial" panose="020B0604020202020204" pitchFamily="34" charset="0"/>
                        <a:buNone/>
                      </a:pPr>
                      <a:r>
                        <a:rPr lang="en-GB" sz="1200" dirty="0" smtClean="0">
                          <a:latin typeface="Century Gothic" panose="020B0502020202020204" pitchFamily="34" charset="0"/>
                        </a:rPr>
                        <a:t>Each player throws and they have 3 seconds to say the square of that number for 2 points and/or the cube of that number for 5 points.</a:t>
                      </a:r>
                    </a:p>
                    <a:p>
                      <a:pPr marL="0" indent="0">
                        <a:buFont typeface="Arial" panose="020B0604020202020204" pitchFamily="34" charset="0"/>
                        <a:buNone/>
                      </a:pPr>
                      <a:r>
                        <a:rPr lang="en-GB" sz="1200" dirty="0" smtClean="0">
                          <a:latin typeface="Century Gothic" panose="020B0502020202020204" pitchFamily="34" charset="0"/>
                        </a:rPr>
                        <a:t>Each player throws</a:t>
                      </a:r>
                      <a:r>
                        <a:rPr lang="en-GB" sz="1200" baseline="0" dirty="0" smtClean="0">
                          <a:latin typeface="Century Gothic" panose="020B0502020202020204" pitchFamily="34" charset="0"/>
                        </a:rPr>
                        <a:t> 4 times and the one with highest number of points wins the game.</a:t>
                      </a: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txBody>
                  <a:tcPr>
                    <a:solidFill>
                      <a:schemeClr val="tx2">
                        <a:lumMod val="20000"/>
                        <a:lumOff val="80000"/>
                      </a:schemeClr>
                    </a:solidFill>
                  </a:tcPr>
                </a:tc>
                <a:extLst>
                  <a:ext uri="{0D108BD9-81ED-4DB2-BD59-A6C34878D82A}">
                    <a16:rowId xmlns:a16="http://schemas.microsoft.com/office/drawing/2014/main" val="10004"/>
                  </a:ext>
                </a:extLst>
              </a:tr>
            </a:tbl>
          </a:graphicData>
        </a:graphic>
      </p:graphicFrame>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0300" y="1856071"/>
            <a:ext cx="2143125" cy="2143125"/>
          </a:xfrm>
          <a:prstGeom prst="rect">
            <a:avLst/>
          </a:prstGeom>
        </p:spPr>
      </p:pic>
      <p:sp>
        <p:nvSpPr>
          <p:cNvPr id="7" name="TextBox 6"/>
          <p:cNvSpPr txBox="1"/>
          <p:nvPr/>
        </p:nvSpPr>
        <p:spPr>
          <a:xfrm>
            <a:off x="5661660" y="1700422"/>
            <a:ext cx="4640580" cy="2492990"/>
          </a:xfrm>
          <a:prstGeom prst="rect">
            <a:avLst/>
          </a:prstGeom>
          <a:noFill/>
        </p:spPr>
        <p:txBody>
          <a:bodyPr wrap="square" rtlCol="0">
            <a:spAutoFit/>
          </a:bodyPr>
          <a:lstStyle/>
          <a:p>
            <a:r>
              <a:rPr lang="en-GB" sz="1200" dirty="0">
                <a:latin typeface="Century Gothic" panose="020B0502020202020204" pitchFamily="34" charset="0"/>
              </a:rPr>
              <a:t>Use a chess board and put counters with numbers on all the white squares.</a:t>
            </a:r>
          </a:p>
          <a:p>
            <a:r>
              <a:rPr lang="en-GB" sz="1200" dirty="0">
                <a:latin typeface="Century Gothic" panose="020B0502020202020204" pitchFamily="34" charset="0"/>
              </a:rPr>
              <a:t>All the number must be a square or the cube of numbers 1 to 12.</a:t>
            </a:r>
          </a:p>
          <a:p>
            <a:r>
              <a:rPr lang="en-GB" sz="1200" dirty="0">
                <a:latin typeface="Century Gothic" panose="020B0502020202020204" pitchFamily="34" charset="0"/>
              </a:rPr>
              <a:t>Two or more players take in turn to throw the dice. They can then add the dice together and claim the square or the cube to the number they have.</a:t>
            </a:r>
          </a:p>
          <a:p>
            <a:r>
              <a:rPr lang="en-GB" sz="1200" dirty="0">
                <a:latin typeface="Century Gothic" panose="020B0502020202020204" pitchFamily="34" charset="0"/>
              </a:rPr>
              <a:t>If say they throw two 2s and there is no 16 or 64 left on the board then they cannot take anything.</a:t>
            </a:r>
          </a:p>
          <a:p>
            <a:r>
              <a:rPr lang="en-GB" sz="1200" dirty="0">
                <a:latin typeface="Century Gothic" panose="020B0502020202020204" pitchFamily="34" charset="0"/>
              </a:rPr>
              <a:t>The winner is the person who collects as many numbers from the board as possible. If someone does not recognise the square or cube number on the board then the next player is allowed to take the number.   </a:t>
            </a:r>
            <a:endParaRPr lang="en-GB" sz="1200" dirty="0">
              <a:latin typeface="Century Gothic" panose="020B0502020202020204"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85228" y="5571199"/>
            <a:ext cx="1107644" cy="635049"/>
          </a:xfrm>
          <a:prstGeom prst="rect">
            <a:avLst/>
          </a:prstGeom>
        </p:spPr>
      </p:pic>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6" name="Slide Number Placeholder 5"/>
          <p:cNvSpPr>
            <a:spLocks noGrp="1"/>
          </p:cNvSpPr>
          <p:nvPr>
            <p:ph type="sldNum" sz="quarter" idx="12"/>
          </p:nvPr>
        </p:nvSpPr>
        <p:spPr/>
        <p:txBody>
          <a:bodyPr/>
          <a:lstStyle/>
          <a:p>
            <a:fld id="{2AB5F3F0-7E87-48B0-94BB-7E37CB4CA4F1}" type="slidenum">
              <a:rPr lang="en-GB" smtClean="0"/>
              <a:t>4</a:t>
            </a:fld>
            <a:endParaRPr lang="en-GB" dirty="0"/>
          </a:p>
        </p:txBody>
      </p:sp>
    </p:spTree>
    <p:extLst>
      <p:ext uri="{BB962C8B-B14F-4D97-AF65-F5344CB8AC3E}">
        <p14:creationId xmlns:p14="http://schemas.microsoft.com/office/powerpoint/2010/main" val="26208033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1982392" y="950724"/>
          <a:ext cx="8227216" cy="4190365"/>
        </p:xfrm>
        <a:graphic>
          <a:graphicData uri="http://schemas.openxmlformats.org/drawingml/2006/table">
            <a:tbl>
              <a:tblPr firstRow="1" bandRow="1">
                <a:effectLst/>
                <a:tableStyleId>{5C22544A-7EE6-4342-B048-85BDC9FD1C3A}</a:tableStyleId>
              </a:tblPr>
              <a:tblGrid>
                <a:gridCol w="859128">
                  <a:extLst>
                    <a:ext uri="{9D8B030D-6E8A-4147-A177-3AD203B41FA5}">
                      <a16:colId xmlns:a16="http://schemas.microsoft.com/office/drawing/2014/main" val="20000"/>
                    </a:ext>
                  </a:extLst>
                </a:gridCol>
                <a:gridCol w="100496">
                  <a:extLst>
                    <a:ext uri="{9D8B030D-6E8A-4147-A177-3AD203B41FA5}">
                      <a16:colId xmlns:a16="http://schemas.microsoft.com/office/drawing/2014/main" val="20001"/>
                    </a:ext>
                  </a:extLst>
                </a:gridCol>
                <a:gridCol w="100496">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100496">
                  <a:extLst>
                    <a:ext uri="{9D8B030D-6E8A-4147-A177-3AD203B41FA5}">
                      <a16:colId xmlns:a16="http://schemas.microsoft.com/office/drawing/2014/main" val="20004"/>
                    </a:ext>
                  </a:extLst>
                </a:gridCol>
                <a:gridCol w="4840544">
                  <a:extLst>
                    <a:ext uri="{9D8B030D-6E8A-4147-A177-3AD203B41FA5}">
                      <a16:colId xmlns:a16="http://schemas.microsoft.com/office/drawing/2014/main" val="20005"/>
                    </a:ext>
                  </a:extLst>
                </a:gridCol>
                <a:gridCol w="1062780">
                  <a:extLst>
                    <a:ext uri="{9D8B030D-6E8A-4147-A177-3AD203B41FA5}">
                      <a16:colId xmlns:a16="http://schemas.microsoft.com/office/drawing/2014/main" val="20006"/>
                    </a:ext>
                  </a:extLst>
                </a:gridCol>
                <a:gridCol w="1062780">
                  <a:extLst>
                    <a:ext uri="{9D8B030D-6E8A-4147-A177-3AD203B41FA5}">
                      <a16:colId xmlns:a16="http://schemas.microsoft.com/office/drawing/2014/main" val="20007"/>
                    </a:ext>
                  </a:extLst>
                </a:gridCol>
              </a:tblGrid>
              <a:tr h="480060">
                <a:tc gridSpan="8">
                  <a:txBody>
                    <a:bodyPr/>
                    <a:lstStyle/>
                    <a:p>
                      <a:pPr lvl="0"/>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1: Week 6</a:t>
                      </a:r>
                      <a:r>
                        <a:rPr lang="en-GB" sz="1800" dirty="0" smtClean="0">
                          <a:solidFill>
                            <a:srgbClr val="000000"/>
                          </a:solidFill>
                          <a:latin typeface="Century Gothic" pitchFamily="34"/>
                        </a:rPr>
                        <a:t>: Assessment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0" marB="34290"/>
                </a:tc>
                <a:tc hMerge="1">
                  <a:txBody>
                    <a:bodyPr/>
                    <a:lstStyle/>
                    <a:p>
                      <a:pPr lvl="0" algn="ctr"/>
                      <a:endParaRPr lang="en-GB" sz="1400" dirty="0">
                        <a:latin typeface="Century Gothic" pitchFamily="34"/>
                      </a:endParaRPr>
                    </a:p>
                  </a:txBody>
                  <a:tcPr marL="68580" marR="68580" marT="34290" marB="34290"/>
                </a:tc>
                <a:extLst>
                  <a:ext uri="{0D108BD9-81ED-4DB2-BD59-A6C34878D82A}">
                    <a16:rowId xmlns:a16="http://schemas.microsoft.com/office/drawing/2014/main" val="10000"/>
                  </a:ext>
                </a:extLst>
              </a:tr>
              <a:tr h="480060">
                <a:tc gridSpan="8">
                  <a:txBody>
                    <a:bodyPr/>
                    <a:lstStyle/>
                    <a:p>
                      <a:pPr lvl="0"/>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a:solidFill>
                          <a:srgbClr val="000000"/>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480060">
                <a:tc gridSpan="6">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Multiplication &amp; Division: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Recognise and use square numbers and cube numbers, and the notation for square</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2</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 and cubed</a:t>
                      </a:r>
                      <a:r>
                        <a:rPr lang="en-GB" sz="1400" baseline="30000" dirty="0" smtClean="0">
                          <a:effectLst/>
                          <a:latin typeface="Century Gothic" panose="020B0502020202020204" pitchFamily="34" charset="0"/>
                          <a:ea typeface="Calibri" panose="020F0502020204030204" pitchFamily="34" charset="0"/>
                          <a:cs typeface="Times New Roman" panose="02020603050405020304" pitchFamily="18" charset="0"/>
                        </a:rPr>
                        <a:t>3</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0" marB="34290"/>
                </a:tc>
                <a:tc>
                  <a:txBody>
                    <a:bodyPr/>
                    <a:lstStyle/>
                    <a:p>
                      <a:pPr lvl="0" algn="ctr"/>
                      <a:r>
                        <a:rPr lang="en-GB" sz="1400" dirty="0">
                          <a:latin typeface="Century Gothic" pitchFamily="34"/>
                        </a:rPr>
                        <a:t>My Teacher</a:t>
                      </a:r>
                    </a:p>
                  </a:txBody>
                  <a:tcPr marL="68580" marR="68580" marT="34290" marB="34290"/>
                </a:tc>
                <a:extLst>
                  <a:ext uri="{0D108BD9-81ED-4DB2-BD59-A6C34878D82A}">
                    <a16:rowId xmlns:a16="http://schemas.microsoft.com/office/drawing/2014/main" val="10002"/>
                  </a:ext>
                </a:extLst>
              </a:tr>
              <a:tr h="278090">
                <a:tc>
                  <a:txBody>
                    <a:bodyPr/>
                    <a:lstStyle/>
                    <a:p>
                      <a:pPr lvl="0"/>
                      <a:endParaRPr lang="en-GB" sz="1400" dirty="0">
                        <a:latin typeface="Century Gothic" pitchFamily="34"/>
                      </a:endParaRPr>
                    </a:p>
                  </a:txBody>
                  <a:tcPr marL="68580" marR="68580" marT="34290" marB="34290">
                    <a:solidFill>
                      <a:srgbClr val="2E75B6"/>
                    </a:solidFill>
                  </a:tcPr>
                </a:tc>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Can you </a:t>
                      </a:r>
                      <a:r>
                        <a:rPr lang="en-GB" sz="1400" kern="1200" baseline="0" dirty="0" smtClean="0">
                          <a:solidFill>
                            <a:schemeClr val="tx1"/>
                          </a:solidFill>
                          <a:effectLst/>
                          <a:latin typeface="Century Gothic" pitchFamily="34" charset="0"/>
                          <a:ea typeface="+mn-ea"/>
                          <a:cs typeface="+mn-cs"/>
                        </a:rPr>
                        <a:t>use the symbols (</a:t>
                      </a:r>
                      <a:r>
                        <a:rPr lang="en-GB" sz="900" kern="1200" baseline="0" dirty="0" smtClean="0">
                          <a:solidFill>
                            <a:schemeClr val="tx1"/>
                          </a:solidFill>
                          <a:effectLst/>
                          <a:latin typeface="Century Gothic" pitchFamily="34" charset="0"/>
                          <a:ea typeface="+mn-ea"/>
                          <a:cs typeface="+mn-cs"/>
                        </a:rPr>
                        <a:t>3</a:t>
                      </a:r>
                      <a:r>
                        <a:rPr lang="en-GB" sz="1400" kern="1200" baseline="0" dirty="0" smtClean="0">
                          <a:solidFill>
                            <a:schemeClr val="tx1"/>
                          </a:solidFill>
                          <a:effectLst/>
                          <a:latin typeface="Century Gothic" pitchFamily="34" charset="0"/>
                          <a:ea typeface="+mn-ea"/>
                          <a:cs typeface="+mn-cs"/>
                        </a:rPr>
                        <a:t>) (cubed) accurately</a:t>
                      </a:r>
                      <a:r>
                        <a:rPr lang="en-GB" sz="1400" kern="1200" dirty="0" smtClean="0">
                          <a:solidFill>
                            <a:schemeClr val="tx1"/>
                          </a:solidFill>
                          <a:effectLst/>
                          <a:latin typeface="Century Gothic" pitchFamily="34" charset="0"/>
                          <a:ea typeface="+mn-ea"/>
                          <a:cs typeface="+mn-cs"/>
                        </a:rPr>
                        <a:t>?</a:t>
                      </a:r>
                    </a:p>
                    <a:p>
                      <a:endParaRPr lang="en-GB" sz="1400" dirty="0">
                        <a:latin typeface="Century Gothic" panose="020B0502020202020204" pitchFamily="34"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3"/>
                  </a:ext>
                </a:extLst>
              </a:tr>
              <a:tr h="278090">
                <a:tc gridSpan="2">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Do</a:t>
                      </a:r>
                      <a:r>
                        <a:rPr lang="en-GB" sz="1400" kern="1200" baseline="0" dirty="0" smtClean="0">
                          <a:solidFill>
                            <a:schemeClr val="tx1"/>
                          </a:solidFill>
                          <a:effectLst/>
                          <a:latin typeface="Century Gothic" pitchFamily="34" charset="0"/>
                          <a:ea typeface="+mn-ea"/>
                          <a:cs typeface="+mn-cs"/>
                        </a:rPr>
                        <a:t> you k</a:t>
                      </a:r>
                      <a:r>
                        <a:rPr lang="en-GB" sz="1400" kern="1200" dirty="0" smtClean="0">
                          <a:solidFill>
                            <a:schemeClr val="tx1"/>
                          </a:solidFill>
                          <a:effectLst/>
                          <a:latin typeface="Century Gothic" pitchFamily="34" charset="0"/>
                          <a:ea typeface="+mn-ea"/>
                          <a:cs typeface="+mn-cs"/>
                        </a:rPr>
                        <a:t>now</a:t>
                      </a:r>
                      <a:r>
                        <a:rPr lang="en-GB" sz="1400" kern="1200" baseline="0" dirty="0" smtClean="0">
                          <a:solidFill>
                            <a:schemeClr val="tx1"/>
                          </a:solidFill>
                          <a:effectLst/>
                          <a:latin typeface="Century Gothic" pitchFamily="34" charset="0"/>
                          <a:ea typeface="+mn-ea"/>
                          <a:cs typeface="+mn-cs"/>
                        </a:rPr>
                        <a:t> the cube of all numbers between 2 and 12 by heart</a:t>
                      </a:r>
                      <a:r>
                        <a:rPr lang="en-GB" sz="1400" kern="1200" dirty="0" smtClean="0">
                          <a:solidFill>
                            <a:schemeClr val="tx1"/>
                          </a:solidFill>
                          <a:effectLst/>
                          <a:latin typeface="Century Gothic" pitchFamily="34" charset="0"/>
                          <a:ea typeface="+mn-ea"/>
                          <a:cs typeface="+mn-cs"/>
                        </a:rPr>
                        <a: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4"/>
                  </a:ext>
                </a:extLst>
              </a:tr>
              <a:tr h="278090">
                <a:tc gridSpan="3">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Do you know the relationship between the square of a number and the original number?</a:t>
                      </a:r>
                    </a:p>
                  </a:txBody>
                  <a:tcPr marL="68580" marR="68580" marT="34290" marB="34290"/>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5"/>
                  </a:ext>
                </a:extLst>
              </a:tr>
              <a:tr h="278090">
                <a:tc gridSpan="4">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baseline="0" dirty="0" smtClean="0">
                          <a:solidFill>
                            <a:schemeClr val="tx1"/>
                          </a:solidFill>
                          <a:effectLst/>
                          <a:latin typeface="Century Gothic" pitchFamily="34" charset="0"/>
                          <a:ea typeface="+mn-ea"/>
                          <a:cs typeface="+mn-cs"/>
                        </a:rPr>
                        <a:t>Can you u</a:t>
                      </a:r>
                      <a:r>
                        <a:rPr lang="en-GB" sz="1400" kern="1200" dirty="0" smtClean="0">
                          <a:solidFill>
                            <a:schemeClr val="tx1"/>
                          </a:solidFill>
                          <a:effectLst/>
                          <a:latin typeface="Century Gothic" pitchFamily="34" charset="0"/>
                          <a:ea typeface="+mn-ea"/>
                          <a:cs typeface="+mn-cs"/>
                        </a:rPr>
                        <a:t>se the symbol (²)  accurately?</a:t>
                      </a:r>
                    </a:p>
                    <a:p>
                      <a:endParaRPr lang="en-GB" sz="1400" dirty="0">
                        <a:latin typeface="Century Gothic" panose="020B0502020202020204" pitchFamily="34" charset="0"/>
                      </a:endParaRPr>
                    </a:p>
                  </a:txBody>
                  <a:tcPr marL="68580" marR="68580" marT="34290" marB="34290"/>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6"/>
                  </a:ext>
                </a:extLst>
              </a:tr>
              <a:tr h="278090">
                <a:tc gridSpan="5">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Do you know the square of all numbers between 2 and 12 by heart?</a:t>
                      </a:r>
                    </a:p>
                  </a:txBody>
                  <a:tcPr marL="68580" marR="68580" marT="34290" marB="34290"/>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7"/>
                  </a:ext>
                </a:extLst>
              </a:tr>
            </a:tbl>
          </a:graphicData>
        </a:graphic>
      </p:graphicFrame>
      <p:sp>
        <p:nvSpPr>
          <p:cNvPr id="3156" name="Up Arrow 8"/>
          <p:cNvSpPr>
            <a:spLocks/>
          </p:cNvSpPr>
          <p:nvPr/>
        </p:nvSpPr>
        <p:spPr bwMode="auto">
          <a:xfrm>
            <a:off x="8820204" y="2686050"/>
            <a:ext cx="648072" cy="2455038"/>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5" name="Slide Number Placeholder 4"/>
          <p:cNvSpPr>
            <a:spLocks noGrp="1"/>
          </p:cNvSpPr>
          <p:nvPr>
            <p:ph type="sldNum" sz="quarter" idx="12"/>
          </p:nvPr>
        </p:nvSpPr>
        <p:spPr/>
        <p:txBody>
          <a:bodyPr/>
          <a:lstStyle/>
          <a:p>
            <a:fld id="{2AB5F3F0-7E87-48B0-94BB-7E37CB4CA4F1}" type="slidenum">
              <a:rPr lang="en-GB" smtClean="0"/>
              <a:t>5</a:t>
            </a:fld>
            <a:endParaRPr lang="en-GB" dirty="0"/>
          </a:p>
        </p:txBody>
      </p:sp>
    </p:spTree>
    <p:extLst>
      <p:ext uri="{BB962C8B-B14F-4D97-AF65-F5344CB8AC3E}">
        <p14:creationId xmlns:p14="http://schemas.microsoft.com/office/powerpoint/2010/main" val="2494276188"/>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96314"/>
          <a:ext cx="8229600" cy="5363172"/>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625242">
                  <a:extLst>
                    <a:ext uri="{9D8B030D-6E8A-4147-A177-3AD203B41FA5}">
                      <a16:colId xmlns:a16="http://schemas.microsoft.com/office/drawing/2014/main" val="20001"/>
                    </a:ext>
                  </a:extLst>
                </a:gridCol>
                <a:gridCol w="605790">
                  <a:extLst>
                    <a:ext uri="{9D8B030D-6E8A-4147-A177-3AD203B41FA5}">
                      <a16:colId xmlns:a16="http://schemas.microsoft.com/office/drawing/2014/main" val="20002"/>
                    </a:ext>
                  </a:extLst>
                </a:gridCol>
                <a:gridCol w="641176">
                  <a:extLst>
                    <a:ext uri="{9D8B030D-6E8A-4147-A177-3AD203B41FA5}">
                      <a16:colId xmlns:a16="http://schemas.microsoft.com/office/drawing/2014/main" val="20003"/>
                    </a:ext>
                  </a:extLst>
                </a:gridCol>
                <a:gridCol w="730424">
                  <a:extLst>
                    <a:ext uri="{9D8B030D-6E8A-4147-A177-3AD203B41FA5}">
                      <a16:colId xmlns:a16="http://schemas.microsoft.com/office/drawing/2014/main" val="20004"/>
                    </a:ext>
                  </a:extLst>
                </a:gridCol>
                <a:gridCol w="2034540">
                  <a:extLst>
                    <a:ext uri="{9D8B030D-6E8A-4147-A177-3AD203B41FA5}">
                      <a16:colId xmlns:a16="http://schemas.microsoft.com/office/drawing/2014/main" val="20005"/>
                    </a:ext>
                  </a:extLst>
                </a:gridCol>
                <a:gridCol w="1339492">
                  <a:extLst>
                    <a:ext uri="{9D8B030D-6E8A-4147-A177-3AD203B41FA5}">
                      <a16:colId xmlns:a16="http://schemas.microsoft.com/office/drawing/2014/main" val="20006"/>
                    </a:ext>
                  </a:extLst>
                </a:gridCol>
                <a:gridCol w="740768">
                  <a:extLst>
                    <a:ext uri="{9D8B030D-6E8A-4147-A177-3AD203B41FA5}">
                      <a16:colId xmlns:a16="http://schemas.microsoft.com/office/drawing/2014/main" val="20007"/>
                    </a:ext>
                  </a:extLst>
                </a:gridCol>
              </a:tblGrid>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a:t>
                      </a:r>
                      <a:r>
                        <a:rPr lang="en-GB" baseline="0" dirty="0" smtClean="0">
                          <a:solidFill>
                            <a:schemeClr val="tx1"/>
                          </a:solidFill>
                          <a:latin typeface="Century Gothic" pitchFamily="34" charset="0"/>
                        </a:rPr>
                        <a:t> 2</a:t>
                      </a:r>
                      <a:r>
                        <a:rPr lang="en-GB" dirty="0" smtClean="0">
                          <a:solidFill>
                            <a:schemeClr val="tx1"/>
                          </a:solidFill>
                          <a:latin typeface="Century Gothic" pitchFamily="34" charset="0"/>
                        </a:rPr>
                        <a:t>: Week 1: Pre-Learning Task</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3">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gridSpan="5">
                  <a:txBody>
                    <a:bodyPr/>
                    <a:lstStyle/>
                    <a:p>
                      <a:r>
                        <a:rPr lang="en-GB" dirty="0" smtClean="0">
                          <a:latin typeface="Century Gothic" pitchFamily="34" charset="0"/>
                        </a:rPr>
                        <a:t>Summer 2: Week 1</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Place Value</a:t>
                      </a:r>
                    </a:p>
                  </a:txBody>
                  <a:tcPr/>
                </a:tc>
                <a:tc gridSpan="7">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 100, 1000, 10000 or 100000</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370840">
                <a:tc gridSpan="8">
                  <a:txBody>
                    <a:bodyPr/>
                    <a:lstStyle/>
                    <a:p>
                      <a:pPr algn="ctr"/>
                      <a:r>
                        <a:rPr lang="en-GB" sz="1600" b="1" i="1" baseline="0" dirty="0" smtClean="0">
                          <a:latin typeface="Century Gothic" pitchFamily="34" charset="0"/>
                        </a:rPr>
                        <a:t>Round these numbers to the nearest 10, 100, 1000, 10,000 or 100,000</a:t>
                      </a:r>
                      <a:endParaRPr lang="en-GB" sz="1600" b="1" i="1" dirty="0" smtClean="0">
                        <a:latin typeface="Century Gothic" pitchFamily="34" charset="0"/>
                      </a:endParaRPr>
                    </a:p>
                  </a:txBody>
                  <a:tcPr/>
                </a:tc>
                <a:tc hMerge="1">
                  <a:txBody>
                    <a:bodyPr/>
                    <a:lstStyle/>
                    <a:p>
                      <a:pPr marL="0" marR="0" indent="0" algn="l" defTabSz="914400" rtl="0" eaLnBrk="1" fontAlgn="auto" latinLnBrk="0" hangingPunct="1">
                        <a:lnSpc>
                          <a:spcPct val="107000"/>
                        </a:lnSpc>
                        <a:spcBef>
                          <a:spcPts val="0"/>
                        </a:spcBef>
                        <a:spcAft>
                          <a:spcPts val="0"/>
                        </a:spcAft>
                        <a:buClrTx/>
                        <a:buSzTx/>
                        <a:buFontTx/>
                        <a:buNone/>
                        <a:tabLst/>
                        <a:defRPr/>
                      </a:pPr>
                      <a:endParaRPr lang="en-GB" sz="2400" b="1" i="1" dirty="0" smtClean="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indent="0" algn="ctr" defTabSz="914400" rtl="0" eaLnBrk="1" fontAlgn="auto" latinLnBrk="0" hangingPunct="1">
                        <a:lnSpc>
                          <a:spcPct val="107000"/>
                        </a:lnSpc>
                        <a:spcBef>
                          <a:spcPts val="0"/>
                        </a:spcBef>
                        <a:spcAft>
                          <a:spcPts val="0"/>
                        </a:spcAft>
                        <a:buClrTx/>
                        <a:buSzTx/>
                        <a:buFontTx/>
                        <a:buNone/>
                        <a:tabLst/>
                        <a:defRPr/>
                      </a:pPr>
                      <a:endParaRPr lang="en-GB" sz="1600" b="1" i="1" dirty="0" smtClean="0">
                        <a:latin typeface="Century Gothic"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4"/>
                  </a:ext>
                </a:extLst>
              </a:tr>
              <a:tr h="670111">
                <a:tc gridSpan="2">
                  <a:txBody>
                    <a:bodyPr/>
                    <a:lstStyle/>
                    <a:p>
                      <a:pPr algn="ctr"/>
                      <a:r>
                        <a:rPr lang="en-GB" dirty="0" smtClean="0">
                          <a:latin typeface="Century Gothic" panose="020B0502020202020204" pitchFamily="34" charset="0"/>
                        </a:rPr>
                        <a:t>1167 to the nearest 10</a:t>
                      </a:r>
                      <a:endParaRPr lang="en-GB" dirty="0">
                        <a:latin typeface="Century Gothic" panose="020B0502020202020204" pitchFamily="34" charset="0"/>
                      </a:endParaRPr>
                    </a:p>
                  </a:txBody>
                  <a:tcPr/>
                </a:tc>
                <a:tc hMerge="1">
                  <a:txBody>
                    <a:bodyPr/>
                    <a:lstStyle/>
                    <a:p>
                      <a:endParaRPr lang="en-GB"/>
                    </a:p>
                  </a:txBody>
                  <a:tcPr/>
                </a:tc>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a:txBody>
                    <a:bodyPr/>
                    <a:lstStyle/>
                    <a:p>
                      <a:pPr algn="l"/>
                      <a:endParaRPr lang="en-GB" sz="1600" b="1" i="1" dirty="0">
                        <a:latin typeface="Century Gothic" panose="020B0502020202020204" pitchFamily="34" charset="0"/>
                      </a:endParaRPr>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latin typeface="Century Gothic" panose="020B0502020202020204" pitchFamily="34" charset="0"/>
                        </a:rPr>
                        <a:t>77,771 to the nearest 1000</a:t>
                      </a:r>
                    </a:p>
                  </a:txBody>
                  <a:tcPr/>
                </a:tc>
                <a:tc>
                  <a:txBody>
                    <a:bodyPr/>
                    <a:lstStyle/>
                    <a:p>
                      <a:endParaRPr lang="en-GB" sz="1600" dirty="0">
                        <a:latin typeface="Century Gothic" panose="020B0502020202020204" pitchFamily="34" charset="0"/>
                      </a:endParaRPr>
                    </a:p>
                  </a:txBody>
                  <a:tcPr/>
                </a:tc>
                <a:tc>
                  <a:txBody>
                    <a:bodyPr/>
                    <a:lstStyle/>
                    <a:p>
                      <a:endParaRPr lang="en-GB" sz="1600"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594043">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latin typeface="Century Gothic" panose="020B0502020202020204" pitchFamily="34" charset="0"/>
                        </a:rPr>
                        <a:t>272 to the nearest 10</a:t>
                      </a:r>
                    </a:p>
                  </a:txBody>
                  <a:tcPr/>
                </a:tc>
                <a:tc hMerge="1">
                  <a:txBody>
                    <a:bodyPr/>
                    <a:lstStyle/>
                    <a:p>
                      <a:endParaRPr lang="en-GB"/>
                    </a:p>
                  </a:txBody>
                  <a:tcPr/>
                </a:tc>
                <a:tc gridSpan="2">
                  <a:txBody>
                    <a:bodyPr/>
                    <a:lstStyle/>
                    <a:p>
                      <a:pPr algn="ctr"/>
                      <a:endParaRPr lang="en-GB" sz="1600" dirty="0">
                        <a:latin typeface="Century Gothic" panose="020B0502020202020204" pitchFamily="34" charset="0"/>
                      </a:endParaRPr>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latin typeface="Century Gothic" panose="020B0502020202020204" pitchFamily="34" charset="0"/>
                        </a:rPr>
                        <a:t>159,987 to the nearest 10,000</a:t>
                      </a:r>
                    </a:p>
                  </a:txBody>
                  <a:tcPr/>
                </a:tc>
                <a:tc>
                  <a:txBody>
                    <a:bodyPr/>
                    <a:lstStyle/>
                    <a:p>
                      <a:endParaRPr lang="en-GB" dirty="0"/>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6"/>
                  </a:ext>
                </a:extLst>
              </a:tr>
              <a:tr h="655096">
                <a:tc gridSpan="2">
                  <a:txBody>
                    <a:bodyPr/>
                    <a:lstStyle/>
                    <a:p>
                      <a:pPr algn="ctr"/>
                      <a:r>
                        <a:rPr lang="en-GB" dirty="0" smtClean="0">
                          <a:latin typeface="Century Gothic" panose="020B0502020202020204" pitchFamily="34" charset="0"/>
                        </a:rPr>
                        <a:t>1145 to the nearest 100</a:t>
                      </a:r>
                      <a:endParaRPr lang="en-GB" dirty="0">
                        <a:latin typeface="Century Gothic" panose="020B0502020202020204" pitchFamily="34" charset="0"/>
                      </a:endParaRPr>
                    </a:p>
                  </a:txBody>
                  <a:tcPr/>
                </a:tc>
                <a:tc hMerge="1">
                  <a:txBody>
                    <a:bodyPr/>
                    <a:lstStyle/>
                    <a:p>
                      <a:endParaRPr lang="en-GB"/>
                    </a:p>
                  </a:txBody>
                  <a:tcPr/>
                </a:tc>
                <a:tc gridSpan="2">
                  <a:txBody>
                    <a:bodyPr/>
                    <a:lstStyle/>
                    <a:p>
                      <a:endParaRPr lang="en-GB" dirty="0"/>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latin typeface="Century Gothic" panose="020B0502020202020204" pitchFamily="34" charset="0"/>
                        </a:rPr>
                        <a:t>918,756 to the nearest 10,000</a:t>
                      </a:r>
                    </a:p>
                  </a:txBody>
                  <a:tcPr/>
                </a:tc>
                <a:tc>
                  <a:txBody>
                    <a:bodyPr/>
                    <a:lstStyle/>
                    <a:p>
                      <a:endParaRPr lang="en-GB" dirty="0"/>
                    </a:p>
                  </a:txBody>
                  <a:tcPr/>
                </a:tc>
                <a:tc>
                  <a:txBody>
                    <a:bodyPr/>
                    <a:lstStyle/>
                    <a:p>
                      <a:endParaRPr lang="en-GB" sz="1600"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7"/>
                  </a:ext>
                </a:extLst>
              </a:tr>
              <a:tr h="0">
                <a:tc gridSpan="2">
                  <a:txBody>
                    <a:bodyPr/>
                    <a:lstStyle/>
                    <a:p>
                      <a:pPr algn="ctr"/>
                      <a:r>
                        <a:rPr lang="en-GB" dirty="0" smtClean="0">
                          <a:latin typeface="Century Gothic" panose="020B0502020202020204" pitchFamily="34" charset="0"/>
                        </a:rPr>
                        <a:t>5607 to the nearest 100</a:t>
                      </a:r>
                      <a:endParaRPr lang="en-GB" dirty="0">
                        <a:latin typeface="Century Gothic" panose="020B0502020202020204" pitchFamily="34" charset="0"/>
                      </a:endParaRPr>
                    </a:p>
                  </a:txBody>
                  <a:tcPr/>
                </a:tc>
                <a:tc hMerge="1">
                  <a:txBody>
                    <a:bodyPr/>
                    <a:lstStyle/>
                    <a:p>
                      <a:endParaRPr lang="en-GB"/>
                    </a:p>
                  </a:txBody>
                  <a:tcPr/>
                </a:tc>
                <a:tc gridSpan="2">
                  <a:txBody>
                    <a:bodyPr/>
                    <a:lstStyle/>
                    <a:p>
                      <a:endParaRPr lang="en-GB" dirty="0"/>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latin typeface="Century Gothic" panose="020B0502020202020204" pitchFamily="34" charset="0"/>
                        </a:rPr>
                        <a:t>391,385 to the nearest 100,000</a:t>
                      </a:r>
                    </a:p>
                  </a:txBody>
                  <a:tcPr/>
                </a:tc>
                <a:tc>
                  <a:txBody>
                    <a:bodyPr/>
                    <a:lstStyle/>
                    <a:p>
                      <a:endParaRPr lang="en-GB" sz="1600" dirty="0">
                        <a:latin typeface="Century Gothic" panose="020B0502020202020204" pitchFamily="34" charset="0"/>
                      </a:endParaRPr>
                    </a:p>
                  </a:txBody>
                  <a:tcPr/>
                </a:tc>
                <a:tc>
                  <a:txBody>
                    <a:bodyPr/>
                    <a:lstStyle/>
                    <a:p>
                      <a:endParaRPr lang="en-GB" dirty="0"/>
                    </a:p>
                  </a:txBody>
                  <a:tcPr>
                    <a:solidFill>
                      <a:schemeClr val="accent2">
                        <a:lumMod val="60000"/>
                        <a:lumOff val="40000"/>
                      </a:schemeClr>
                    </a:solidFill>
                  </a:tcPr>
                </a:tc>
                <a:extLst>
                  <a:ext uri="{0D108BD9-81ED-4DB2-BD59-A6C34878D82A}">
                    <a16:rowId xmlns:a16="http://schemas.microsoft.com/office/drawing/2014/main" val="10008"/>
                  </a:ext>
                </a:extLst>
              </a:tr>
              <a:tr h="594043">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latin typeface="Century Gothic" panose="020B0502020202020204" pitchFamily="34" charset="0"/>
                        </a:rPr>
                        <a:t>2134 to the nearest 1000</a:t>
                      </a:r>
                    </a:p>
                  </a:txBody>
                  <a:tcPr/>
                </a:tc>
                <a:tc hMerge="1">
                  <a:txBody>
                    <a:bodyPr/>
                    <a:lstStyle/>
                    <a:p>
                      <a:endParaRPr lang="en-GB"/>
                    </a:p>
                  </a:txBody>
                  <a:tcPr/>
                </a:tc>
                <a:tc gridSpan="2">
                  <a:txBody>
                    <a:bodyPr/>
                    <a:lstStyle/>
                    <a:p>
                      <a:endParaRPr lang="en-GB" dirty="0"/>
                    </a:p>
                  </a:txBody>
                  <a:tcPr/>
                </a:tc>
                <a:tc hMerge="1">
                  <a:txBody>
                    <a:bodyPr/>
                    <a:lstStyle/>
                    <a:p>
                      <a:endParaRPr lang="en-GB"/>
                    </a:p>
                  </a:txBody>
                  <a:tcPr/>
                </a:tc>
                <a:tc>
                  <a:txBody>
                    <a:bodyPr/>
                    <a:lstStyle/>
                    <a:p>
                      <a:endParaRPr lang="en-GB" dirty="0"/>
                    </a:p>
                  </a:txBody>
                  <a:tcPr>
                    <a:solidFill>
                      <a:schemeClr val="accent2">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latin typeface="Century Gothic" panose="020B0502020202020204" pitchFamily="34" charset="0"/>
                        </a:rPr>
                        <a:t>357,867 to the nearest 100,000</a:t>
                      </a:r>
                    </a:p>
                  </a:txBody>
                  <a:tcPr/>
                </a:tc>
                <a:tc>
                  <a:txBody>
                    <a:bodyPr/>
                    <a:lstStyle/>
                    <a:p>
                      <a:endParaRPr lang="en-GB" sz="1600" dirty="0">
                        <a:latin typeface="Century Gothic" panose="020B0502020202020204" pitchFamily="34" charset="0"/>
                      </a:endParaRPr>
                    </a:p>
                  </a:txBody>
                  <a:tcPr/>
                </a:tc>
                <a:tc>
                  <a:txBody>
                    <a:bodyPr/>
                    <a:lstStyle/>
                    <a:p>
                      <a:endParaRPr lang="en-GB" sz="1600"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9"/>
                  </a:ext>
                </a:extLst>
              </a:tr>
            </a:tbl>
          </a:graphicData>
        </a:graphic>
      </p:graphicFrame>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4" name="Slide Number Placeholder 3"/>
          <p:cNvSpPr>
            <a:spLocks noGrp="1"/>
          </p:cNvSpPr>
          <p:nvPr>
            <p:ph type="sldNum" sz="quarter" idx="12"/>
          </p:nvPr>
        </p:nvSpPr>
        <p:spPr/>
        <p:txBody>
          <a:bodyPr/>
          <a:lstStyle/>
          <a:p>
            <a:fld id="{2AB5F3F0-7E87-48B0-94BB-7E37CB4CA4F1}" type="slidenum">
              <a:rPr lang="en-GB" smtClean="0"/>
              <a:t>6</a:t>
            </a:fld>
            <a:endParaRPr lang="en-GB" dirty="0"/>
          </a:p>
        </p:txBody>
      </p:sp>
    </p:spTree>
    <p:extLst>
      <p:ext uri="{BB962C8B-B14F-4D97-AF65-F5344CB8AC3E}">
        <p14:creationId xmlns:p14="http://schemas.microsoft.com/office/powerpoint/2010/main" val="4978350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232728"/>
          <a:ext cx="8564136" cy="598424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968749">
                  <a:extLst>
                    <a:ext uri="{9D8B030D-6E8A-4147-A177-3AD203B41FA5}">
                      <a16:colId xmlns:a16="http://schemas.microsoft.com/office/drawing/2014/main" val="20001"/>
                    </a:ext>
                  </a:extLst>
                </a:gridCol>
                <a:gridCol w="4945008">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1: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 100, 1000, 10000 or 100000</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785812">
                <a:tc rowSpan="5">
                  <a:txBody>
                    <a:bodyPr/>
                    <a:lstStyle/>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100</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1,000</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 to the nearest 10</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 to the nearest 100</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 to the nearest 1,000</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 to the nearest 10,000</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100</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1,000</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10,000</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100,000</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8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5">
                  <a:txBody>
                    <a:bodyPr/>
                    <a:lstStyle/>
                    <a:p>
                      <a:pPr marL="171450" indent="-171450">
                        <a:buFont typeface="Arial" panose="020B0604020202020204" pitchFamily="34" charset="0"/>
                        <a:buChar char="•"/>
                      </a:pPr>
                      <a:r>
                        <a:rPr lang="en-GB" sz="1200" baseline="0" dirty="0" smtClean="0">
                          <a:latin typeface="Century Gothic" panose="020B0502020202020204" pitchFamily="34" charset="0"/>
                        </a:rPr>
                        <a:t>Remind pupils of the learning carried out in the previous term related to rounding decimal numbers.</a:t>
                      </a:r>
                    </a:p>
                    <a:p>
                      <a:pPr marL="171450" indent="-171450">
                        <a:buFont typeface="Arial" panose="020B0604020202020204" pitchFamily="34" charset="0"/>
                        <a:buChar char="•"/>
                      </a:pPr>
                      <a:r>
                        <a:rPr lang="en-GB" sz="1200" baseline="0" dirty="0" smtClean="0">
                          <a:latin typeface="Century Gothic" panose="020B0502020202020204" pitchFamily="34" charset="0"/>
                        </a:rPr>
                        <a:t>Explain that the same applies to rounding larger numbers.</a:t>
                      </a:r>
                    </a:p>
                    <a:p>
                      <a:pPr marL="171450" indent="-171450">
                        <a:buFont typeface="Arial" panose="020B0604020202020204" pitchFamily="34" charset="0"/>
                        <a:buChar char="•"/>
                      </a:pPr>
                      <a:r>
                        <a:rPr lang="en-GB" sz="1200" baseline="0" dirty="0" smtClean="0">
                          <a:latin typeface="Century Gothic" panose="020B0502020202020204" pitchFamily="34" charset="0"/>
                        </a:rPr>
                        <a:t>Provide pupils with cards that have large numbers on them and verbally get pupils to round the numbers to the nearest 10, 100 or 1000.</a:t>
                      </a:r>
                    </a:p>
                    <a:p>
                      <a:pPr marL="171450" indent="-171450">
                        <a:buFont typeface="Arial" panose="020B0604020202020204" pitchFamily="34" charset="0"/>
                        <a:buChar char="•"/>
                      </a:pPr>
                      <a:r>
                        <a:rPr lang="en-GB" sz="1200" baseline="0" dirty="0" smtClean="0">
                          <a:latin typeface="Century Gothic" panose="020B0502020202020204" pitchFamily="34" charset="0"/>
                        </a:rPr>
                        <a:t>Move on then to round to the nearest 10,000 and 100,000.</a:t>
                      </a:r>
                    </a:p>
                    <a:p>
                      <a:pPr marL="0" indent="0">
                        <a:buFont typeface="Arial" panose="020B0604020202020204" pitchFamily="34" charset="0"/>
                        <a:buNone/>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Round these numbers to the nearest 10:</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238          2458       23457        15980     23981     238942    670234</a:t>
                      </a:r>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Round these numbers to the nearest 100:</a:t>
                      </a:r>
                    </a:p>
                    <a:p>
                      <a:endParaRPr lang="en-GB" sz="120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entury Gothic" panose="020B0502020202020204" pitchFamily="34" charset="0"/>
                        </a:rPr>
                        <a:t>478          7834       23782        15896     89981     238093    902367</a:t>
                      </a:r>
                    </a:p>
                    <a:p>
                      <a:endParaRPr lang="en-GB" sz="1200" dirty="0" smtClean="0">
                        <a:latin typeface="Century Gothic" panose="020B0502020202020204" pitchFamily="34" charset="0"/>
                      </a:endParaRPr>
                    </a:p>
                  </a:txBody>
                  <a:tcPr/>
                </a:tc>
                <a:extLst>
                  <a:ext uri="{0D108BD9-81ED-4DB2-BD59-A6C34878D82A}">
                    <a16:rowId xmlns:a16="http://schemas.microsoft.com/office/drawing/2014/main" val="10004"/>
                  </a:ext>
                </a:extLst>
              </a:tr>
              <a:tr h="845820">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Round these numbers to the nearest 1000:</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2391         3829       23901        75845     30002     652891    908765</a:t>
                      </a:r>
                    </a:p>
                  </a:txBody>
                  <a:tcPr/>
                </a:tc>
                <a:extLst>
                  <a:ext uri="{0D108BD9-81ED-4DB2-BD59-A6C34878D82A}">
                    <a16:rowId xmlns:a16="http://schemas.microsoft.com/office/drawing/2014/main" val="10005"/>
                  </a:ext>
                </a:extLst>
              </a:tr>
              <a:tr h="1016318">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Round these numbers to the nearest 10,000:</a:t>
                      </a:r>
                    </a:p>
                    <a:p>
                      <a:endParaRPr lang="en-GB" sz="120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entury Gothic" panose="020B0502020202020204" pitchFamily="34" charset="0"/>
                        </a:rPr>
                        <a:t>12768       234578    123901       275845     300025     652891</a:t>
                      </a:r>
                    </a:p>
                  </a:txBody>
                  <a:tcPr/>
                </a:tc>
                <a:extLst>
                  <a:ext uri="{0D108BD9-81ED-4DB2-BD59-A6C34878D82A}">
                    <a16:rowId xmlns:a16="http://schemas.microsoft.com/office/drawing/2014/main" val="10006"/>
                  </a:ext>
                </a:extLst>
              </a:tr>
              <a:tr h="1016318">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Round these numbers to the nearest 100,000:</a:t>
                      </a:r>
                    </a:p>
                    <a:p>
                      <a:endParaRPr lang="en-GB" sz="120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entury Gothic" panose="020B0502020202020204" pitchFamily="34" charset="0"/>
                        </a:rPr>
                        <a:t>127168       234778    923901       275949      308925     659896</a:t>
                      </a:r>
                    </a:p>
                    <a:p>
                      <a:endParaRPr lang="en-GB" sz="1200" dirty="0" smtClean="0">
                        <a:latin typeface="Century Gothic" panose="020B0502020202020204" pitchFamily="34" charset="0"/>
                      </a:endParaRPr>
                    </a:p>
                  </a:txBody>
                  <a:tcPr/>
                </a:tc>
                <a:extLst>
                  <a:ext uri="{0D108BD9-81ED-4DB2-BD59-A6C34878D82A}">
                    <a16:rowId xmlns:a16="http://schemas.microsoft.com/office/drawing/2014/main" val="10007"/>
                  </a:ext>
                </a:extLst>
              </a:tr>
            </a:tbl>
          </a:graphicData>
        </a:graphic>
      </p:graphicFrame>
      <p:sp>
        <p:nvSpPr>
          <p:cNvPr id="3" name="Footer Placeholder 2"/>
          <p:cNvSpPr>
            <a:spLocks noGrp="1"/>
          </p:cNvSpPr>
          <p:nvPr>
            <p:ph type="ftr" sz="quarter" idx="11"/>
          </p:nvPr>
        </p:nvSpPr>
        <p:spPr/>
        <p:txBody>
          <a:bodyPr/>
          <a:lstStyle/>
          <a:p>
            <a:r>
              <a:rPr lang="en-GB" dirty="0" smtClean="0"/>
              <a:t>(c) Focus Education (UK) Ltd</a:t>
            </a:r>
            <a:endParaRPr lang="en-GB" dirty="0"/>
          </a:p>
        </p:txBody>
      </p:sp>
      <p:sp>
        <p:nvSpPr>
          <p:cNvPr id="6" name="Slide Number Placeholder 5"/>
          <p:cNvSpPr>
            <a:spLocks noGrp="1"/>
          </p:cNvSpPr>
          <p:nvPr>
            <p:ph type="sldNum" sz="quarter" idx="12"/>
          </p:nvPr>
        </p:nvSpPr>
        <p:spPr/>
        <p:txBody>
          <a:bodyPr/>
          <a:lstStyle/>
          <a:p>
            <a:fld id="{2AB5F3F0-7E87-48B0-94BB-7E37CB4CA4F1}" type="slidenum">
              <a:rPr lang="en-GB" smtClean="0"/>
              <a:t>7</a:t>
            </a:fld>
            <a:endParaRPr lang="en-GB" dirty="0"/>
          </a:p>
        </p:txBody>
      </p:sp>
    </p:spTree>
    <p:extLst>
      <p:ext uri="{BB962C8B-B14F-4D97-AF65-F5344CB8AC3E}">
        <p14:creationId xmlns:p14="http://schemas.microsoft.com/office/powerpoint/2010/main" val="19144294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6014720"/>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317767">
                  <a:extLst>
                    <a:ext uri="{9D8B030D-6E8A-4147-A177-3AD203B41FA5}">
                      <a16:colId xmlns:a16="http://schemas.microsoft.com/office/drawing/2014/main" val="20001"/>
                    </a:ext>
                  </a:extLst>
                </a:gridCol>
                <a:gridCol w="3595991">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1: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 100, 1000, 10000 or 100000</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extLst>
                  <a:ext uri="{0D108BD9-81ED-4DB2-BD59-A6C34878D82A}">
                    <a16:rowId xmlns:a16="http://schemas.microsoft.com/office/drawing/2014/main" val="10002"/>
                  </a:ext>
                </a:extLst>
              </a:tr>
              <a:tr h="2099600">
                <a:tc rowSpan="2">
                  <a:txBody>
                    <a:bodyPr/>
                    <a:lstStyle/>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 </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 to the nearest 10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 to the nearest 100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 to the nearest 1,000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 to the nearest 10,000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10,000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100,000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 number rounded to the nearest 100 is: 12800</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Which</a:t>
                      </a:r>
                      <a:r>
                        <a:rPr lang="en-GB" sz="1200" kern="1200" baseline="0" dirty="0" smtClean="0">
                          <a:solidFill>
                            <a:schemeClr val="dk1"/>
                          </a:solidFill>
                          <a:effectLst/>
                          <a:latin typeface="Century Gothic" panose="020B0502020202020204" pitchFamily="34" charset="0"/>
                          <a:ea typeface="+mn-ea"/>
                          <a:cs typeface="+mn-cs"/>
                        </a:rPr>
                        <a:t> of these numbers will not be 12800 when rounded?</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12804;       12788;       12855;       12840</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 number rounded to the nearest 1000 is: 427000</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Which</a:t>
                      </a:r>
                      <a:r>
                        <a:rPr lang="en-GB" sz="1200" kern="1200" baseline="0" dirty="0" smtClean="0">
                          <a:solidFill>
                            <a:schemeClr val="dk1"/>
                          </a:solidFill>
                          <a:effectLst/>
                          <a:latin typeface="Century Gothic" panose="020B0502020202020204" pitchFamily="34" charset="0"/>
                          <a:ea typeface="+mn-ea"/>
                          <a:cs typeface="+mn-cs"/>
                        </a:rPr>
                        <a:t> of these numbers will not be 427000 when rounded?</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427451;       426899;       426501;       427501</a:t>
                      </a:r>
                    </a:p>
                  </a:txBody>
                  <a:tcPr/>
                </a:tc>
                <a:tc>
                  <a:txBody>
                    <a:bodyPr/>
                    <a:lstStyle/>
                    <a:p>
                      <a:pPr marL="0" indent="0">
                        <a:buFont typeface="Arial" panose="020B0604020202020204" pitchFamily="34" charset="0"/>
                        <a:buNone/>
                      </a:pPr>
                      <a:endParaRPr lang="en-GB" sz="1200" dirty="0">
                        <a:latin typeface="Century Gothic" panose="020B0502020202020204" pitchFamily="34" charset="0"/>
                      </a:endParaRPr>
                    </a:p>
                  </a:txBody>
                  <a:tcPr/>
                </a:tc>
                <a:extLst>
                  <a:ext uri="{0D108BD9-81ED-4DB2-BD59-A6C34878D82A}">
                    <a16:rowId xmlns:a16="http://schemas.microsoft.com/office/drawing/2014/main" val="10003"/>
                  </a:ext>
                </a:extLst>
              </a:tr>
              <a:tr h="2099600">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The following numbers have been rounded to the nearest</a:t>
                      </a:r>
                      <a:r>
                        <a:rPr lang="en-GB" sz="1200" kern="1200" baseline="0" dirty="0" smtClean="0">
                          <a:solidFill>
                            <a:schemeClr val="dk1"/>
                          </a:solidFill>
                          <a:effectLst/>
                          <a:latin typeface="Century Gothic" panose="020B0502020202020204" pitchFamily="34" charset="0"/>
                          <a:ea typeface="+mn-ea"/>
                          <a:cs typeface="+mn-cs"/>
                        </a:rPr>
                        <a:t> 100.</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Give two examples of what the numbers could have been in the first place:</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      12900        62500       123900    159800</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These have been rounded to the nearest 1000. Give two examples of what the numbers could have been in the first place: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      234000       152000     25000     89000</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txBody>
                  <a:tcPr/>
                </a:tc>
                <a:tc>
                  <a:txBody>
                    <a:bodyPr/>
                    <a:lstStyle/>
                    <a:p>
                      <a:pPr marL="0" indent="0">
                        <a:buFont typeface="Arial" panose="020B0604020202020204" pitchFamily="34" charset="0"/>
                        <a:buNone/>
                      </a:pPr>
                      <a:r>
                        <a:rPr lang="en-GB" sz="1200" dirty="0" smtClean="0">
                          <a:latin typeface="Century Gothic" panose="020B0502020202020204" pitchFamily="34" charset="0"/>
                        </a:rPr>
                        <a:t>Round the following money to the nearest 10p; £1 and £10:</a:t>
                      </a: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r>
                        <a:rPr lang="en-GB" sz="1200" dirty="0" smtClean="0">
                          <a:latin typeface="Century Gothic" panose="020B0502020202020204" pitchFamily="34" charset="0"/>
                        </a:rPr>
                        <a:t>            £23.98                 £245.23</a:t>
                      </a:r>
                    </a:p>
                    <a:p>
                      <a:pPr marL="0" indent="0">
                        <a:buFont typeface="Arial" panose="020B0604020202020204" pitchFamily="34" charset="0"/>
                        <a:buNone/>
                      </a:pPr>
                      <a:r>
                        <a:rPr lang="en-GB" sz="1200" baseline="0" dirty="0" smtClean="0">
                          <a:latin typeface="Century Gothic" panose="020B0502020202020204" pitchFamily="34" charset="0"/>
                        </a:rPr>
                        <a:t>            £45.65                 £12.54</a:t>
                      </a:r>
                    </a:p>
                    <a:p>
                      <a:pPr marL="0" indent="0">
                        <a:buFont typeface="Arial" panose="020B0604020202020204" pitchFamily="34" charset="0"/>
                        <a:buNone/>
                      </a:pPr>
                      <a:endParaRPr lang="en-GB" sz="120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latin typeface="Century Gothic" panose="020B0502020202020204" pitchFamily="34" charset="0"/>
                        </a:rPr>
                        <a:t>Round the following money to the nearest £100</a:t>
                      </a:r>
                      <a:r>
                        <a:rPr lang="en-GB" sz="1200" baseline="0" dirty="0" smtClean="0">
                          <a:latin typeface="Century Gothic" panose="020B0502020202020204" pitchFamily="34" charset="0"/>
                        </a:rPr>
                        <a:t> </a:t>
                      </a:r>
                      <a:r>
                        <a:rPr lang="en-GB" sz="1200" dirty="0" smtClean="0">
                          <a:latin typeface="Century Gothic" panose="020B0502020202020204" pitchFamily="34" charset="0"/>
                        </a:rPr>
                        <a:t>and £1000:</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latin typeface="Century Gothic" panose="020B0502020202020204" pitchFamily="34" charset="0"/>
                        </a:rPr>
                        <a:t>          £2456.90                £24565.99</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latin typeface="Century Gothic" panose="020B0502020202020204" pitchFamily="34" charset="0"/>
                        </a:rPr>
                        <a:t>          £67129.50              £456,982.90</a:t>
                      </a:r>
                    </a:p>
                    <a:p>
                      <a:pPr marL="0" indent="0">
                        <a:buFont typeface="Arial" panose="020B0604020202020204" pitchFamily="34" charset="0"/>
                        <a:buNone/>
                      </a:pP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graphicFrame>
        <p:nvGraphicFramePr>
          <p:cNvPr id="3" name="Table 2"/>
          <p:cNvGraphicFramePr>
            <a:graphicFrameLocks noGrp="1"/>
          </p:cNvGraphicFramePr>
          <p:nvPr>
            <p:extLst/>
          </p:nvPr>
        </p:nvGraphicFramePr>
        <p:xfrm>
          <a:off x="6830275" y="1671320"/>
          <a:ext cx="3539490" cy="2232660"/>
        </p:xfrm>
        <a:graphic>
          <a:graphicData uri="http://schemas.openxmlformats.org/drawingml/2006/table">
            <a:tbl>
              <a:tblPr firstRow="1" bandRow="1">
                <a:tableStyleId>{5C22544A-7EE6-4342-B048-85BDC9FD1C3A}</a:tableStyleId>
              </a:tblPr>
              <a:tblGrid>
                <a:gridCol w="711731">
                  <a:extLst>
                    <a:ext uri="{9D8B030D-6E8A-4147-A177-3AD203B41FA5}">
                      <a16:colId xmlns:a16="http://schemas.microsoft.com/office/drawing/2014/main" val="20000"/>
                    </a:ext>
                  </a:extLst>
                </a:gridCol>
                <a:gridCol w="468099">
                  <a:extLst>
                    <a:ext uri="{9D8B030D-6E8A-4147-A177-3AD203B41FA5}">
                      <a16:colId xmlns:a16="http://schemas.microsoft.com/office/drawing/2014/main" val="20001"/>
                    </a:ext>
                  </a:extLst>
                </a:gridCol>
                <a:gridCol w="586638">
                  <a:extLst>
                    <a:ext uri="{9D8B030D-6E8A-4147-A177-3AD203B41FA5}">
                      <a16:colId xmlns:a16="http://schemas.microsoft.com/office/drawing/2014/main" val="20002"/>
                    </a:ext>
                  </a:extLst>
                </a:gridCol>
                <a:gridCol w="593192">
                  <a:extLst>
                    <a:ext uri="{9D8B030D-6E8A-4147-A177-3AD203B41FA5}">
                      <a16:colId xmlns:a16="http://schemas.microsoft.com/office/drawing/2014/main" val="20003"/>
                    </a:ext>
                  </a:extLst>
                </a:gridCol>
                <a:gridCol w="589915">
                  <a:extLst>
                    <a:ext uri="{9D8B030D-6E8A-4147-A177-3AD203B41FA5}">
                      <a16:colId xmlns:a16="http://schemas.microsoft.com/office/drawing/2014/main" val="20004"/>
                    </a:ext>
                  </a:extLst>
                </a:gridCol>
                <a:gridCol w="589915">
                  <a:extLst>
                    <a:ext uri="{9D8B030D-6E8A-4147-A177-3AD203B41FA5}">
                      <a16:colId xmlns:a16="http://schemas.microsoft.com/office/drawing/2014/main" val="20005"/>
                    </a:ext>
                  </a:extLst>
                </a:gridCol>
              </a:tblGrid>
              <a:tr h="372110">
                <a:tc gridSpan="6">
                  <a:txBody>
                    <a:bodyPr/>
                    <a:lstStyle/>
                    <a:p>
                      <a:r>
                        <a:rPr lang="en-GB" sz="1400" dirty="0" smtClean="0">
                          <a:latin typeface="Century Gothic" panose="020B0502020202020204" pitchFamily="34" charset="0"/>
                        </a:rPr>
                        <a:t>Round to the nearest……….</a:t>
                      </a:r>
                      <a:endParaRPr lang="en-GB" sz="14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sz="1200">
                        <a:latin typeface="Century Gothic" panose="020B0502020202020204" pitchFamily="34" charset="0"/>
                      </a:endParaRPr>
                    </a:p>
                  </a:txBody>
                  <a:tcPr/>
                </a:tc>
                <a:tc hMerge="1">
                  <a:txBody>
                    <a:bodyPr/>
                    <a:lstStyle/>
                    <a:p>
                      <a:endParaRPr lang="en-GB" sz="1200">
                        <a:latin typeface="Century Gothic" panose="020B0502020202020204" pitchFamily="34" charset="0"/>
                      </a:endParaRPr>
                    </a:p>
                  </a:txBody>
                  <a:tcPr/>
                </a:tc>
                <a:tc hMerge="1">
                  <a:txBody>
                    <a:bodyPr/>
                    <a:lstStyle/>
                    <a:p>
                      <a:endParaRPr lang="en-GB" sz="1200">
                        <a:latin typeface="Century Gothic" panose="020B0502020202020204" pitchFamily="34" charset="0"/>
                      </a:endParaRPr>
                    </a:p>
                  </a:txBody>
                  <a:tcPr/>
                </a:tc>
                <a:tc hMerge="1">
                  <a:txBody>
                    <a:bodyPr/>
                    <a:lstStyle/>
                    <a:p>
                      <a:endParaRPr lang="en-GB" sz="1200">
                        <a:latin typeface="Century Gothic" panose="020B0502020202020204" pitchFamily="34" charset="0"/>
                      </a:endParaRPr>
                    </a:p>
                  </a:txBody>
                  <a:tcPr/>
                </a:tc>
                <a:tc hMerge="1">
                  <a:txBody>
                    <a:bodyPr/>
                    <a:lstStyle/>
                    <a:p>
                      <a:endParaRPr lang="en-GB" sz="1200" dirty="0">
                        <a:latin typeface="Century Gothic" panose="020B0502020202020204" pitchFamily="34" charset="0"/>
                      </a:endParaRPr>
                    </a:p>
                  </a:txBody>
                  <a:tcPr/>
                </a:tc>
                <a:extLst>
                  <a:ext uri="{0D108BD9-81ED-4DB2-BD59-A6C34878D82A}">
                    <a16:rowId xmlns:a16="http://schemas.microsoft.com/office/drawing/2014/main" val="10000"/>
                  </a:ext>
                </a:extLst>
              </a:tr>
              <a:tr h="372110">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r>
                        <a:rPr lang="en-GB" sz="1200" dirty="0" smtClean="0">
                          <a:latin typeface="Century Gothic" panose="020B0502020202020204" pitchFamily="34" charset="0"/>
                        </a:rPr>
                        <a:t>10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r>
                        <a:rPr lang="en-GB" sz="1200" dirty="0" smtClean="0">
                          <a:latin typeface="Century Gothic" panose="020B0502020202020204" pitchFamily="34" charset="0"/>
                        </a:rPr>
                        <a:t>100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r>
                        <a:rPr lang="en-GB" sz="1200" dirty="0" smtClean="0">
                          <a:latin typeface="Century Gothic" panose="020B0502020202020204" pitchFamily="34" charset="0"/>
                        </a:rPr>
                        <a:t>1000</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r>
                        <a:rPr lang="en-GB" sz="1000" dirty="0" smtClean="0">
                          <a:latin typeface="Century Gothic" panose="020B0502020202020204" pitchFamily="34" charset="0"/>
                        </a:rPr>
                        <a:t>10000</a:t>
                      </a:r>
                      <a:endParaRPr lang="en-GB" sz="10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r>
                        <a:rPr lang="en-GB" sz="800" dirty="0" smtClean="0">
                          <a:latin typeface="Century Gothic" panose="020B0502020202020204" pitchFamily="34" charset="0"/>
                        </a:rPr>
                        <a:t>100000</a:t>
                      </a:r>
                      <a:endParaRPr lang="en-GB" sz="8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001"/>
                  </a:ext>
                </a:extLst>
              </a:tr>
              <a:tr h="372110">
                <a:tc>
                  <a:txBody>
                    <a:bodyPr/>
                    <a:lstStyle/>
                    <a:p>
                      <a:r>
                        <a:rPr lang="en-GB" sz="1200" dirty="0" smtClean="0">
                          <a:latin typeface="Century Gothic" panose="020B0502020202020204" pitchFamily="34" charset="0"/>
                        </a:rPr>
                        <a:t>324987</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2110">
                <a:tc>
                  <a:txBody>
                    <a:bodyPr/>
                    <a:lstStyle/>
                    <a:p>
                      <a:r>
                        <a:rPr lang="en-GB" sz="1200" dirty="0" smtClean="0">
                          <a:latin typeface="Century Gothic" panose="020B0502020202020204" pitchFamily="34" charset="0"/>
                        </a:rPr>
                        <a:t>762389</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72110">
                <a:tc>
                  <a:txBody>
                    <a:bodyPr/>
                    <a:lstStyle/>
                    <a:p>
                      <a:r>
                        <a:rPr lang="en-GB" sz="1200" dirty="0" smtClean="0">
                          <a:latin typeface="Century Gothic" panose="020B0502020202020204" pitchFamily="34" charset="0"/>
                        </a:rPr>
                        <a:t>987642</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72110">
                <a:tc>
                  <a:txBody>
                    <a:bodyPr/>
                    <a:lstStyle/>
                    <a:p>
                      <a:r>
                        <a:rPr lang="en-GB" sz="1200" dirty="0" smtClean="0">
                          <a:latin typeface="Century Gothic" panose="020B0502020202020204" pitchFamily="34" charset="0"/>
                        </a:rPr>
                        <a:t>98245</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5" name="Footer Placeholder 4"/>
          <p:cNvSpPr>
            <a:spLocks noGrp="1"/>
          </p:cNvSpPr>
          <p:nvPr>
            <p:ph type="ftr" sz="quarter" idx="11"/>
          </p:nvPr>
        </p:nvSpPr>
        <p:spPr/>
        <p:txBody>
          <a:bodyPr/>
          <a:lstStyle/>
          <a:p>
            <a:r>
              <a:rPr lang="en-GB" dirty="0" smtClean="0"/>
              <a:t>(c) Focus Education (UK) Ltd</a:t>
            </a:r>
            <a:endParaRPr lang="en-GB" dirty="0"/>
          </a:p>
        </p:txBody>
      </p:sp>
      <p:sp>
        <p:nvSpPr>
          <p:cNvPr id="7" name="Slide Number Placeholder 6"/>
          <p:cNvSpPr>
            <a:spLocks noGrp="1"/>
          </p:cNvSpPr>
          <p:nvPr>
            <p:ph type="sldNum" sz="quarter" idx="12"/>
          </p:nvPr>
        </p:nvSpPr>
        <p:spPr/>
        <p:txBody>
          <a:bodyPr/>
          <a:lstStyle/>
          <a:p>
            <a:fld id="{2AB5F3F0-7E87-48B0-94BB-7E37CB4CA4F1}" type="slidenum">
              <a:rPr lang="en-GB" smtClean="0"/>
              <a:t>8</a:t>
            </a:fld>
            <a:endParaRPr lang="en-GB" dirty="0"/>
          </a:p>
        </p:txBody>
      </p:sp>
    </p:spTree>
    <p:extLst>
      <p:ext uri="{BB962C8B-B14F-4D97-AF65-F5344CB8AC3E}">
        <p14:creationId xmlns:p14="http://schemas.microsoft.com/office/powerpoint/2010/main" val="32171423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613600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1: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 100, 1000, 10000 or 100000</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119574">
                <a:tc rowSpan="2">
                  <a:txBody>
                    <a:bodyPr/>
                    <a:lstStyle/>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 </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 to the nearest 1,000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 to the nearest 10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 to the nearest 100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 to the nearest 1,000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 to the nearest 10,000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10,000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8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100,000</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200" b="1" kern="1200" baseline="0" dirty="0" smtClean="0">
                          <a:solidFill>
                            <a:schemeClr val="dk1"/>
                          </a:solidFill>
                          <a:effectLst/>
                          <a:latin typeface="Century Gothic" panose="020B0502020202020204" pitchFamily="34" charset="0"/>
                          <a:ea typeface="+mn-ea"/>
                          <a:cs typeface="+mn-cs"/>
                        </a:rPr>
                        <a:t>Highest and Lowest</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The following numbers have been rounded to the nearest 1000.</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What is the largest; second largest and the smallest number they could be?</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     234,000                           76,000</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     412,000                           69,000</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     329,000                           55,000</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txBody>
                  <a:tcPr/>
                </a:tc>
                <a:tc>
                  <a:txBody>
                    <a:bodyPr/>
                    <a:lstStyle/>
                    <a:p>
                      <a:pPr marL="0" indent="0">
                        <a:buFont typeface="Arial" panose="020B0604020202020204" pitchFamily="34" charset="0"/>
                        <a:buNone/>
                      </a:pPr>
                      <a:r>
                        <a:rPr lang="en-GB" sz="1200" b="1" kern="1200" baseline="0" dirty="0" smtClean="0">
                          <a:solidFill>
                            <a:schemeClr val="dk1"/>
                          </a:solidFill>
                          <a:effectLst/>
                          <a:latin typeface="Century Gothic" panose="020B0502020202020204" pitchFamily="34" charset="0"/>
                          <a:ea typeface="+mn-ea"/>
                          <a:cs typeface="+mn-cs"/>
                        </a:rPr>
                        <a:t>Adding Rounded Numbers</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Two numbers between 670 and 700 have been rounded to the nearest 10. </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When adding the rounded numbers together they make 1350.</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Give two sets of examples of what the numbers could have been in the first place.</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Two numbers between 7000 and 7200 have been rounded to the nearest 100. </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When adding the rounded numbers together they make 14100.</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Give two sets of examples of what the numbers could have been in the first place.</a:t>
                      </a:r>
                    </a:p>
                  </a:txBody>
                  <a:tcPr>
                    <a:solidFill>
                      <a:schemeClr val="accent1">
                        <a:lumMod val="20000"/>
                        <a:lumOff val="80000"/>
                      </a:schemeClr>
                    </a:solidFill>
                  </a:tcPr>
                </a:tc>
                <a:extLst>
                  <a:ext uri="{0D108BD9-81ED-4DB2-BD59-A6C34878D82A}">
                    <a16:rowId xmlns:a16="http://schemas.microsoft.com/office/drawing/2014/main" val="10003"/>
                  </a:ext>
                </a:extLst>
              </a:tr>
              <a:tr h="1947854">
                <a:tc vMerge="1">
                  <a:txBody>
                    <a:bodyPr/>
                    <a:lstStyle/>
                    <a:p>
                      <a:endParaRPr lang="en-GB"/>
                    </a:p>
                  </a:txBody>
                  <a:tcPr/>
                </a:tc>
                <a:tc>
                  <a:txBody>
                    <a:bodyPr/>
                    <a:lstStyle/>
                    <a:p>
                      <a:pPr marL="0" indent="0">
                        <a:buFont typeface="Arial" panose="020B0604020202020204" pitchFamily="34" charset="0"/>
                        <a:buNone/>
                      </a:pPr>
                      <a:r>
                        <a:rPr lang="en-GB" sz="1200" b="1" dirty="0" smtClean="0">
                          <a:latin typeface="Century Gothic" panose="020B0502020202020204" pitchFamily="34" charset="0"/>
                        </a:rPr>
                        <a:t>All Possibilities</a:t>
                      </a:r>
                    </a:p>
                    <a:p>
                      <a:pPr marL="0" indent="0">
                        <a:buFont typeface="Arial" panose="020B0604020202020204" pitchFamily="34" charset="0"/>
                        <a:buNone/>
                      </a:pPr>
                      <a:r>
                        <a:rPr lang="en-GB" sz="1200" b="0" dirty="0" smtClean="0">
                          <a:latin typeface="Century Gothic" panose="020B0502020202020204" pitchFamily="34" charset="0"/>
                        </a:rPr>
                        <a:t>The following numbers have been rounded to the nearest 10.</a:t>
                      </a:r>
                    </a:p>
                    <a:p>
                      <a:pPr marL="0" indent="0">
                        <a:buFont typeface="Arial" panose="020B0604020202020204" pitchFamily="34" charset="0"/>
                        <a:buNone/>
                      </a:pPr>
                      <a:r>
                        <a:rPr lang="en-GB" sz="1200" b="0" dirty="0" smtClean="0">
                          <a:latin typeface="Century Gothic" panose="020B0502020202020204" pitchFamily="34" charset="0"/>
                        </a:rPr>
                        <a:t>For</a:t>
                      </a:r>
                      <a:r>
                        <a:rPr lang="en-GB" sz="1200" b="0" baseline="0" dirty="0" smtClean="0">
                          <a:latin typeface="Century Gothic" panose="020B0502020202020204" pitchFamily="34" charset="0"/>
                        </a:rPr>
                        <a:t> each write down all the possible numbers they could be:</a:t>
                      </a:r>
                    </a:p>
                    <a:p>
                      <a:pPr marL="0" indent="0">
                        <a:buFont typeface="Arial" panose="020B0604020202020204" pitchFamily="34" charset="0"/>
                        <a:buNone/>
                      </a:pPr>
                      <a:endParaRPr lang="en-GB" sz="1200" b="0" baseline="0" dirty="0" smtClean="0">
                        <a:latin typeface="Century Gothic" panose="020B0502020202020204" pitchFamily="34" charset="0"/>
                      </a:endParaRPr>
                    </a:p>
                    <a:p>
                      <a:pPr marL="0" indent="0">
                        <a:buFont typeface="Arial" panose="020B0604020202020204" pitchFamily="34" charset="0"/>
                        <a:buNone/>
                      </a:pPr>
                      <a:r>
                        <a:rPr lang="en-GB" sz="1200" b="0" baseline="0" dirty="0" smtClean="0">
                          <a:latin typeface="Century Gothic" panose="020B0502020202020204" pitchFamily="34" charset="0"/>
                        </a:rPr>
                        <a:t>    450           780         340        790</a:t>
                      </a:r>
                    </a:p>
                    <a:p>
                      <a:pPr marL="0" indent="0">
                        <a:buFont typeface="Arial" panose="020B0604020202020204" pitchFamily="34" charset="0"/>
                        <a:buNone/>
                      </a:pPr>
                      <a:endParaRPr lang="en-GB" sz="1200" b="0" baseline="0" dirty="0" smtClean="0">
                        <a:latin typeface="Century Gothic" panose="020B0502020202020204" pitchFamily="34" charset="0"/>
                      </a:endParaRPr>
                    </a:p>
                    <a:p>
                      <a:pPr marL="0" indent="0">
                        <a:buFont typeface="Arial" panose="020B0604020202020204" pitchFamily="34" charset="0"/>
                        <a:buNone/>
                      </a:pPr>
                      <a:r>
                        <a:rPr lang="en-GB" sz="1200" b="0" baseline="0" dirty="0" smtClean="0">
                          <a:latin typeface="Century Gothic" panose="020B0502020202020204" pitchFamily="34" charset="0"/>
                        </a:rPr>
                        <a:t>These numbers have been rounded to nearest 100. Write down 5 possible numbers they could be:</a:t>
                      </a:r>
                    </a:p>
                    <a:p>
                      <a:pPr marL="0" indent="0">
                        <a:buFont typeface="Arial" panose="020B0604020202020204" pitchFamily="34" charset="0"/>
                        <a:buNone/>
                      </a:pPr>
                      <a:endParaRPr lang="en-GB" sz="1200" b="0" baseline="0" dirty="0" smtClean="0">
                        <a:latin typeface="Century Gothic" panose="020B0502020202020204" pitchFamily="34" charset="0"/>
                      </a:endParaRPr>
                    </a:p>
                    <a:p>
                      <a:pPr marL="0" indent="0">
                        <a:buFont typeface="Arial" panose="020B0604020202020204" pitchFamily="34" charset="0"/>
                        <a:buNone/>
                      </a:pPr>
                      <a:r>
                        <a:rPr lang="en-GB" sz="1200" b="0" baseline="0" dirty="0" smtClean="0">
                          <a:latin typeface="Century Gothic" panose="020B0502020202020204" pitchFamily="34" charset="0"/>
                        </a:rPr>
                        <a:t>  7800           5400        98500       12900</a:t>
                      </a:r>
                    </a:p>
                  </a:txBody>
                  <a:tcPr/>
                </a:tc>
                <a:tc>
                  <a:txBody>
                    <a:bodyPr/>
                    <a:lstStyle/>
                    <a:p>
                      <a:pPr marL="0" indent="0">
                        <a:buFont typeface="Arial" panose="020B0604020202020204" pitchFamily="34" charset="0"/>
                        <a:buNone/>
                      </a:pPr>
                      <a:r>
                        <a:rPr lang="en-GB" sz="1200" b="1" kern="1200" baseline="0" dirty="0" smtClean="0">
                          <a:solidFill>
                            <a:schemeClr val="dk1"/>
                          </a:solidFill>
                          <a:effectLst/>
                          <a:latin typeface="Century Gothic" panose="020B0502020202020204" pitchFamily="34" charset="0"/>
                          <a:ea typeface="+mn-ea"/>
                          <a:cs typeface="+mn-cs"/>
                        </a:rPr>
                        <a:t>Subtracting Rounded Numbers</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Two numbers between 850 and 870 have been rounded to the nearest 10. </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When rounded their difference is 10.</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Give two sets of examples of what the numbers could have been in the first place.</a:t>
                      </a: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Two numbers between 8000 and 8400 have been rounded to the nearest 100. </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When rounded their difference is 200.</a:t>
                      </a:r>
                    </a:p>
                    <a:p>
                      <a:pPr marL="0" indent="0">
                        <a:buFont typeface="Arial" panose="020B0604020202020204" pitchFamily="34" charset="0"/>
                        <a:buNone/>
                      </a:pPr>
                      <a:r>
                        <a:rPr lang="en-GB" sz="1200" kern="1200" baseline="0" dirty="0" smtClean="0">
                          <a:solidFill>
                            <a:schemeClr val="dk1"/>
                          </a:solidFill>
                          <a:effectLst/>
                          <a:latin typeface="Century Gothic" panose="020B0502020202020204" pitchFamily="34" charset="0"/>
                          <a:ea typeface="+mn-ea"/>
                          <a:cs typeface="+mn-cs"/>
                        </a:rPr>
                        <a:t>Give two sets of examples of what the numbers could have been in the first place.</a:t>
                      </a:r>
                    </a:p>
                  </a:txBody>
                  <a:tcPr/>
                </a:tc>
                <a:extLst>
                  <a:ext uri="{0D108BD9-81ED-4DB2-BD59-A6C34878D82A}">
                    <a16:rowId xmlns:a16="http://schemas.microsoft.com/office/drawing/2014/main" val="10004"/>
                  </a:ext>
                </a:extLst>
              </a:tr>
            </a:tbl>
          </a:graphicData>
        </a:graphic>
      </p:graphicFrame>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6" name="Slide Number Placeholder 5"/>
          <p:cNvSpPr>
            <a:spLocks noGrp="1"/>
          </p:cNvSpPr>
          <p:nvPr>
            <p:ph type="sldNum" sz="quarter" idx="12"/>
          </p:nvPr>
        </p:nvSpPr>
        <p:spPr/>
        <p:txBody>
          <a:bodyPr/>
          <a:lstStyle/>
          <a:p>
            <a:fld id="{2AB5F3F0-7E87-48B0-94BB-7E37CB4CA4F1}" type="slidenum">
              <a:rPr lang="en-GB" smtClean="0"/>
              <a:t>9</a:t>
            </a:fld>
            <a:endParaRPr lang="en-GB" dirty="0"/>
          </a:p>
        </p:txBody>
      </p:sp>
    </p:spTree>
    <p:extLst>
      <p:ext uri="{BB962C8B-B14F-4D97-AF65-F5344CB8AC3E}">
        <p14:creationId xmlns:p14="http://schemas.microsoft.com/office/powerpoint/2010/main" val="30682296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1982392" y="859284"/>
          <a:ext cx="8227216" cy="4685665"/>
        </p:xfrm>
        <a:graphic>
          <a:graphicData uri="http://schemas.openxmlformats.org/drawingml/2006/table">
            <a:tbl>
              <a:tblPr firstRow="1" bandRow="1">
                <a:effectLst/>
                <a:tableStyleId>{5C22544A-7EE6-4342-B048-85BDC9FD1C3A}</a:tableStyleId>
              </a:tblPr>
              <a:tblGrid>
                <a:gridCol w="673178">
                  <a:extLst>
                    <a:ext uri="{9D8B030D-6E8A-4147-A177-3AD203B41FA5}">
                      <a16:colId xmlns:a16="http://schemas.microsoft.com/office/drawing/2014/main" val="20000"/>
                    </a:ext>
                  </a:extLst>
                </a:gridCol>
                <a:gridCol w="185950">
                  <a:extLst>
                    <a:ext uri="{9D8B030D-6E8A-4147-A177-3AD203B41FA5}">
                      <a16:colId xmlns:a16="http://schemas.microsoft.com/office/drawing/2014/main" val="20001"/>
                    </a:ext>
                  </a:extLst>
                </a:gridCol>
                <a:gridCol w="100496">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100496">
                  <a:extLst>
                    <a:ext uri="{9D8B030D-6E8A-4147-A177-3AD203B41FA5}">
                      <a16:colId xmlns:a16="http://schemas.microsoft.com/office/drawing/2014/main" val="20004"/>
                    </a:ext>
                  </a:extLst>
                </a:gridCol>
                <a:gridCol w="100496">
                  <a:extLst>
                    <a:ext uri="{9D8B030D-6E8A-4147-A177-3AD203B41FA5}">
                      <a16:colId xmlns:a16="http://schemas.microsoft.com/office/drawing/2014/main" val="20005"/>
                    </a:ext>
                  </a:extLst>
                </a:gridCol>
                <a:gridCol w="4840544">
                  <a:extLst>
                    <a:ext uri="{9D8B030D-6E8A-4147-A177-3AD203B41FA5}">
                      <a16:colId xmlns:a16="http://schemas.microsoft.com/office/drawing/2014/main" val="20006"/>
                    </a:ext>
                  </a:extLst>
                </a:gridCol>
                <a:gridCol w="1062780">
                  <a:extLst>
                    <a:ext uri="{9D8B030D-6E8A-4147-A177-3AD203B41FA5}">
                      <a16:colId xmlns:a16="http://schemas.microsoft.com/office/drawing/2014/main" val="20007"/>
                    </a:ext>
                  </a:extLst>
                </a:gridCol>
                <a:gridCol w="1062780">
                  <a:extLst>
                    <a:ext uri="{9D8B030D-6E8A-4147-A177-3AD203B41FA5}">
                      <a16:colId xmlns:a16="http://schemas.microsoft.com/office/drawing/2014/main" val="20008"/>
                    </a:ext>
                  </a:extLst>
                </a:gridCol>
              </a:tblGrid>
              <a:tr h="480060">
                <a:tc gridSpan="9">
                  <a:txBody>
                    <a:bodyPr/>
                    <a:lstStyle/>
                    <a:p>
                      <a:pPr lvl="0"/>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1</a:t>
                      </a:r>
                      <a:r>
                        <a:rPr lang="en-GB" sz="1800" dirty="0" smtClean="0">
                          <a:solidFill>
                            <a:srgbClr val="000000"/>
                          </a:solidFill>
                          <a:latin typeface="Century Gothic" pitchFamily="34"/>
                        </a:rPr>
                        <a:t>: Assessment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0" marB="34290"/>
                </a:tc>
                <a:tc hMerge="1">
                  <a:txBody>
                    <a:bodyPr/>
                    <a:lstStyle/>
                    <a:p>
                      <a:pPr lvl="0" algn="ctr"/>
                      <a:endParaRPr lang="en-GB" sz="1400" dirty="0">
                        <a:latin typeface="Century Gothic" pitchFamily="34"/>
                      </a:endParaRPr>
                    </a:p>
                  </a:txBody>
                  <a:tcPr marL="68580" marR="68580" marT="34290" marB="34290"/>
                </a:tc>
                <a:extLst>
                  <a:ext uri="{0D108BD9-81ED-4DB2-BD59-A6C34878D82A}">
                    <a16:rowId xmlns:a16="http://schemas.microsoft.com/office/drawing/2014/main" val="10000"/>
                  </a:ext>
                </a:extLst>
              </a:tr>
              <a:tr h="480060">
                <a:tc gridSpan="9">
                  <a:txBody>
                    <a:bodyPr/>
                    <a:lstStyle/>
                    <a:p>
                      <a:pPr lvl="0"/>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a:solidFill>
                          <a:srgbClr val="000000"/>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480060">
                <a:tc gridSpan="7">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Round any number up to 1,000,000 to the nearest 10, 100, 1000, 10000 or 100000</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0" marB="34290"/>
                </a:tc>
                <a:tc>
                  <a:txBody>
                    <a:bodyPr/>
                    <a:lstStyle/>
                    <a:p>
                      <a:pPr lvl="0" algn="ctr"/>
                      <a:r>
                        <a:rPr lang="en-GB" sz="1400" dirty="0">
                          <a:latin typeface="Century Gothic" pitchFamily="34"/>
                        </a:rPr>
                        <a:t>My Teacher</a:t>
                      </a:r>
                    </a:p>
                  </a:txBody>
                  <a:tcPr marL="68580" marR="68580" marT="34290" marB="34290"/>
                </a:tc>
                <a:extLst>
                  <a:ext uri="{0D108BD9-81ED-4DB2-BD59-A6C34878D82A}">
                    <a16:rowId xmlns:a16="http://schemas.microsoft.com/office/drawing/2014/main" val="10002"/>
                  </a:ext>
                </a:extLst>
              </a:tr>
              <a:tr h="278090">
                <a:tc>
                  <a:txBody>
                    <a:bodyPr/>
                    <a:lstStyle/>
                    <a:p>
                      <a:pPr lvl="0"/>
                      <a:endParaRPr lang="en-GB" sz="1400" dirty="0">
                        <a:latin typeface="Century Gothic" pitchFamily="34"/>
                      </a:endParaRPr>
                    </a:p>
                  </a:txBody>
                  <a:tcPr marL="68580" marR="68580" marT="34290" marB="34290">
                    <a:solidFill>
                      <a:schemeClr val="accent1">
                        <a:lumMod val="40000"/>
                        <a:lumOff val="60000"/>
                      </a:schemeClr>
                    </a:solidFill>
                  </a:tcPr>
                </a:tc>
                <a:tc gridSpan="6">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 you </a:t>
                      </a:r>
                      <a:r>
                        <a:rPr lang="en-GB" sz="1400" kern="1200" dirty="0" smtClean="0">
                          <a:solidFill>
                            <a:schemeClr val="tx1"/>
                          </a:solidFill>
                          <a:effectLst/>
                          <a:latin typeface="Century Gothic" pitchFamily="34" charset="0"/>
                          <a:ea typeface="+mn-ea"/>
                          <a:cs typeface="+mn-cs"/>
                        </a:rPr>
                        <a:t>round any number up to 1,000,000 to the nearest 10, 100, 1000, 10,000, 100,000?</a:t>
                      </a:r>
                    </a:p>
                  </a:txBody>
                  <a:tcPr marL="68580" marR="68580" marT="34290" marB="34290">
                    <a:solidFill>
                      <a:schemeClr val="accent1">
                        <a:lumMod val="20000"/>
                        <a:lumOff val="80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dk1"/>
                        </a:solidFill>
                        <a:effectLst/>
                        <a:latin typeface="Century Gothic" pitchFamily="34" charset="0"/>
                        <a:ea typeface="+mn-ea"/>
                        <a:cs typeface="+mn-cs"/>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3"/>
                  </a:ext>
                </a:extLst>
              </a:tr>
              <a:tr h="278090">
                <a:tc gridSpan="2">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 you </a:t>
                      </a:r>
                      <a:r>
                        <a:rPr lang="en-GB" sz="1400" kern="1200" dirty="0" smtClean="0">
                          <a:solidFill>
                            <a:schemeClr val="tx1"/>
                          </a:solidFill>
                          <a:effectLst/>
                          <a:latin typeface="Century Gothic" pitchFamily="34" charset="0"/>
                          <a:ea typeface="+mn-ea"/>
                          <a:cs typeface="+mn-cs"/>
                        </a:rPr>
                        <a:t>round any number up to 100,000 to the nearest 10, 100, 1000 or 10,000?</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4"/>
                  </a:ext>
                </a:extLst>
              </a:tr>
              <a:tr h="278090">
                <a:tc gridSpan="3">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 you </a:t>
                      </a:r>
                      <a:r>
                        <a:rPr lang="en-GB" sz="1400" kern="1200" dirty="0" smtClean="0">
                          <a:solidFill>
                            <a:schemeClr val="tx1"/>
                          </a:solidFill>
                          <a:effectLst/>
                          <a:latin typeface="Century Gothic" pitchFamily="34" charset="0"/>
                          <a:ea typeface="+mn-ea"/>
                          <a:cs typeface="+mn-cs"/>
                        </a:rPr>
                        <a:t>round any number up to 10,000 to the nearest 10 or 100 or 1000?</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5"/>
                  </a:ext>
                </a:extLst>
              </a:tr>
              <a:tr h="278090">
                <a:tc gridSpan="4">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 you </a:t>
                      </a:r>
                      <a:r>
                        <a:rPr lang="en-GB" sz="1400" kern="1200" dirty="0" smtClean="0">
                          <a:solidFill>
                            <a:schemeClr val="tx1"/>
                          </a:solidFill>
                          <a:effectLst/>
                          <a:latin typeface="Century Gothic" pitchFamily="34" charset="0"/>
                          <a:ea typeface="+mn-ea"/>
                          <a:cs typeface="+mn-cs"/>
                        </a:rPr>
                        <a:t>round any number up to 1000 to the nearest 100?</a:t>
                      </a:r>
                    </a:p>
                  </a:txBody>
                  <a:tcPr marL="68580" marR="68580" marT="34290" marB="34290"/>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6"/>
                  </a:ext>
                </a:extLst>
              </a:tr>
              <a:tr h="278090">
                <a:tc gridSpan="5">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 you </a:t>
                      </a:r>
                      <a:r>
                        <a:rPr lang="en-GB" sz="1400" kern="1200" dirty="0" smtClean="0">
                          <a:solidFill>
                            <a:schemeClr val="tx1"/>
                          </a:solidFill>
                          <a:effectLst/>
                          <a:latin typeface="Century Gothic" pitchFamily="34" charset="0"/>
                          <a:ea typeface="+mn-ea"/>
                          <a:cs typeface="+mn-cs"/>
                        </a:rPr>
                        <a:t>round any number up to 1000 to the nearest 10?</a:t>
                      </a:r>
                    </a:p>
                  </a:txBody>
                  <a:tcPr marL="68580" marR="68580" marT="34290" marB="34290"/>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7"/>
                  </a:ext>
                </a:extLst>
              </a:tr>
              <a:tr h="278090">
                <a:tc gridSpan="6">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 you </a:t>
                      </a:r>
                      <a:r>
                        <a:rPr lang="en-GB" sz="1400" kern="1200" dirty="0" smtClean="0">
                          <a:solidFill>
                            <a:schemeClr val="tx1"/>
                          </a:solidFill>
                          <a:effectLst/>
                          <a:latin typeface="Century Gothic" pitchFamily="34" charset="0"/>
                          <a:ea typeface="+mn-ea"/>
                          <a:cs typeface="+mn-cs"/>
                        </a:rPr>
                        <a:t>round any number up to 100 to the nearest 10?</a:t>
                      </a:r>
                    </a:p>
                  </a:txBody>
                  <a:tcPr marL="68580" marR="68580" marT="34290" marB="34290"/>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8"/>
                  </a:ext>
                </a:extLst>
              </a:tr>
            </a:tbl>
          </a:graphicData>
        </a:graphic>
      </p:graphicFrame>
      <p:sp>
        <p:nvSpPr>
          <p:cNvPr id="3156" name="Up Arrow 8"/>
          <p:cNvSpPr>
            <a:spLocks/>
          </p:cNvSpPr>
          <p:nvPr/>
        </p:nvSpPr>
        <p:spPr bwMode="auto">
          <a:xfrm>
            <a:off x="8820204" y="2576739"/>
            <a:ext cx="648072" cy="2968210"/>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5" name="Slide Number Placeholder 4"/>
          <p:cNvSpPr>
            <a:spLocks noGrp="1"/>
          </p:cNvSpPr>
          <p:nvPr>
            <p:ph type="sldNum" sz="quarter" idx="12"/>
          </p:nvPr>
        </p:nvSpPr>
        <p:spPr/>
        <p:txBody>
          <a:bodyPr/>
          <a:lstStyle/>
          <a:p>
            <a:fld id="{2AB5F3F0-7E87-48B0-94BB-7E37CB4CA4F1}" type="slidenum">
              <a:rPr lang="en-GB" smtClean="0"/>
              <a:t>10</a:t>
            </a:fld>
            <a:endParaRPr lang="en-GB" dirty="0"/>
          </a:p>
        </p:txBody>
      </p:sp>
    </p:spTree>
    <p:extLst>
      <p:ext uri="{BB962C8B-B14F-4D97-AF65-F5344CB8AC3E}">
        <p14:creationId xmlns:p14="http://schemas.microsoft.com/office/powerpoint/2010/main" val="4197503423"/>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2777</Words>
  <Application>Microsoft Office PowerPoint</Application>
  <PresentationFormat>Widescreen</PresentationFormat>
  <Paragraphs>326</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Century Gothic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Summer 1</dc:title>
  <dc:creator>Craig Marsh</dc:creator>
  <cp:lastModifiedBy>Craig Marsh</cp:lastModifiedBy>
  <cp:revision>8</cp:revision>
  <dcterms:created xsi:type="dcterms:W3CDTF">2020-07-12T19:59:41Z</dcterms:created>
  <dcterms:modified xsi:type="dcterms:W3CDTF">2020-07-12T20:06:00Z</dcterms:modified>
</cp:coreProperties>
</file>