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6838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098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003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29611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0341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02381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41549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8398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238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007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3043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7AA073-0AFB-4881-807B-17F415A73252}" type="datetimeFigureOut">
              <a:rPr lang="en-GB" smtClean="0"/>
              <a:t>20/06/2020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639F97-2569-409B-8A0F-5816282684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3693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/>
          </p:nvPr>
        </p:nvGraphicFramePr>
        <p:xfrm>
          <a:off x="1981200" y="296314"/>
          <a:ext cx="8469630" cy="58930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62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669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598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5172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47244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6237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Summer 2: Week 3: Pre-Learning Task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itchFamily="34" charset="0"/>
                        </a:rPr>
                        <a:t>The pre-learning task below could be used to assess pupils’ starting points within this objective. It needs to be completed by all/ or some of the pupils in advance of the main teaching.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Name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Summer 2: Week 3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Objective:</a:t>
                      </a:r>
                    </a:p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Fractions</a:t>
                      </a: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Revise all Year 3 activities associated with fractions and decimals.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400" b="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48634">
                <a:tc gridSpan="3"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Put the following fractions in order (smallest first):</a:t>
                      </a:r>
                    </a:p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9/10</a:t>
                      </a:r>
                      <a:r>
                        <a:rPr lang="en-GB" sz="16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 1/10</a:t>
                      </a:r>
                      <a:r>
                        <a:rPr lang="en-GB" sz="16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    3/10</a:t>
                      </a:r>
                      <a:r>
                        <a:rPr lang="en-GB" sz="16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  7/10</a:t>
                      </a:r>
                      <a:r>
                        <a:rPr lang="en-GB" sz="160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</a:t>
                      </a:r>
                    </a:p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Continue the pattern:</a:t>
                      </a:r>
                    </a:p>
                    <a:p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600" u="sng" dirty="0" smtClean="0">
                          <a:latin typeface="Century Gothic" panose="020B0502020202020204" pitchFamily="34" charset="0"/>
                        </a:rPr>
                        <a:t>1</a:t>
                      </a: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:   </a:t>
                      </a:r>
                      <a:r>
                        <a:rPr lang="en-GB" sz="1600" u="sng" dirty="0" smtClean="0">
                          <a:latin typeface="Century Gothic" panose="020B0502020202020204" pitchFamily="34" charset="0"/>
                        </a:rPr>
                        <a:t>3</a:t>
                      </a: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 :  </a:t>
                      </a:r>
                      <a:r>
                        <a:rPr lang="en-GB" sz="1600" u="sng" dirty="0" smtClean="0">
                          <a:latin typeface="Century Gothic" panose="020B0502020202020204" pitchFamily="34" charset="0"/>
                        </a:rPr>
                        <a:t>5 </a:t>
                      </a: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:    </a:t>
                      </a:r>
                    </a:p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7      7      7</a:t>
                      </a:r>
                    </a:p>
                    <a:p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600" baseline="0" dirty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600" u="sng" baseline="0" dirty="0" smtClean="0">
                          <a:latin typeface="Century Gothic" panose="020B0502020202020204" pitchFamily="34" charset="0"/>
                        </a:rPr>
                        <a:t>9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 :  </a:t>
                      </a:r>
                      <a:r>
                        <a:rPr lang="en-GB" sz="1600" u="sng" baseline="0" dirty="0" smtClean="0">
                          <a:latin typeface="Century Gothic" panose="020B0502020202020204" pitchFamily="34" charset="0"/>
                        </a:rPr>
                        <a:t>7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 :   </a:t>
                      </a:r>
                      <a:r>
                        <a:rPr lang="en-GB" sz="1600" u="sng" baseline="0" dirty="0" smtClean="0">
                          <a:latin typeface="Century Gothic" panose="020B0502020202020204" pitchFamily="34" charset="0"/>
                        </a:rPr>
                        <a:t>5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 :</a:t>
                      </a:r>
                    </a:p>
                    <a:p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10   10    10   </a:t>
                      </a:r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21587">
                <a:tc gridSpan="3"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Find ½ of 36 </a:t>
                      </a:r>
                    </a:p>
                    <a:p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Find ¼ of 44</a:t>
                      </a:r>
                    </a:p>
                    <a:p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Find ¾ of 60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Complete the following:</a:t>
                      </a:r>
                    </a:p>
                    <a:p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 </a:t>
                      </a:r>
                      <a:r>
                        <a:rPr lang="en-GB" sz="1600" u="sng" dirty="0" smtClean="0">
                          <a:latin typeface="Century Gothic" panose="020B0502020202020204" pitchFamily="34" charset="0"/>
                        </a:rPr>
                        <a:t>3</a:t>
                      </a: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 +   </a:t>
                      </a:r>
                      <a:r>
                        <a:rPr lang="en-GB" sz="1600" u="sng" dirty="0" smtClean="0">
                          <a:latin typeface="Century Gothic" panose="020B0502020202020204" pitchFamily="34" charset="0"/>
                        </a:rPr>
                        <a:t>1</a:t>
                      </a: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 =              </a:t>
                      </a:r>
                      <a:r>
                        <a:rPr lang="en-GB" sz="1600" u="sng" dirty="0" smtClean="0">
                          <a:latin typeface="Century Gothic" panose="020B0502020202020204" pitchFamily="34" charset="0"/>
                        </a:rPr>
                        <a:t>7</a:t>
                      </a:r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 +  </a:t>
                      </a:r>
                      <a:r>
                        <a:rPr lang="en-GB" sz="1600" u="sng" dirty="0" smtClean="0">
                          <a:latin typeface="Century Gothic" panose="020B0502020202020204" pitchFamily="34" charset="0"/>
                        </a:rPr>
                        <a:t>1</a:t>
                      </a:r>
                      <a:r>
                        <a:rPr lang="en-GB" sz="1600" u="none" baseline="0" dirty="0" smtClean="0">
                          <a:latin typeface="Century Gothic" panose="020B0502020202020204" pitchFamily="34" charset="0"/>
                        </a:rPr>
                        <a:t> =</a:t>
                      </a:r>
                      <a:endParaRPr lang="en-GB" sz="1600" u="sng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 10       10                  9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      9</a:t>
                      </a:r>
                    </a:p>
                    <a:p>
                      <a:endParaRPr lang="en-GB" sz="16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  </a:t>
                      </a:r>
                      <a:r>
                        <a:rPr lang="en-GB" sz="1600" u="sng" baseline="0" dirty="0" smtClean="0">
                          <a:latin typeface="Century Gothic" panose="020B0502020202020204" pitchFamily="34" charset="0"/>
                        </a:rPr>
                        <a:t>8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   -    </a:t>
                      </a:r>
                      <a:r>
                        <a:rPr lang="en-GB" sz="1600" u="sng" baseline="0" dirty="0" smtClean="0">
                          <a:latin typeface="Century Gothic" panose="020B0502020202020204" pitchFamily="34" charset="0"/>
                        </a:rPr>
                        <a:t>4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 =              </a:t>
                      </a:r>
                      <a:r>
                        <a:rPr lang="en-GB" sz="1600" u="sng" baseline="0" dirty="0" smtClean="0">
                          <a:latin typeface="Century Gothic" panose="020B0502020202020204" pitchFamily="34" charset="0"/>
                        </a:rPr>
                        <a:t>5 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 -   </a:t>
                      </a:r>
                      <a:r>
                        <a:rPr lang="en-GB" sz="1600" u="sng" baseline="0" dirty="0" smtClean="0">
                          <a:latin typeface="Century Gothic" panose="020B0502020202020204" pitchFamily="34" charset="0"/>
                        </a:rPr>
                        <a:t>1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=</a:t>
                      </a:r>
                    </a:p>
                    <a:p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  9          9                  7       7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2095500" y="3223260"/>
            <a:ext cx="605790" cy="5029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4387215" y="3223260"/>
            <a:ext cx="605790" cy="5029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602355" y="3223260"/>
            <a:ext cx="605790" cy="5029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2817495" y="3223260"/>
            <a:ext cx="605790" cy="5029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4387215" y="4142673"/>
            <a:ext cx="605790" cy="5029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4387215" y="4763524"/>
            <a:ext cx="605790" cy="5029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ectangle 11"/>
          <p:cNvSpPr/>
          <p:nvPr/>
        </p:nvSpPr>
        <p:spPr>
          <a:xfrm>
            <a:off x="4387215" y="5403817"/>
            <a:ext cx="605790" cy="5029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7521892" y="4585434"/>
            <a:ext cx="605790" cy="5029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9034714" y="4585434"/>
            <a:ext cx="605790" cy="5029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7521892" y="5330128"/>
            <a:ext cx="605790" cy="5029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9058374" y="5313504"/>
            <a:ext cx="605790" cy="5029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7679055" y="2590800"/>
            <a:ext cx="605790" cy="5029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/>
          <p:cNvSpPr/>
          <p:nvPr/>
        </p:nvSpPr>
        <p:spPr>
          <a:xfrm>
            <a:off x="7679055" y="3253943"/>
            <a:ext cx="605790" cy="5029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2076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13932" y="232728"/>
          <a:ext cx="8564136" cy="6289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401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77355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3: Practice and Consolidation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Fractions: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Revise all Year 3 activities associated with fractions and decimals.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Oral and Mental Activities: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Examples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Pencil and Paper</a:t>
                      </a: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 Activities</a:t>
                      </a:r>
                    </a:p>
                    <a:p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70597">
                <a:tc rowSpan="4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900" b="1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Focus specifically on: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Adding two fractions with the same denominator that add up to no more than one whole. 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Subtracting one fraction from another with the same denominator (below one whole).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Counting up in tenths starting at zero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Counting back in tenths to zero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Counting up in tenths starting at any ‘tenth number’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Counting back in tenths starting at any ‘tenth number’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Knowing that tenths arise from dividing an object, quantity or number into 10 equal parts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Placing fractions (tenths) in order – ascending and descending.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8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4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This is a huge revision unit.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Pupils need to be confident in dealing with all aspects relating to fractions with the same denominator before they move on to Year 4.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Start by chanting fractional values, eg one tenth; two tenths; etc.; then one eighth, two eighths, etc.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Ensure pupils are familiar with the terms denominator and numerator.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They should be able to cope with moving up and down in values. Use a metre stick to help in this way.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Move your hand up and down the metre stick as the pupils chant.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Order these fractions with the same numerator: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1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1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1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1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1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1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1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 1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3           7          9        10        5         2          3           8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Put the smallest value first and the highest value last.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198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What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is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½ of 30 metres?        What is a ¼ of 32Kg?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What is ⅛ of 48p?                  What is ¾ of £4?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45820">
                <a:tc vMerge="1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Add or subtract the following: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1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+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3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4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+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2 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3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+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1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8            8                7             7                 4          4 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6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-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3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9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-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3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        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7</a:t>
                      </a:r>
                      <a:r>
                        <a:rPr lang="en-GB" sz="1200" u="none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-    </a:t>
                      </a:r>
                      <a:r>
                        <a:rPr lang="en-GB" sz="1200" u="sng" baseline="0" dirty="0" smtClean="0">
                          <a:latin typeface="Century Gothic" panose="020B0502020202020204" pitchFamily="34" charset="0"/>
                        </a:rPr>
                        <a:t>3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7           7                10           10               8           8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8632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Continue with the patterns: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   One tenth; two tenths; three tenths; …………..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   Three sevenths; four sevenths; five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sevenths; …………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eight ninths; seven ninths; six ninths; …………..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552950" y="6429536"/>
            <a:ext cx="3086100" cy="365125"/>
          </a:xfrm>
        </p:spPr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79859" y="6429537"/>
            <a:ext cx="2057400" cy="365125"/>
          </a:xfrm>
        </p:spPr>
        <p:txBody>
          <a:bodyPr/>
          <a:lstStyle/>
          <a:p>
            <a:fld id="{1EE22722-BC2A-42CA-8B53-DCF75C5C902D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6371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6"/>
          <a:ext cx="8564137" cy="609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3: Mastering this Objective – Deeper Understanding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Fractions: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Revise all Year 3 activities associated with fractions and decimals.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pupils have mastered this objective they will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be able to complete these activities independently: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70760">
                <a:tc rowSpan="2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900" b="1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Focus specifically on: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Adding two fractions with the same denominator that add up to no more than one whole. 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Subtracting one fraction from another with the same denominator (below one whole).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Counting up in tenths starting at zero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Counting back in tenths to zero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Counting up in tenths starting at any ‘tenth number’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Counting back in tenths starting at any ‘tenth number’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Knowing that tenths arise from dividing an object, quantity or number into 10 equal parts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Placing fractions (tenths) in order – ascending and descending.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Six boys share 2 bars of chocolate equally.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Eight girls share 2 bars of chocolate equally.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Who will get more, the boys or the girls?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Make a diagram to explain your answer.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One tenth of a bowl of fruit was made up of kiwi fruit.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Three tenths was made up of pears and a half was made up of apples.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If there were no more than 50 pieces of fruit altogether.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many kiwi fruit, pears and apples could there have been in the fruit bowl?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Is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there more than one set of answers?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2843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Put these fractions in the correct order, starting with the smallest.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</a:t>
                      </a:r>
                      <a:r>
                        <a:rPr lang="en-GB" sz="1400" u="sng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4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       </a:t>
                      </a:r>
                      <a:r>
                        <a:rPr lang="en-GB" sz="1400" u="sng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        </a:t>
                      </a:r>
                      <a:r>
                        <a:rPr lang="en-GB" sz="1400" u="sng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1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8              4                4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</a:t>
                      </a:r>
                      <a:r>
                        <a:rPr lang="en-GB" sz="1400" u="sng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       </a:t>
                      </a:r>
                      <a:r>
                        <a:rPr lang="en-GB" sz="1400" u="sng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        </a:t>
                      </a:r>
                      <a:r>
                        <a:rPr lang="en-GB" sz="1400" u="sng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      3              5               8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 a garden centre, the owner was working out how well his plants were selling. Work out how many of each plant he had sold.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036" y="2501266"/>
            <a:ext cx="1224955" cy="91630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301617" y="2654638"/>
            <a:ext cx="1224955" cy="916305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6968491" y="4640416"/>
          <a:ext cx="3324245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48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00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629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15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6484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Name of plant</a:t>
                      </a:r>
                      <a:endParaRPr lang="en-GB" sz="10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Rose</a:t>
                      </a:r>
                      <a:endParaRPr lang="en-GB" sz="100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GB" sz="100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Conifer bush</a:t>
                      </a:r>
                      <a:endParaRPr lang="en-GB" sz="100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Camellia</a:t>
                      </a:r>
                      <a:endParaRPr lang="en-GB" sz="100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b="1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Honey-suckle</a:t>
                      </a:r>
                      <a:endParaRPr lang="en-GB" sz="1000" dirty="0">
                        <a:solidFill>
                          <a:srgbClr val="000000"/>
                        </a:solidFill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Number of plants</a:t>
                      </a:r>
                      <a:endParaRPr lang="en-GB" sz="10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60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60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30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40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Fraction sold</a:t>
                      </a:r>
                      <a:endParaRPr lang="en-GB" sz="10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2/3</a:t>
                      </a:r>
                      <a:r>
                        <a:rPr lang="en-GB" sz="1200" baseline="300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rd</a:t>
                      </a:r>
                      <a:r>
                        <a:rPr lang="en-GB" sz="12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 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 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1/4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1/2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2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3/5</a:t>
                      </a:r>
                      <a:r>
                        <a:rPr lang="en-GB" sz="1200" baseline="300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th</a:t>
                      </a:r>
                      <a:r>
                        <a:rPr lang="en-GB" sz="12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 </a:t>
                      </a:r>
                      <a:endParaRPr lang="en-GB" sz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Answer</a:t>
                      </a:r>
                      <a:endParaRPr lang="en-GB" sz="10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38121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7"/>
          <a:ext cx="8564137" cy="59807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3: Working at greater depth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Fractions: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Revise all Year 3 activities associated with fractions and decimals.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Activities for pupils working at greater depth: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19574">
                <a:tc rowSpan="2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900" b="1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Focus specifically on: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Adding two fractions with the same denominator that add up to no more than one whole. 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Subtracting one fraction from another with the same denominator (below one whole).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Counting up in tenths starting at zero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Counting back in tenths to zero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Counting up in tenths starting at any ‘tenth number’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Counting back in tenths starting at any ‘tenth number’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Knowing that tenths arise from dividing an object, quantity or number into 10 equal parts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0070C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900" dirty="0" smtClean="0">
                          <a:solidFill>
                            <a:srgbClr val="0070C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Placing fractions (tenths) in order – ascending and descending.</a:t>
                      </a:r>
                      <a:endParaRPr lang="en-GB" sz="9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Farm Yard Fun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On a farm there were goats; sheep; hens and cows.  1/2 of the animals were hens, 1/3 were sheep, 1/10 were cows and the rest were goats.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If the farm had more than 200 animals but less than 230, how many sheep, hens, cows and goats were there on the farm?</a:t>
                      </a:r>
                    </a:p>
                    <a:p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If there were more than 250 animals altogether but less than 280, how many sheep, hens, cows and goats were there?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If the balls below represent 2/5</a:t>
                      </a:r>
                      <a:r>
                        <a:rPr lang="en-GB" sz="1200" kern="1200" baseline="300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of the total number of balls in the PE cupboard, how many are there altogether?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if the balls shown represent 1/10</a:t>
                      </a:r>
                      <a:r>
                        <a:rPr lang="en-GB" sz="1200" kern="1200" baseline="300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of the balls in the PE cupboard.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How many balls will there be in the PE cupboard then?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478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Draw a line from 0 to 1, as shown below.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0                                                                       1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Mark 1/6</a:t>
                      </a:r>
                      <a:r>
                        <a:rPr lang="en-GB" sz="1200" b="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 on this line.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Mark 1/3</a:t>
                      </a:r>
                      <a:r>
                        <a:rPr lang="en-GB" sz="1200" b="0" baseline="30000" dirty="0" smtClean="0">
                          <a:latin typeface="Century Gothic" panose="020B0502020202020204" pitchFamily="34" charset="0"/>
                        </a:rPr>
                        <a:t>rd</a:t>
                      </a: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 on this line.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Mark 4/5</a:t>
                      </a:r>
                      <a:r>
                        <a:rPr lang="en-GB" sz="1200" b="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 on this line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Mark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 9/10</a:t>
                      </a:r>
                      <a:r>
                        <a:rPr lang="en-GB" sz="1200" b="0" baseline="30000" dirty="0" smtClean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 on this line.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Which will be closest to the 1 and which will closest to the 0?</a:t>
                      </a: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7110" y="2160787"/>
            <a:ext cx="521018" cy="52276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9494" y="2832869"/>
            <a:ext cx="521018" cy="52276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7110" y="2832869"/>
            <a:ext cx="521018" cy="52276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3302" y="2832869"/>
            <a:ext cx="521018" cy="52276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9494" y="2160786"/>
            <a:ext cx="521018" cy="52276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3302" y="2160786"/>
            <a:ext cx="521018" cy="522761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>
            <a:off x="3615690" y="4903470"/>
            <a:ext cx="3143250" cy="1143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695" y="4447519"/>
            <a:ext cx="1108710" cy="38496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695" y="5787146"/>
            <a:ext cx="1108710" cy="38496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695" y="5341284"/>
            <a:ext cx="1108710" cy="38496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4695" y="4885464"/>
            <a:ext cx="1108710" cy="384969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347111" y="4447518"/>
            <a:ext cx="4176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¼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7347111" y="4885463"/>
            <a:ext cx="4176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⅛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7400925" y="5341283"/>
            <a:ext cx="363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½</a:t>
            </a:r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7348538" y="5856518"/>
            <a:ext cx="5810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1/3rd</a:t>
            </a:r>
            <a:endParaRPr lang="en-GB" sz="1100" dirty="0"/>
          </a:p>
        </p:txBody>
      </p:sp>
      <p:sp>
        <p:nvSpPr>
          <p:cNvPr id="21" name="TextBox 20"/>
          <p:cNvSpPr txBox="1"/>
          <p:nvPr/>
        </p:nvSpPr>
        <p:spPr>
          <a:xfrm>
            <a:off x="8385812" y="4447518"/>
            <a:ext cx="18935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entury Gothic" panose="020B0502020202020204" pitchFamily="34" charset="0"/>
              </a:rPr>
              <a:t>There are four ribbons.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The illustration on the left shows a ¼, ⅛, ½ and 1/3</a:t>
            </a:r>
            <a:r>
              <a:rPr lang="en-GB" sz="1200" baseline="30000" dirty="0">
                <a:latin typeface="Century Gothic" panose="020B0502020202020204" pitchFamily="34" charset="0"/>
              </a:rPr>
              <a:t>rd</a:t>
            </a:r>
            <a:r>
              <a:rPr lang="en-GB" sz="1200" dirty="0">
                <a:latin typeface="Century Gothic" panose="020B0502020202020204" pitchFamily="34" charset="0"/>
              </a:rPr>
              <a:t> of the full ribbon.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Which full ribbon is the longest, second longest and shortest?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Explain your reasoning.</a:t>
            </a:r>
            <a:endParaRPr lang="en-GB" sz="1200" dirty="0">
              <a:latin typeface="Century Gothic" panose="020B0502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2746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1982392" y="447804"/>
          <a:ext cx="8227216" cy="5676265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4295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50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85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9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84054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480060">
                <a:tc gridSpan="11">
                  <a:txBody>
                    <a:bodyPr/>
                    <a:lstStyle/>
                    <a:p>
                      <a:pPr lvl="0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3</a:t>
                      </a:r>
                      <a:r>
                        <a:rPr lang="en-GB" sz="18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: Assessment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060">
                <a:tc gridSpan="11">
                  <a:txBody>
                    <a:bodyPr/>
                    <a:lstStyle/>
                    <a:p>
                      <a:pPr lvl="0"/>
                      <a:r>
                        <a:rPr lang="en-GB" sz="14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The grid below helps to identify the journey</a:t>
                      </a:r>
                      <a:r>
                        <a:rPr lang="en-GB" sz="1400" baseline="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 pupils make towards mastering this objective. It can be used by the teacher to keep an on-going check on progress or more likely placed in the pupils’ books so that they can keep their own checks.</a:t>
                      </a:r>
                      <a:endParaRPr lang="en-GB" sz="1400" dirty="0">
                        <a:solidFill>
                          <a:srgbClr val="000000"/>
                        </a:solidFill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060">
                <a:tc gridSpan="9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Fractions: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Revise all Year 3 activities associated with fractions and decimals.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My Teacher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090"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8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add together two fractions with the same denominator?</a:t>
                      </a:r>
                    </a:p>
                  </a:txBody>
                  <a:tcPr marL="68580" marR="68580"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090">
                <a:tc gridSpan="2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add together two fractions with the same denominator?</a:t>
                      </a:r>
                    </a:p>
                  </a:txBody>
                  <a:tcPr marL="68580" marR="68580" marT="34290" marB="3429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090">
                <a:tc gridSpan="3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count down in eighths starting from 1?</a:t>
                      </a:r>
                    </a:p>
                    <a:p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8090">
                <a:tc gridSpan="4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count down in tenths starting from 1?</a:t>
                      </a:r>
                    </a:p>
                    <a:p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8090">
                <a:tc gridSpan="5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count up in eighths starting from 0?</a:t>
                      </a:r>
                    </a:p>
                    <a:p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8090">
                <a:tc gridSpan="6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count up in tenths starting from 0?</a:t>
                      </a:r>
                    </a:p>
                    <a:p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78090">
                <a:tc gridSpan="7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order by size a set of fractions with the same numerator?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8090">
                <a:tc gridSpan="8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order by size a set of fractions with the same denominator?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3156" name="Up Arrow 8"/>
          <p:cNvSpPr>
            <a:spLocks/>
          </p:cNvSpPr>
          <p:nvPr/>
        </p:nvSpPr>
        <p:spPr bwMode="auto">
          <a:xfrm>
            <a:off x="8820204" y="2161894"/>
            <a:ext cx="648072" cy="3962175"/>
          </a:xfrm>
          <a:custGeom>
            <a:avLst/>
            <a:gdLst>
              <a:gd name="T0" fmla="*/ 406537515 w 21600"/>
              <a:gd name="T1" fmla="*/ 0 h 21600"/>
              <a:gd name="T2" fmla="*/ 813073923 w 21600"/>
              <a:gd name="T3" fmla="*/ 2147483646 h 21600"/>
              <a:gd name="T4" fmla="*/ 406537515 w 21600"/>
              <a:gd name="T5" fmla="*/ 2147483646 h 21600"/>
              <a:gd name="T6" fmla="*/ 0 w 21600"/>
              <a:gd name="T7" fmla="*/ 2147483646 h 21600"/>
              <a:gd name="T8" fmla="*/ 0 w 21600"/>
              <a:gd name="T9" fmla="*/ 2147483646 h 21600"/>
              <a:gd name="T10" fmla="*/ 813073923 w 21600"/>
              <a:gd name="T11" fmla="*/ 2147483646 h 21600"/>
              <a:gd name="T12" fmla="*/ 17694720 60000 65536"/>
              <a:gd name="T13" fmla="*/ 0 60000 65536"/>
              <a:gd name="T14" fmla="*/ 5898240 60000 65536"/>
              <a:gd name="T15" fmla="*/ 11796480 60000 65536"/>
              <a:gd name="T16" fmla="*/ 11796480 60000 65536"/>
              <a:gd name="T17" fmla="*/ 0 60000 65536"/>
              <a:gd name="T18" fmla="*/ 5400 w 21600"/>
              <a:gd name="T19" fmla="*/ 977 h 21600"/>
              <a:gd name="T20" fmla="*/ 1620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5400" y="21600"/>
                </a:moveTo>
                <a:lnTo>
                  <a:pt x="5400" y="1954"/>
                </a:lnTo>
                <a:lnTo>
                  <a:pt x="0" y="1954"/>
                </a:lnTo>
                <a:lnTo>
                  <a:pt x="10800" y="0"/>
                </a:lnTo>
                <a:lnTo>
                  <a:pt x="21600" y="1954"/>
                </a:lnTo>
                <a:lnTo>
                  <a:pt x="16200" y="1954"/>
                </a:lnTo>
                <a:lnTo>
                  <a:pt x="16200" y="21600"/>
                </a:lnTo>
                <a:lnTo>
                  <a:pt x="5400" y="21600"/>
                </a:lnTo>
                <a:close/>
              </a:path>
            </a:pathLst>
          </a:custGeom>
          <a:solidFill>
            <a:srgbClr val="5B9BD5"/>
          </a:solidFill>
          <a:ln w="12701" cap="flat">
            <a:solidFill>
              <a:srgbClr val="41719C"/>
            </a:solidFill>
            <a:prstDash val="solid"/>
            <a:miter lim="800000"/>
            <a:headEnd/>
            <a:tailEnd/>
          </a:ln>
        </p:spPr>
        <p:txBody>
          <a:bodyPr anchor="ctr" anchorCtr="1"/>
          <a:lstStyle/>
          <a:p>
            <a:endParaRPr lang="en-GB" sz="135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22722-BC2A-42CA-8B53-DCF75C5C902D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238760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1356</Words>
  <Application>Microsoft Office PowerPoint</Application>
  <PresentationFormat>Widescreen</PresentationFormat>
  <Paragraphs>199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Century Gothic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Marsh</dc:creator>
  <cp:lastModifiedBy>Craig Marsh</cp:lastModifiedBy>
  <cp:revision>2</cp:revision>
  <dcterms:created xsi:type="dcterms:W3CDTF">2020-06-20T19:59:31Z</dcterms:created>
  <dcterms:modified xsi:type="dcterms:W3CDTF">2020-06-20T20:01:55Z</dcterms:modified>
</cp:coreProperties>
</file>