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03E6080-BC72-40A0-BE43-C0BD81FC0D97}"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7342890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3E6080-BC72-40A0-BE43-C0BD81FC0D97}"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850654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03E6080-BC72-40A0-BE43-C0BD81FC0D97}"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3274318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03E6080-BC72-40A0-BE43-C0BD81FC0D97}" type="datetimeFigureOut">
              <a:rPr lang="en-GB" smtClean="0"/>
              <a:t>05/06/2020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2513804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03E6080-BC72-40A0-BE43-C0BD81FC0D97}" type="datetimeFigureOut">
              <a:rPr lang="en-GB" smtClean="0"/>
              <a:t>05/06/2020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158394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03E6080-BC72-40A0-BE43-C0BD81FC0D97}" type="datetimeFigureOut">
              <a:rPr lang="en-GB" smtClean="0"/>
              <a:t>05/06/2020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4140201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3E6080-BC72-40A0-BE43-C0BD81FC0D97}" type="datetimeFigureOut">
              <a:rPr lang="en-GB" smtClean="0"/>
              <a:t>05/06/2020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1417066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03E6080-BC72-40A0-BE43-C0BD81FC0D97}" type="datetimeFigureOut">
              <a:rPr lang="en-GB" smtClean="0"/>
              <a:t>05/06/2020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931726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03E6080-BC72-40A0-BE43-C0BD81FC0D97}" type="datetimeFigureOut">
              <a:rPr lang="en-GB" smtClean="0"/>
              <a:t>05/06/2020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189807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3E6080-BC72-40A0-BE43-C0BD81FC0D97}"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3842621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3E6080-BC72-40A0-BE43-C0BD81FC0D97}"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3109073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3E6080-BC72-40A0-BE43-C0BD81FC0D97}" type="datetimeFigureOut">
              <a:rPr lang="en-GB" smtClean="0"/>
              <a:t>05/06/2020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750E3F-9677-4E35-945D-AD51EAE648B2}" type="slidenum">
              <a:rPr lang="en-GB" smtClean="0"/>
              <a:t>‹#›</a:t>
            </a:fld>
            <a:endParaRPr lang="en-GB"/>
          </a:p>
        </p:txBody>
      </p:sp>
    </p:spTree>
    <p:extLst>
      <p:ext uri="{BB962C8B-B14F-4D97-AF65-F5344CB8AC3E}">
        <p14:creationId xmlns:p14="http://schemas.microsoft.com/office/powerpoint/2010/main" val="10092933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981200" y="296315"/>
          <a:ext cx="8229600" cy="5732321"/>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180020">
                  <a:extLst>
                    <a:ext uri="{9D8B030D-6E8A-4147-A177-3AD203B41FA5}">
                      <a16:colId xmlns:a16="http://schemas.microsoft.com/office/drawing/2014/main" val="20001"/>
                    </a:ext>
                  </a:extLst>
                </a:gridCol>
                <a:gridCol w="1051012">
                  <a:extLst>
                    <a:ext uri="{9D8B030D-6E8A-4147-A177-3AD203B41FA5}">
                      <a16:colId xmlns:a16="http://schemas.microsoft.com/office/drawing/2014/main" val="20002"/>
                    </a:ext>
                  </a:extLst>
                </a:gridCol>
                <a:gridCol w="641176">
                  <a:extLst>
                    <a:ext uri="{9D8B030D-6E8A-4147-A177-3AD203B41FA5}">
                      <a16:colId xmlns:a16="http://schemas.microsoft.com/office/drawing/2014/main" val="20003"/>
                    </a:ext>
                  </a:extLst>
                </a:gridCol>
                <a:gridCol w="730424">
                  <a:extLst>
                    <a:ext uri="{9D8B030D-6E8A-4147-A177-3AD203B41FA5}">
                      <a16:colId xmlns:a16="http://schemas.microsoft.com/office/drawing/2014/main" val="20004"/>
                    </a:ext>
                  </a:extLst>
                </a:gridCol>
                <a:gridCol w="2205990">
                  <a:extLst>
                    <a:ext uri="{9D8B030D-6E8A-4147-A177-3AD203B41FA5}">
                      <a16:colId xmlns:a16="http://schemas.microsoft.com/office/drawing/2014/main" val="20005"/>
                    </a:ext>
                  </a:extLst>
                </a:gridCol>
                <a:gridCol w="1168042">
                  <a:extLst>
                    <a:ext uri="{9D8B030D-6E8A-4147-A177-3AD203B41FA5}">
                      <a16:colId xmlns:a16="http://schemas.microsoft.com/office/drawing/2014/main" val="20006"/>
                    </a:ext>
                  </a:extLst>
                </a:gridCol>
                <a:gridCol w="740768">
                  <a:extLst>
                    <a:ext uri="{9D8B030D-6E8A-4147-A177-3AD203B41FA5}">
                      <a16:colId xmlns:a16="http://schemas.microsoft.com/office/drawing/2014/main" val="20007"/>
                    </a:ext>
                  </a:extLst>
                </a:gridCol>
              </a:tblGrid>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Summer</a:t>
                      </a:r>
                      <a:r>
                        <a:rPr lang="en-GB" baseline="0" dirty="0" smtClean="0">
                          <a:solidFill>
                            <a:schemeClr val="tx1"/>
                          </a:solidFill>
                          <a:latin typeface="Century Gothic" pitchFamily="34" charset="0"/>
                        </a:rPr>
                        <a:t> 1</a:t>
                      </a:r>
                      <a:r>
                        <a:rPr lang="en-GB" dirty="0" smtClean="0">
                          <a:solidFill>
                            <a:schemeClr val="tx1"/>
                          </a:solidFill>
                          <a:latin typeface="Century Gothic" pitchFamily="34" charset="0"/>
                        </a:rPr>
                        <a:t>: Week 6: Pre-Learning Task</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3">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gridSpan="5">
                  <a:txBody>
                    <a:bodyPr/>
                    <a:lstStyle/>
                    <a:p>
                      <a:r>
                        <a:rPr lang="en-GB" dirty="0" smtClean="0">
                          <a:latin typeface="Century Gothic" pitchFamily="34" charset="0"/>
                        </a:rPr>
                        <a:t>Summer</a:t>
                      </a:r>
                      <a:r>
                        <a:rPr lang="en-GB" baseline="0" dirty="0" smtClean="0">
                          <a:latin typeface="Century Gothic" pitchFamily="34" charset="0"/>
                        </a:rPr>
                        <a:t> 1</a:t>
                      </a:r>
                      <a:r>
                        <a:rPr lang="en-GB" dirty="0" smtClean="0">
                          <a:latin typeface="Century Gothic" pitchFamily="34" charset="0"/>
                        </a:rPr>
                        <a:t>: Week 6</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400" b="1" dirty="0" smtClean="0">
                          <a:latin typeface="Century Gothic" pitchFamily="34" charset="0"/>
                        </a:rPr>
                        <a:t>Objective:</a:t>
                      </a:r>
                    </a:p>
                    <a:p>
                      <a:r>
                        <a:rPr lang="en-GB" sz="1400" b="1" dirty="0" smtClean="0">
                          <a:latin typeface="Century Gothic" pitchFamily="34" charset="0"/>
                        </a:rPr>
                        <a:t>Multiplication &amp; Division</a:t>
                      </a:r>
                    </a:p>
                  </a:txBody>
                  <a:tcPr/>
                </a:tc>
                <a:tc gridSpan="7">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Recognise and use square numbers and cube numbers, and the notation for square</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2</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 and cubed</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400" b="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370840">
                <a:tc gridSpan="8">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b="1" i="1" baseline="0" dirty="0" smtClean="0">
                          <a:latin typeface="Century Gothic" pitchFamily="34" charset="0"/>
                        </a:rPr>
                        <a:t>W</a:t>
                      </a:r>
                      <a:r>
                        <a:rPr lang="en-GB" sz="1600" b="1" i="1" dirty="0" smtClean="0">
                          <a:latin typeface="Century Gothic" pitchFamily="34" charset="0"/>
                        </a:rPr>
                        <a:t>rite the square number</a:t>
                      </a:r>
                      <a:r>
                        <a:rPr lang="en-GB" sz="1600" b="1" i="1" baseline="0" dirty="0" smtClean="0">
                          <a:latin typeface="Century Gothic" pitchFamily="34" charset="0"/>
                        </a:rPr>
                        <a:t> </a:t>
                      </a:r>
                      <a:r>
                        <a:rPr lang="en-GB" sz="1600" b="1" i="1" dirty="0" smtClean="0">
                          <a:latin typeface="Century Gothic" pitchFamily="34" charset="0"/>
                        </a:rPr>
                        <a:t>or the cube of the number as indicated</a:t>
                      </a:r>
                      <a:r>
                        <a:rPr lang="en-GB" sz="1600" b="1" i="1" baseline="0" dirty="0" smtClean="0">
                          <a:latin typeface="Century Gothic" pitchFamily="34" charset="0"/>
                        </a:rPr>
                        <a:t>?</a:t>
                      </a:r>
                      <a:endParaRPr lang="en-GB" sz="1600" b="1" i="1" dirty="0" smtClean="0">
                        <a:latin typeface="Century Gothic" pitchFamily="34" charset="0"/>
                      </a:endParaRPr>
                    </a:p>
                  </a:txBody>
                  <a:tcPr/>
                </a:tc>
                <a:tc hMerge="1">
                  <a:txBody>
                    <a:bodyPr/>
                    <a:lstStyle/>
                    <a:p>
                      <a:pPr marL="0" marR="0" indent="0" algn="l" defTabSz="914400" rtl="0" eaLnBrk="1" fontAlgn="auto" latinLnBrk="0" hangingPunct="1">
                        <a:lnSpc>
                          <a:spcPct val="107000"/>
                        </a:lnSpc>
                        <a:spcBef>
                          <a:spcPts val="0"/>
                        </a:spcBef>
                        <a:spcAft>
                          <a:spcPts val="0"/>
                        </a:spcAft>
                        <a:buClrTx/>
                        <a:buSzTx/>
                        <a:buFontTx/>
                        <a:buNone/>
                        <a:tabLst/>
                        <a:defRPr/>
                      </a:pPr>
                      <a:endParaRPr lang="en-GB" sz="2400" b="1" i="1" dirty="0" smtClean="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marL="0" marR="0" indent="0" algn="ctr" defTabSz="914400" rtl="0" eaLnBrk="1" fontAlgn="auto" latinLnBrk="0" hangingPunct="1">
                        <a:lnSpc>
                          <a:spcPct val="107000"/>
                        </a:lnSpc>
                        <a:spcBef>
                          <a:spcPts val="0"/>
                        </a:spcBef>
                        <a:spcAft>
                          <a:spcPts val="0"/>
                        </a:spcAft>
                        <a:buClrTx/>
                        <a:buSzTx/>
                        <a:buFontTx/>
                        <a:buNone/>
                        <a:tabLst/>
                        <a:defRPr/>
                      </a:pPr>
                      <a:endParaRPr lang="en-GB" sz="1600" b="1" i="1" dirty="0" smtClean="0">
                        <a:latin typeface="Century Gothic"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4"/>
                  </a:ext>
                </a:extLst>
              </a:tr>
              <a:tr h="673410">
                <a:tc gridSpan="2">
                  <a:txBody>
                    <a:bodyPr/>
                    <a:lstStyle/>
                    <a:p>
                      <a:pPr algn="ctr"/>
                      <a:r>
                        <a:rPr lang="en-GB" sz="2400" b="1" dirty="0" smtClean="0">
                          <a:latin typeface="Century Gothic" panose="020B0502020202020204" pitchFamily="34" charset="0"/>
                        </a:rPr>
                        <a:t>5</a:t>
                      </a:r>
                      <a:r>
                        <a:rPr lang="en-GB" sz="2400" kern="1200" dirty="0" smtClean="0">
                          <a:solidFill>
                            <a:schemeClr val="tx1"/>
                          </a:solidFill>
                          <a:effectLst/>
                          <a:latin typeface="Century Gothic" pitchFamily="34" charset="0"/>
                          <a:ea typeface="+mn-ea"/>
                          <a:cs typeface="+mn-cs"/>
                        </a:rPr>
                        <a:t>² </a:t>
                      </a:r>
                      <a:endParaRPr lang="en-GB" sz="2400" b="1" dirty="0">
                        <a:latin typeface="Century Gothic" panose="020B0502020202020204" pitchFamily="34" charset="0"/>
                      </a:endParaRPr>
                    </a:p>
                  </a:txBody>
                  <a:tcPr/>
                </a:tc>
                <a:tc hMerge="1">
                  <a:txBody>
                    <a:bodyPr/>
                    <a:lstStyle/>
                    <a:p>
                      <a:endParaRPr lang="en-GB" dirty="0"/>
                    </a:p>
                  </a:txBody>
                  <a:tcPr/>
                </a:tc>
                <a:tc gridSpan="2">
                  <a:txBody>
                    <a:bodyPr/>
                    <a:lstStyle/>
                    <a:p>
                      <a:pPr algn="ctr"/>
                      <a:endParaRPr lang="en-GB" sz="1600" dirty="0">
                        <a:latin typeface="Century Gothic" panose="020B0502020202020204" pitchFamily="34" charset="0"/>
                      </a:endParaRPr>
                    </a:p>
                  </a:txBody>
                  <a:tcPr/>
                </a:tc>
                <a:tc hMerge="1">
                  <a:txBody>
                    <a:bodyPr/>
                    <a:lstStyle/>
                    <a:p>
                      <a:endParaRPr lang="en-GB"/>
                    </a:p>
                  </a:txBody>
                  <a:tcPr/>
                </a:tc>
                <a:tc>
                  <a:txBody>
                    <a:bodyPr/>
                    <a:lstStyle/>
                    <a:p>
                      <a:pPr algn="l"/>
                      <a:endParaRPr lang="en-GB" sz="1600" b="1" i="1" dirty="0">
                        <a:latin typeface="Century Gothic" panose="020B0502020202020204" pitchFamily="34" charset="0"/>
                      </a:endParaRPr>
                    </a:p>
                  </a:txBody>
                  <a:tcPr>
                    <a:solidFill>
                      <a:schemeClr val="accent2">
                        <a:lumMod val="60000"/>
                        <a:lumOff val="40000"/>
                      </a:schemeClr>
                    </a:solidFill>
                  </a:tcPr>
                </a:tc>
                <a:tc>
                  <a:txBody>
                    <a:bodyPr/>
                    <a:lstStyle/>
                    <a:p>
                      <a:pPr algn="l"/>
                      <a:r>
                        <a:rPr lang="en-GB" sz="1400" b="0" dirty="0" smtClean="0">
                          <a:latin typeface="Century Gothic" panose="020B0502020202020204" pitchFamily="34" charset="0"/>
                        </a:rPr>
                        <a:t>If the square of</a:t>
                      </a:r>
                      <a:r>
                        <a:rPr lang="en-GB" sz="1400" b="0" baseline="0" dirty="0" smtClean="0">
                          <a:latin typeface="Century Gothic" panose="020B0502020202020204" pitchFamily="34" charset="0"/>
                        </a:rPr>
                        <a:t> a number is 64 what is the original number?</a:t>
                      </a:r>
                      <a:endParaRPr lang="en-GB" sz="1400" b="0" dirty="0">
                        <a:latin typeface="Century Gothic" panose="020B0502020202020204" pitchFamily="34" charset="0"/>
                      </a:endParaRPr>
                    </a:p>
                  </a:txBody>
                  <a:tcPr/>
                </a:tc>
                <a:tc>
                  <a:txBody>
                    <a:bodyPr/>
                    <a:lstStyle/>
                    <a:p>
                      <a:endParaRPr lang="en-GB" sz="1600" dirty="0">
                        <a:latin typeface="Century Gothic" panose="020B0502020202020204" pitchFamily="34" charset="0"/>
                      </a:endParaRPr>
                    </a:p>
                  </a:txBody>
                  <a:tcPr/>
                </a:tc>
                <a:tc>
                  <a:txBody>
                    <a:bodyPr/>
                    <a:lstStyle/>
                    <a:p>
                      <a:endParaRPr lang="en-GB" sz="1600"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5"/>
                  </a:ext>
                </a:extLst>
              </a:tr>
              <a:tr h="594043">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1" dirty="0" smtClean="0">
                          <a:solidFill>
                            <a:schemeClr val="tx1"/>
                          </a:solidFill>
                          <a:latin typeface="Century Gothic" panose="020B0502020202020204" pitchFamily="34" charset="0"/>
                        </a:rPr>
                        <a:t>10</a:t>
                      </a:r>
                      <a:r>
                        <a:rPr lang="en-GB" sz="2400" kern="1200" dirty="0" smtClean="0">
                          <a:solidFill>
                            <a:schemeClr val="tx1"/>
                          </a:solidFill>
                          <a:effectLst/>
                          <a:latin typeface="Century Gothic" pitchFamily="34" charset="0"/>
                          <a:ea typeface="+mn-ea"/>
                          <a:cs typeface="+mn-cs"/>
                        </a:rPr>
                        <a:t>² </a:t>
                      </a:r>
                      <a:endParaRPr lang="en-GB" sz="2400" b="1" dirty="0" smtClean="0">
                        <a:solidFill>
                          <a:schemeClr val="tx1"/>
                        </a:solidFill>
                        <a:latin typeface="Century Gothic" panose="020B0502020202020204" pitchFamily="34" charset="0"/>
                      </a:endParaRPr>
                    </a:p>
                  </a:txBody>
                  <a:tcPr/>
                </a:tc>
                <a:tc hMerge="1">
                  <a:txBody>
                    <a:bodyPr/>
                    <a:lstStyle/>
                    <a:p>
                      <a:endParaRPr lang="en-GB" dirty="0"/>
                    </a:p>
                  </a:txBody>
                  <a:tcPr/>
                </a:tc>
                <a:tc gridSpan="2">
                  <a:txBody>
                    <a:bodyPr/>
                    <a:lstStyle/>
                    <a:p>
                      <a:pPr algn="ctr"/>
                      <a:endParaRPr lang="en-GB" sz="1600" dirty="0">
                        <a:latin typeface="Century Gothic" panose="020B0502020202020204" pitchFamily="34" charset="0"/>
                      </a:endParaRPr>
                    </a:p>
                  </a:txBody>
                  <a:tcPr/>
                </a:tc>
                <a:tc hMerge="1">
                  <a:txBody>
                    <a:bodyPr/>
                    <a:lstStyle/>
                    <a:p>
                      <a:endParaRPr lang="en-GB"/>
                    </a:p>
                  </a:txBody>
                  <a:tcPr/>
                </a:tc>
                <a:tc>
                  <a:txBody>
                    <a:bodyPr/>
                    <a:lstStyle/>
                    <a:p>
                      <a:endParaRPr lang="en-GB" dirty="0"/>
                    </a:p>
                  </a:txBody>
                  <a:tcPr>
                    <a:solidFill>
                      <a:schemeClr val="accent2">
                        <a:lumMod val="60000"/>
                        <a:lumOff val="40000"/>
                      </a:schemeClr>
                    </a:solidFill>
                  </a:tcPr>
                </a:tc>
                <a:tc>
                  <a:txBody>
                    <a:bodyPr/>
                    <a:lstStyle/>
                    <a:p>
                      <a:pPr algn="l"/>
                      <a:r>
                        <a:rPr lang="en-GB" sz="1400" b="0" dirty="0" smtClean="0">
                          <a:latin typeface="Century Gothic" panose="020B0502020202020204" pitchFamily="34" charset="0"/>
                        </a:rPr>
                        <a:t>If the square of</a:t>
                      </a:r>
                      <a:r>
                        <a:rPr lang="en-GB" sz="1400" b="0" baseline="0" dirty="0" smtClean="0">
                          <a:latin typeface="Century Gothic" panose="020B0502020202020204" pitchFamily="34" charset="0"/>
                        </a:rPr>
                        <a:t> a number is 81 what is the original number?</a:t>
                      </a:r>
                      <a:endParaRPr lang="en-GB" sz="1400" b="0" dirty="0">
                        <a:latin typeface="Century Gothic" panose="020B0502020202020204" pitchFamily="34" charset="0"/>
                      </a:endParaRPr>
                    </a:p>
                  </a:txBody>
                  <a:tcPr/>
                </a:tc>
                <a:tc>
                  <a:txBody>
                    <a:bodyPr/>
                    <a:lstStyle/>
                    <a:p>
                      <a:endParaRPr lang="en-GB" dirty="0"/>
                    </a:p>
                  </a:txBody>
                  <a:tcPr/>
                </a:tc>
                <a:tc>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10006"/>
                  </a:ext>
                </a:extLst>
              </a:tr>
              <a:tr h="673410">
                <a:tc gridSpan="2">
                  <a:txBody>
                    <a:bodyPr/>
                    <a:lstStyle/>
                    <a:p>
                      <a:pPr algn="ctr"/>
                      <a:r>
                        <a:rPr lang="en-GB" sz="2400" b="1" dirty="0" smtClean="0">
                          <a:solidFill>
                            <a:schemeClr val="tx1"/>
                          </a:solidFill>
                          <a:latin typeface="Century Gothic" panose="020B0502020202020204" pitchFamily="34" charset="0"/>
                        </a:rPr>
                        <a:t>12</a:t>
                      </a:r>
                      <a:r>
                        <a:rPr lang="en-GB" sz="2400" kern="1200" dirty="0" smtClean="0">
                          <a:solidFill>
                            <a:schemeClr val="tx1"/>
                          </a:solidFill>
                          <a:effectLst/>
                          <a:latin typeface="Century Gothic" pitchFamily="34" charset="0"/>
                          <a:ea typeface="+mn-ea"/>
                          <a:cs typeface="+mn-cs"/>
                        </a:rPr>
                        <a:t>²</a:t>
                      </a:r>
                      <a:endParaRPr lang="en-GB" dirty="0"/>
                    </a:p>
                  </a:txBody>
                  <a:tcPr/>
                </a:tc>
                <a:tc hMerge="1">
                  <a:txBody>
                    <a:bodyPr/>
                    <a:lstStyle/>
                    <a:p>
                      <a:endParaRPr lang="en-GB"/>
                    </a:p>
                  </a:txBody>
                  <a:tcPr/>
                </a:tc>
                <a:tc gridSpan="2">
                  <a:txBody>
                    <a:bodyPr/>
                    <a:lstStyle/>
                    <a:p>
                      <a:endParaRPr lang="en-GB" dirty="0"/>
                    </a:p>
                  </a:txBody>
                  <a:tcPr/>
                </a:tc>
                <a:tc hMerge="1">
                  <a:txBody>
                    <a:bodyPr/>
                    <a:lstStyle/>
                    <a:p>
                      <a:endParaRPr lang="en-GB"/>
                    </a:p>
                  </a:txBody>
                  <a:tcPr/>
                </a:tc>
                <a:tc>
                  <a:txBody>
                    <a:bodyPr/>
                    <a:lstStyle/>
                    <a:p>
                      <a:endParaRPr lang="en-GB" dirty="0"/>
                    </a:p>
                  </a:txBody>
                  <a:tcPr>
                    <a:solidFill>
                      <a:schemeClr val="accent2">
                        <a:lumMod val="60000"/>
                        <a:lumOff val="40000"/>
                      </a:schemeClr>
                    </a:solidFill>
                  </a:tcPr>
                </a:tc>
                <a:tc>
                  <a:txBody>
                    <a:bodyPr/>
                    <a:lstStyle/>
                    <a:p>
                      <a:pPr algn="ctr"/>
                      <a:r>
                        <a:rPr lang="en-GB" sz="3200" b="1" dirty="0" smtClean="0"/>
                        <a:t>3³</a:t>
                      </a:r>
                      <a:r>
                        <a:rPr lang="en-GB" sz="2800" b="1" kern="1200" dirty="0" smtClean="0">
                          <a:solidFill>
                            <a:schemeClr val="tx1"/>
                          </a:solidFill>
                          <a:effectLst/>
                          <a:latin typeface="Century Gothic" pitchFamily="34" charset="0"/>
                          <a:ea typeface="+mn-ea"/>
                          <a:cs typeface="+mn-cs"/>
                        </a:rPr>
                        <a:t> </a:t>
                      </a:r>
                      <a:endParaRPr lang="en-GB" sz="2800" b="0" dirty="0"/>
                    </a:p>
                  </a:txBody>
                  <a:tcPr/>
                </a:tc>
                <a:tc>
                  <a:txBody>
                    <a:bodyPr/>
                    <a:lstStyle/>
                    <a:p>
                      <a:endParaRPr lang="en-GB" sz="1600" dirty="0">
                        <a:latin typeface="Century Gothic" panose="020B0502020202020204" pitchFamily="34" charset="0"/>
                      </a:endParaRPr>
                    </a:p>
                  </a:txBody>
                  <a:tcPr/>
                </a:tc>
                <a:tc>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10007"/>
                  </a:ext>
                </a:extLst>
              </a:tr>
              <a:tr h="594043">
                <a:tc gridSpan="2">
                  <a:txBody>
                    <a:bodyPr/>
                    <a:lstStyle/>
                    <a:p>
                      <a:pPr algn="ctr"/>
                      <a:r>
                        <a:rPr lang="en-GB" sz="2400" b="1" kern="1200" dirty="0" smtClean="0">
                          <a:solidFill>
                            <a:schemeClr val="tx1"/>
                          </a:solidFill>
                          <a:effectLst/>
                          <a:latin typeface="Century Gothic" pitchFamily="34" charset="0"/>
                          <a:ea typeface="+mn-ea"/>
                          <a:cs typeface="+mn-cs"/>
                        </a:rPr>
                        <a:t>8</a:t>
                      </a:r>
                      <a:r>
                        <a:rPr lang="en-GB" sz="2400" kern="1200" dirty="0" smtClean="0">
                          <a:solidFill>
                            <a:schemeClr val="tx1"/>
                          </a:solidFill>
                          <a:effectLst/>
                          <a:latin typeface="Century Gothic" pitchFamily="34" charset="0"/>
                          <a:ea typeface="+mn-ea"/>
                          <a:cs typeface="+mn-cs"/>
                        </a:rPr>
                        <a:t>²</a:t>
                      </a:r>
                      <a:endParaRPr lang="en-GB" dirty="0"/>
                    </a:p>
                  </a:txBody>
                  <a:tcPr/>
                </a:tc>
                <a:tc hMerge="1">
                  <a:txBody>
                    <a:bodyPr/>
                    <a:lstStyle/>
                    <a:p>
                      <a:endParaRPr lang="en-GB"/>
                    </a:p>
                  </a:txBody>
                  <a:tcPr/>
                </a:tc>
                <a:tc gridSpan="2">
                  <a:txBody>
                    <a:bodyPr/>
                    <a:lstStyle/>
                    <a:p>
                      <a:endParaRPr lang="en-GB" dirty="0"/>
                    </a:p>
                  </a:txBody>
                  <a:tcPr/>
                </a:tc>
                <a:tc hMerge="1">
                  <a:txBody>
                    <a:bodyPr/>
                    <a:lstStyle/>
                    <a:p>
                      <a:endParaRPr lang="en-GB"/>
                    </a:p>
                  </a:txBody>
                  <a:tcPr/>
                </a:tc>
                <a:tc>
                  <a:txBody>
                    <a:bodyPr/>
                    <a:lstStyle/>
                    <a:p>
                      <a:endParaRPr lang="en-GB" dirty="0"/>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b="1" kern="1200" dirty="0" smtClean="0">
                          <a:solidFill>
                            <a:schemeClr val="dk1"/>
                          </a:solidFill>
                          <a:effectLst/>
                          <a:latin typeface="+mn-lt"/>
                          <a:ea typeface="+mn-ea"/>
                          <a:cs typeface="+mn-cs"/>
                        </a:rPr>
                        <a:t>4</a:t>
                      </a:r>
                      <a:r>
                        <a:rPr lang="en-GB" sz="2400" b="1" dirty="0" smtClean="0"/>
                        <a:t>³</a:t>
                      </a:r>
                      <a:r>
                        <a:rPr lang="en-GB" sz="2400" b="1" kern="1200" dirty="0" smtClean="0">
                          <a:solidFill>
                            <a:schemeClr val="tx1"/>
                          </a:solidFill>
                          <a:effectLst/>
                          <a:latin typeface="Century Gothic" pitchFamily="34" charset="0"/>
                          <a:ea typeface="+mn-ea"/>
                          <a:cs typeface="+mn-cs"/>
                        </a:rPr>
                        <a:t> </a:t>
                      </a:r>
                      <a:endParaRPr lang="en-GB" sz="2400" b="0" dirty="0" smtClean="0"/>
                    </a:p>
                  </a:txBody>
                  <a:tcPr/>
                </a:tc>
                <a:tc>
                  <a:txBody>
                    <a:bodyPr/>
                    <a:lstStyle/>
                    <a:p>
                      <a:endParaRPr lang="en-GB" dirty="0"/>
                    </a:p>
                  </a:txBody>
                  <a:tcPr/>
                </a:tc>
                <a:tc>
                  <a:txBody>
                    <a:bodyPr/>
                    <a:lstStyle/>
                    <a:p>
                      <a:endParaRPr lang="en-GB" sz="1600"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8"/>
                  </a:ext>
                </a:extLst>
              </a:tr>
              <a:tr h="673410">
                <a:tc gridSpan="2">
                  <a:txBody>
                    <a:bodyPr/>
                    <a:lstStyle/>
                    <a:p>
                      <a:pPr algn="ctr"/>
                      <a:r>
                        <a:rPr lang="en-GB" sz="2400" b="1" dirty="0" smtClean="0">
                          <a:solidFill>
                            <a:schemeClr val="tx1"/>
                          </a:solidFill>
                          <a:latin typeface="Century Gothic" panose="020B0502020202020204" pitchFamily="34" charset="0"/>
                        </a:rPr>
                        <a:t>11</a:t>
                      </a:r>
                      <a:r>
                        <a:rPr lang="en-GB" sz="2400" kern="1200" dirty="0" smtClean="0">
                          <a:solidFill>
                            <a:schemeClr val="tx1"/>
                          </a:solidFill>
                          <a:effectLst/>
                          <a:latin typeface="Century Gothic" pitchFamily="34" charset="0"/>
                          <a:ea typeface="+mn-ea"/>
                          <a:cs typeface="+mn-cs"/>
                        </a:rPr>
                        <a:t>²</a:t>
                      </a:r>
                      <a:endParaRPr lang="en-GB" dirty="0"/>
                    </a:p>
                  </a:txBody>
                  <a:tcPr/>
                </a:tc>
                <a:tc hMerge="1">
                  <a:txBody>
                    <a:bodyPr/>
                    <a:lstStyle/>
                    <a:p>
                      <a:endParaRPr lang="en-GB"/>
                    </a:p>
                  </a:txBody>
                  <a:tcPr/>
                </a:tc>
                <a:tc gridSpan="2">
                  <a:txBody>
                    <a:bodyPr/>
                    <a:lstStyle/>
                    <a:p>
                      <a:endParaRPr lang="en-GB" dirty="0"/>
                    </a:p>
                  </a:txBody>
                  <a:tcPr/>
                </a:tc>
                <a:tc hMerge="1">
                  <a:txBody>
                    <a:bodyPr/>
                    <a:lstStyle/>
                    <a:p>
                      <a:endParaRPr lang="en-GB"/>
                    </a:p>
                  </a:txBody>
                  <a:tcPr/>
                </a:tc>
                <a:tc>
                  <a:txBody>
                    <a:bodyPr/>
                    <a:lstStyle/>
                    <a:p>
                      <a:pPr algn="l"/>
                      <a:endParaRPr lang="en-GB" sz="1600" b="1" i="1" dirty="0">
                        <a:latin typeface="Century Gothic" panose="020B0502020202020204" pitchFamily="34" charset="0"/>
                      </a:endParaRPr>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b="1" kern="1200" dirty="0" smtClean="0">
                          <a:solidFill>
                            <a:schemeClr val="dk1"/>
                          </a:solidFill>
                          <a:effectLst/>
                          <a:latin typeface="+mn-lt"/>
                          <a:ea typeface="+mn-ea"/>
                          <a:cs typeface="+mn-cs"/>
                        </a:rPr>
                        <a:t>5</a:t>
                      </a:r>
                      <a:r>
                        <a:rPr lang="en-GB" sz="2400" b="1" dirty="0" smtClean="0"/>
                        <a:t>³</a:t>
                      </a:r>
                      <a:r>
                        <a:rPr lang="en-GB" sz="2400" b="1" kern="1200" dirty="0" smtClean="0">
                          <a:solidFill>
                            <a:schemeClr val="tx1"/>
                          </a:solidFill>
                          <a:effectLst/>
                          <a:latin typeface="Century Gothic" pitchFamily="34" charset="0"/>
                          <a:ea typeface="+mn-ea"/>
                          <a:cs typeface="+mn-cs"/>
                        </a:rPr>
                        <a:t> </a:t>
                      </a:r>
                      <a:endParaRPr lang="en-GB" sz="2400" b="0" dirty="0" smtClean="0"/>
                    </a:p>
                  </a:txBody>
                  <a:tcPr/>
                </a:tc>
                <a:tc>
                  <a:txBody>
                    <a:bodyPr/>
                    <a:lstStyle/>
                    <a:p>
                      <a:endParaRPr lang="en-GB" dirty="0"/>
                    </a:p>
                  </a:txBody>
                  <a:tcPr/>
                </a:tc>
                <a:tc>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10009"/>
                  </a:ext>
                </a:extLst>
              </a:tr>
            </a:tbl>
          </a:graphicData>
        </a:graphic>
      </p:graphicFrame>
      <p:sp>
        <p:nvSpPr>
          <p:cNvPr id="2" name="Footer Placeholder 1"/>
          <p:cNvSpPr>
            <a:spLocks noGrp="1"/>
          </p:cNvSpPr>
          <p:nvPr>
            <p:ph type="ftr" sz="quarter" idx="11"/>
          </p:nvPr>
        </p:nvSpPr>
        <p:spPr/>
        <p:txBody>
          <a:bodyPr/>
          <a:lstStyle/>
          <a:p>
            <a:r>
              <a:rPr lang="en-GB" dirty="0" smtClean="0"/>
              <a:t>(c) Focus Education (UK) Ltd</a:t>
            </a:r>
            <a:endParaRPr lang="en-GB" dirty="0"/>
          </a:p>
        </p:txBody>
      </p:sp>
      <p:sp>
        <p:nvSpPr>
          <p:cNvPr id="4" name="Slide Number Placeholder 3"/>
          <p:cNvSpPr>
            <a:spLocks noGrp="1"/>
          </p:cNvSpPr>
          <p:nvPr>
            <p:ph type="sldNum" sz="quarter" idx="12"/>
          </p:nvPr>
        </p:nvSpPr>
        <p:spPr/>
        <p:txBody>
          <a:bodyPr/>
          <a:lstStyle/>
          <a:p>
            <a:fld id="{2AB5F3F0-7E87-48B0-94BB-7E37CB4CA4F1}" type="slidenum">
              <a:rPr lang="en-GB" smtClean="0"/>
              <a:t>1</a:t>
            </a:fld>
            <a:endParaRPr lang="en-GB" dirty="0"/>
          </a:p>
        </p:txBody>
      </p:sp>
    </p:spTree>
    <p:extLst>
      <p:ext uri="{BB962C8B-B14F-4D97-AF65-F5344CB8AC3E}">
        <p14:creationId xmlns:p14="http://schemas.microsoft.com/office/powerpoint/2010/main" val="15331139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13932" y="232729"/>
          <a:ext cx="8564136" cy="617664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1923029">
                  <a:extLst>
                    <a:ext uri="{9D8B030D-6E8A-4147-A177-3AD203B41FA5}">
                      <a16:colId xmlns:a16="http://schemas.microsoft.com/office/drawing/2014/main" val="20001"/>
                    </a:ext>
                  </a:extLst>
                </a:gridCol>
                <a:gridCol w="4990728">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1: Week 6: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Multiplication &amp; Division: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Recognise and use square numbers and cube numbers, and the notation for square</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2</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 and cubed</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970597">
                <a:tc rowSpan="4">
                  <a:txBody>
                    <a:bodyPr/>
                    <a:lstStyle/>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Know, by heart, the square of all numbers between 2 and 12.</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Know why a square number is called a square number by drawing squares</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Use the symbol </a:t>
                      </a:r>
                      <a:r>
                        <a:rPr lang="en-GB" sz="1100" baseline="300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2</a:t>
                      </a: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 accurately.</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Explain the relationship between the square of a number and the square root of a number.</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Knowing the square of a number, use the inverse to calculate the square root. </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Use the symbol </a:t>
                      </a:r>
                      <a:r>
                        <a:rPr lang="en-GB" sz="1100" baseline="300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 accurately.</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4">
                  <a:txBody>
                    <a:bodyPr/>
                    <a:lstStyle/>
                    <a:p>
                      <a:pPr marL="171450" indent="-171450">
                        <a:buFont typeface="Arial" panose="020B0604020202020204" pitchFamily="34" charset="0"/>
                        <a:buChar char="•"/>
                      </a:pPr>
                      <a:r>
                        <a:rPr lang="en-GB" sz="1100" baseline="0" dirty="0" smtClean="0">
                          <a:latin typeface="Century Gothic" panose="020B0502020202020204" pitchFamily="34" charset="0"/>
                        </a:rPr>
                        <a:t>Introduce the term squared to pupils. In effect it is a number multiplied by itself.</a:t>
                      </a:r>
                    </a:p>
                    <a:p>
                      <a:pPr marL="171450" indent="-171450">
                        <a:buFont typeface="Arial" panose="020B0604020202020204" pitchFamily="34" charset="0"/>
                        <a:buChar char="•"/>
                      </a:pPr>
                      <a:r>
                        <a:rPr lang="en-GB" sz="1100" baseline="0" dirty="0" smtClean="0">
                          <a:latin typeface="Century Gothic" panose="020B0502020202020204" pitchFamily="34" charset="0"/>
                        </a:rPr>
                        <a:t>Get pupils to chant out all the squared numbers between 1 and 100.</a:t>
                      </a:r>
                    </a:p>
                    <a:p>
                      <a:pPr marL="171450" indent="-171450">
                        <a:buFont typeface="Arial" panose="020B0604020202020204" pitchFamily="34" charset="0"/>
                        <a:buChar char="•"/>
                      </a:pPr>
                      <a:r>
                        <a:rPr lang="en-GB" sz="1100" baseline="0" dirty="0" smtClean="0">
                          <a:latin typeface="Century Gothic" panose="020B0502020202020204" pitchFamily="34" charset="0"/>
                        </a:rPr>
                        <a:t>Show cards to see how quickly pupils respond to knowing the square of numbers between 1 and 10.</a:t>
                      </a:r>
                    </a:p>
                    <a:p>
                      <a:pPr marL="171450" indent="-171450">
                        <a:buFont typeface="Arial" panose="020B0604020202020204" pitchFamily="34" charset="0"/>
                        <a:buChar char="•"/>
                      </a:pPr>
                      <a:r>
                        <a:rPr lang="en-GB" sz="1100" baseline="0" dirty="0" smtClean="0">
                          <a:latin typeface="Century Gothic" panose="020B0502020202020204" pitchFamily="34" charset="0"/>
                        </a:rPr>
                        <a:t>Know the relationship between a square and a square root. (although square root is not mentioned in NC it is appropriate to mention it here as the inverse of a square number).</a:t>
                      </a:r>
                    </a:p>
                    <a:p>
                      <a:pPr marL="171450" indent="-171450">
                        <a:buFont typeface="Arial" panose="020B0604020202020204" pitchFamily="34" charset="0"/>
                        <a:buChar char="•"/>
                      </a:pPr>
                      <a:r>
                        <a:rPr lang="en-GB" sz="1100" baseline="0" dirty="0" smtClean="0">
                          <a:latin typeface="Century Gothic" panose="020B0502020202020204" pitchFamily="34" charset="0"/>
                        </a:rPr>
                        <a:t>Move on to do similar activities with cubed numbers. </a:t>
                      </a:r>
                    </a:p>
                  </a:txBody>
                  <a:tcPr/>
                </a:tc>
                <a:tc>
                  <a:txBody>
                    <a:bodyPr/>
                    <a:lstStyle/>
                    <a:p>
                      <a:r>
                        <a:rPr lang="en-GB" sz="1200" baseline="0" dirty="0" smtClean="0">
                          <a:latin typeface="Century Gothic" panose="020B0502020202020204" pitchFamily="34" charset="0"/>
                        </a:rPr>
                        <a:t>What is the square of the following numbers:</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4        8         5        7        12       11        20        10        9    </a:t>
                      </a:r>
                    </a:p>
                  </a:txBody>
                  <a:tcPr/>
                </a:tc>
                <a:extLst>
                  <a:ext uri="{0D108BD9-81ED-4DB2-BD59-A6C34878D82A}">
                    <a16:rowId xmlns:a16="http://schemas.microsoft.com/office/drawing/2014/main" val="10003"/>
                  </a:ext>
                </a:extLst>
              </a:tr>
              <a:tr h="66198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Which of these numbers is not a square number?</a:t>
                      </a:r>
                    </a:p>
                    <a:p>
                      <a:endParaRPr lang="en-GB" sz="1200" dirty="0" smtClean="0">
                        <a:latin typeface="Century Gothic" panose="020B0502020202020204" pitchFamily="34" charset="0"/>
                      </a:endParaRPr>
                    </a:p>
                    <a:p>
                      <a:r>
                        <a:rPr lang="en-GB" sz="1200" baseline="0" dirty="0" smtClean="0">
                          <a:latin typeface="Century Gothic" panose="020B0502020202020204" pitchFamily="34" charset="0"/>
                        </a:rPr>
                        <a:t>   16       25       39      16       18       25      49      121      144       150</a:t>
                      </a:r>
                    </a:p>
                    <a:p>
                      <a:endParaRPr lang="en-GB" sz="1200" dirty="0" smtClean="0">
                        <a:latin typeface="Century Gothic" panose="020B0502020202020204" pitchFamily="34" charset="0"/>
                      </a:endParaRPr>
                    </a:p>
                  </a:txBody>
                  <a:tcPr/>
                </a:tc>
                <a:extLst>
                  <a:ext uri="{0D108BD9-81ED-4DB2-BD59-A6C34878D82A}">
                    <a16:rowId xmlns:a16="http://schemas.microsoft.com/office/drawing/2014/main" val="10004"/>
                  </a:ext>
                </a:extLst>
              </a:tr>
              <a:tr h="845820">
                <a:tc vMerge="1">
                  <a:txBody>
                    <a:bodyPr/>
                    <a:lstStyle/>
                    <a:p>
                      <a:pPr marL="342900" lvl="0" indent="-342900" algn="l">
                        <a:spcAft>
                          <a:spcPts val="0"/>
                        </a:spcAft>
                        <a:buFont typeface="Wingdings" panose="05000000000000000000" pitchFamily="2" charset="2"/>
                        <a:buChar char=""/>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marL="171450" indent="-171450">
                        <a:buFont typeface="Arial" panose="020B0604020202020204" pitchFamily="34" charset="0"/>
                        <a:buChar char="•"/>
                      </a:pPr>
                      <a:endParaRPr lang="en-GB" sz="1200" baseline="0" dirty="0" smtClean="0">
                        <a:latin typeface="Century Gothic" panose="020B0502020202020204" pitchFamily="34" charset="0"/>
                      </a:endParaRPr>
                    </a:p>
                  </a:txBody>
                  <a:tcPr/>
                </a:tc>
                <a:tc>
                  <a:txBody>
                    <a:bodyPr/>
                    <a:lstStyle/>
                    <a:p>
                      <a:r>
                        <a:rPr lang="en-GB" sz="1200" baseline="0" dirty="0" smtClean="0">
                          <a:latin typeface="Century Gothic" panose="020B0502020202020204" pitchFamily="34" charset="0"/>
                        </a:rPr>
                        <a:t>These are the square numbers for which numbers?</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81        121        400       49      36       64      100       900       9</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These are cubed numbers for which numbers?</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343        216       27       1      125      729     1000      64       8</a:t>
                      </a:r>
                    </a:p>
                    <a:p>
                      <a:endParaRPr lang="en-GB" sz="1200" baseline="0" dirty="0" smtClean="0">
                        <a:latin typeface="Century Gothic" panose="020B0502020202020204" pitchFamily="34" charset="0"/>
                      </a:endParaRPr>
                    </a:p>
                  </a:txBody>
                  <a:tcPr/>
                </a:tc>
                <a:extLst>
                  <a:ext uri="{0D108BD9-81ED-4DB2-BD59-A6C34878D82A}">
                    <a16:rowId xmlns:a16="http://schemas.microsoft.com/office/drawing/2014/main" val="10005"/>
                  </a:ext>
                </a:extLst>
              </a:tr>
              <a:tr h="108632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I am 64, which</a:t>
                      </a:r>
                      <a:r>
                        <a:rPr lang="en-GB" sz="1200" baseline="0" dirty="0" smtClean="0">
                          <a:latin typeface="Century Gothic" panose="020B0502020202020204" pitchFamily="34" charset="0"/>
                        </a:rPr>
                        <a:t> number am I related to?</a:t>
                      </a:r>
                      <a:endParaRPr lang="en-GB" sz="1200" dirty="0" smtClean="0">
                        <a:latin typeface="Century Gothic" panose="020B0502020202020204" pitchFamily="34" charset="0"/>
                      </a:endParaRPr>
                    </a:p>
                    <a:p>
                      <a:r>
                        <a:rPr lang="en-GB" sz="1200" dirty="0" smtClean="0">
                          <a:latin typeface="Century Gothic" panose="020B0502020202020204" pitchFamily="34" charset="0"/>
                        </a:rPr>
                        <a:t>I</a:t>
                      </a:r>
                      <a:r>
                        <a:rPr lang="en-GB" sz="1200" baseline="0" dirty="0" smtClean="0">
                          <a:latin typeface="Century Gothic" panose="020B0502020202020204" pitchFamily="34" charset="0"/>
                        </a:rPr>
                        <a:t> am 216, which number am I related to?</a:t>
                      </a:r>
                    </a:p>
                    <a:p>
                      <a:r>
                        <a:rPr lang="en-GB" sz="1200" baseline="0" dirty="0" smtClean="0">
                          <a:latin typeface="Century Gothic" panose="020B0502020202020204" pitchFamily="34" charset="0"/>
                        </a:rPr>
                        <a:t>I am 400, which number am I related to?</a:t>
                      </a:r>
                    </a:p>
                    <a:p>
                      <a:r>
                        <a:rPr lang="en-GB" sz="1200" baseline="0" dirty="0" smtClean="0">
                          <a:latin typeface="Century Gothic" panose="020B0502020202020204" pitchFamily="34" charset="0"/>
                        </a:rPr>
                        <a:t>I am 125, which number am I related to?</a:t>
                      </a:r>
                    </a:p>
                    <a:p>
                      <a:r>
                        <a:rPr lang="en-GB" sz="1200" baseline="0" dirty="0" smtClean="0">
                          <a:latin typeface="Century Gothic" panose="020B0502020202020204" pitchFamily="34" charset="0"/>
                        </a:rPr>
                        <a:t>I am 36, which number am I related to?</a:t>
                      </a:r>
                      <a:endParaRPr lang="en-GB" sz="1200" dirty="0" smtClean="0">
                        <a:latin typeface="Century Gothic" panose="020B0502020202020204" pitchFamily="34" charset="0"/>
                      </a:endParaRPr>
                    </a:p>
                  </a:txBody>
                  <a:tcPr/>
                </a:tc>
                <a:extLst>
                  <a:ext uri="{0D108BD9-81ED-4DB2-BD59-A6C34878D82A}">
                    <a16:rowId xmlns:a16="http://schemas.microsoft.com/office/drawing/2014/main" val="10006"/>
                  </a:ext>
                </a:extLst>
              </a:tr>
            </a:tbl>
          </a:graphicData>
        </a:graphic>
      </p:graphicFrame>
      <p:sp>
        <p:nvSpPr>
          <p:cNvPr id="3" name="Footer Placeholder 2"/>
          <p:cNvSpPr>
            <a:spLocks noGrp="1"/>
          </p:cNvSpPr>
          <p:nvPr>
            <p:ph type="ftr" sz="quarter" idx="11"/>
          </p:nvPr>
        </p:nvSpPr>
        <p:spPr/>
        <p:txBody>
          <a:bodyPr/>
          <a:lstStyle/>
          <a:p>
            <a:r>
              <a:rPr lang="en-GB" dirty="0" smtClean="0"/>
              <a:t>(c) Focus Education (UK) Ltd</a:t>
            </a:r>
            <a:endParaRPr lang="en-GB" dirty="0"/>
          </a:p>
        </p:txBody>
      </p:sp>
      <p:sp>
        <p:nvSpPr>
          <p:cNvPr id="6" name="Slide Number Placeholder 5"/>
          <p:cNvSpPr>
            <a:spLocks noGrp="1"/>
          </p:cNvSpPr>
          <p:nvPr>
            <p:ph type="sldNum" sz="quarter" idx="12"/>
          </p:nvPr>
        </p:nvSpPr>
        <p:spPr/>
        <p:txBody>
          <a:bodyPr/>
          <a:lstStyle/>
          <a:p>
            <a:fld id="{2AB5F3F0-7E87-48B0-94BB-7E37CB4CA4F1}" type="slidenum">
              <a:rPr lang="en-GB" smtClean="0"/>
              <a:t>2</a:t>
            </a:fld>
            <a:endParaRPr lang="en-GB" dirty="0"/>
          </a:p>
        </p:txBody>
      </p:sp>
    </p:spTree>
    <p:extLst>
      <p:ext uri="{BB962C8B-B14F-4D97-AF65-F5344CB8AC3E}">
        <p14:creationId xmlns:p14="http://schemas.microsoft.com/office/powerpoint/2010/main" val="31484394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7"/>
          <a:ext cx="8564137" cy="613092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169498">
                  <a:extLst>
                    <a:ext uri="{9D8B030D-6E8A-4147-A177-3AD203B41FA5}">
                      <a16:colId xmlns:a16="http://schemas.microsoft.com/office/drawing/2014/main" val="20002"/>
                    </a:ext>
                  </a:extLst>
                </a:gridCol>
                <a:gridCol w="3287381">
                  <a:extLst>
                    <a:ext uri="{9D8B030D-6E8A-4147-A177-3AD203B41FA5}">
                      <a16:colId xmlns:a16="http://schemas.microsoft.com/office/drawing/2014/main" val="20003"/>
                    </a:ext>
                  </a:extLst>
                </a:gridCol>
              </a:tblGrid>
              <a:tr h="370840">
                <a:tc gridSpan="4">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1: Week 6: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4">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Multiplication &amp; Division: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Recognise and use square numbers and cube numbers, and the notation for square</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2</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 and cubed</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2099600">
                <a:tc rowSpan="2">
                  <a:txBody>
                    <a:bodyPr/>
                    <a:lstStyle/>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Know, by heart, the square of all numbers between 2 and 12.</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Know why a square number is called a square number by drawing squares</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Use the symbol </a:t>
                      </a:r>
                      <a:r>
                        <a:rPr lang="en-GB" sz="1100" baseline="300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2</a:t>
                      </a: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 accurately.</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Explain the relationship between the square of a number and the square root of a number.</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Knowing the square of a number, use the inverse to calculate the square root. </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Use the symbol </a:t>
                      </a:r>
                      <a:r>
                        <a:rPr lang="en-GB" sz="1100" baseline="300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 accurately.</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smtClean="0">
                          <a:solidFill>
                            <a:schemeClr val="dk1"/>
                          </a:solidFill>
                          <a:effectLst/>
                          <a:latin typeface="Century Gothic" panose="020B0502020202020204" pitchFamily="34" charset="0"/>
                          <a:ea typeface="+mn-ea"/>
                          <a:cs typeface="+mn-cs"/>
                        </a:rPr>
                        <a:t>Bingo</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dirty="0" smtClean="0">
                          <a:solidFill>
                            <a:schemeClr val="dk1"/>
                          </a:solidFill>
                          <a:effectLst/>
                          <a:latin typeface="Century Gothic" panose="020B0502020202020204" pitchFamily="34" charset="0"/>
                          <a:ea typeface="+mn-ea"/>
                          <a:cs typeface="+mn-cs"/>
                        </a:rPr>
                        <a:t>Make up bingo cards which contain only square and cube numbers for numbers up to 12.</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dirty="0" smtClean="0">
                          <a:solidFill>
                            <a:schemeClr val="dk1"/>
                          </a:solidFill>
                          <a:effectLst/>
                          <a:latin typeface="Century Gothic" panose="020B0502020202020204" pitchFamily="34" charset="0"/>
                          <a:ea typeface="+mn-ea"/>
                          <a:cs typeface="+mn-cs"/>
                        </a:rPr>
                        <a:t>Then in turns throw two dice and see if you have either the square or the cube of the sum of the dice on your bingo card.</a:t>
                      </a:r>
                    </a:p>
                  </a:txBody>
                  <a:tcPr/>
                </a:tc>
                <a:tc hMerge="1">
                  <a:txBody>
                    <a:bodyPr/>
                    <a:lstStyle/>
                    <a:p>
                      <a:endParaRPr lang="en-GB"/>
                    </a:p>
                  </a:txBody>
                  <a:tcPr/>
                </a:tc>
                <a:tc>
                  <a:txBody>
                    <a:bodyPr/>
                    <a:lstStyle/>
                    <a:p>
                      <a:pPr marL="0" indent="0">
                        <a:buFont typeface="Arial" panose="020B0604020202020204" pitchFamily="34" charset="0"/>
                        <a:buNone/>
                      </a:pPr>
                      <a:r>
                        <a:rPr lang="en-GB" sz="1200" b="1" dirty="0" smtClean="0">
                          <a:latin typeface="Century Gothic" panose="020B0502020202020204" pitchFamily="34" charset="0"/>
                        </a:rPr>
                        <a:t>Explain away</a:t>
                      </a:r>
                    </a:p>
                    <a:p>
                      <a:pPr marL="0" indent="0">
                        <a:buFont typeface="Arial" panose="020B0604020202020204" pitchFamily="34" charset="0"/>
                        <a:buNone/>
                      </a:pPr>
                      <a:r>
                        <a:rPr lang="en-GB" sz="1200" dirty="0" smtClean="0">
                          <a:latin typeface="Century Gothic" panose="020B0502020202020204" pitchFamily="34" charset="0"/>
                        </a:rPr>
                        <a:t>Have all the square and cube numbers for numbers between 1 and 12 on individual cards.</a:t>
                      </a:r>
                    </a:p>
                    <a:p>
                      <a:pPr marL="0" indent="0">
                        <a:buFont typeface="Arial" panose="020B0604020202020204" pitchFamily="34" charset="0"/>
                        <a:buNone/>
                      </a:pPr>
                      <a:r>
                        <a:rPr lang="en-GB" sz="1200" dirty="0" smtClean="0">
                          <a:latin typeface="Century Gothic" panose="020B0502020202020204" pitchFamily="34" charset="0"/>
                        </a:rPr>
                        <a:t>You then have 3 minutes to pick one up in turn and explain what it is, e.g. if you pick 8,</a:t>
                      </a:r>
                      <a:r>
                        <a:rPr lang="en-GB" sz="1200" baseline="0" dirty="0" smtClean="0">
                          <a:latin typeface="Century Gothic" panose="020B0502020202020204" pitchFamily="34" charset="0"/>
                        </a:rPr>
                        <a:t> you would say 8 is the cubed number for 2.</a:t>
                      </a:r>
                      <a:endParaRPr lang="en-GB" sz="1200" dirty="0">
                        <a:latin typeface="Century Gothic" panose="020B0502020202020204" pitchFamily="34" charset="0"/>
                      </a:endParaRPr>
                    </a:p>
                  </a:txBody>
                  <a:tcPr>
                    <a:noFill/>
                  </a:tcPr>
                </a:tc>
                <a:extLst>
                  <a:ext uri="{0D108BD9-81ED-4DB2-BD59-A6C34878D82A}">
                    <a16:rowId xmlns:a16="http://schemas.microsoft.com/office/drawing/2014/main" val="10003"/>
                  </a:ext>
                </a:extLst>
              </a:tr>
              <a:tr h="2099600">
                <a:tc vMerge="1">
                  <a:txBody>
                    <a:bodyPr/>
                    <a:lstStyle/>
                    <a:p>
                      <a:endParaRPr lang="en-GB"/>
                    </a:p>
                  </a:txBody>
                  <a:tcPr/>
                </a:tc>
                <a:tc>
                  <a:txBody>
                    <a:bodyPr/>
                    <a:lstStyle/>
                    <a:p>
                      <a:r>
                        <a:rPr lang="en-GB" sz="1600" dirty="0" smtClean="0">
                          <a:latin typeface="Century Gothic" panose="020B0502020202020204" pitchFamily="34" charset="0"/>
                        </a:rPr>
                        <a:t>1      4         9        16       25        36</a:t>
                      </a:r>
                    </a:p>
                    <a:p>
                      <a:r>
                        <a:rPr lang="en-GB" sz="1600" dirty="0" smtClean="0">
                          <a:latin typeface="Century Gothic" panose="020B0502020202020204" pitchFamily="34" charset="0"/>
                        </a:rPr>
                        <a:t>1      8        27       64      125      216</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Write down the square numbers for 1 to 100 in order.</a:t>
                      </a:r>
                    </a:p>
                    <a:p>
                      <a:r>
                        <a:rPr lang="en-GB" sz="1200" dirty="0" smtClean="0">
                          <a:latin typeface="Century Gothic" panose="020B0502020202020204" pitchFamily="34" charset="0"/>
                        </a:rPr>
                        <a:t>What do you notice about the sequence?</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Now, write down all the cubed numbers for numbers between 1 and 10</a:t>
                      </a:r>
                      <a:r>
                        <a:rPr lang="en-GB" sz="1200" baseline="0" dirty="0" smtClean="0">
                          <a:latin typeface="Century Gothic" panose="020B0502020202020204" pitchFamily="34" charset="0"/>
                        </a:rPr>
                        <a:t> in order. Do you notice another pattern? What is it?</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Explain the pattern to your friend.</a:t>
                      </a:r>
                      <a:endParaRPr lang="en-GB" sz="1200" dirty="0" smtClean="0">
                        <a:latin typeface="Century Gothic" panose="020B0502020202020204" pitchFamily="34" charset="0"/>
                      </a:endParaRPr>
                    </a:p>
                  </a:txBody>
                  <a:tcPr>
                    <a:noFill/>
                  </a:tcPr>
                </a:tc>
                <a:tc gridSpan="2">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Complete:</a:t>
                      </a:r>
                    </a:p>
                  </a:txBody>
                  <a:tcPr>
                    <a:solidFill>
                      <a:schemeClr val="accent1">
                        <a:lumMod val="20000"/>
                        <a:lumOff val="80000"/>
                      </a:schemeClr>
                    </a:solidFill>
                  </a:tcPr>
                </a:tc>
                <a:tc hMerge="1">
                  <a:txBody>
                    <a:bodyPr/>
                    <a:lstStyle/>
                    <a:p>
                      <a:pPr marL="0" indent="0">
                        <a:buFont typeface="Arial" panose="020B0604020202020204" pitchFamily="34" charset="0"/>
                        <a:buNone/>
                      </a:pPr>
                      <a:endParaRPr lang="en-GB" sz="1200" dirty="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00389" y="3205366"/>
            <a:ext cx="983983" cy="564150"/>
          </a:xfrm>
          <a:prstGeom prst="rect">
            <a:avLst/>
          </a:prstGeom>
        </p:spPr>
      </p:pic>
      <p:sp>
        <p:nvSpPr>
          <p:cNvPr id="9" name="Rounded Rectangle 8"/>
          <p:cNvSpPr/>
          <p:nvPr/>
        </p:nvSpPr>
        <p:spPr>
          <a:xfrm rot="1697539">
            <a:off x="9115377" y="3206013"/>
            <a:ext cx="395093" cy="541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rot="17840501">
            <a:off x="8953125" y="3190564"/>
            <a:ext cx="777240" cy="369332"/>
          </a:xfrm>
          <a:prstGeom prst="rect">
            <a:avLst/>
          </a:prstGeom>
          <a:noFill/>
        </p:spPr>
        <p:txBody>
          <a:bodyPr wrap="square" rtlCol="0">
            <a:spAutoFit/>
          </a:bodyPr>
          <a:lstStyle/>
          <a:p>
            <a:r>
              <a:rPr lang="en-GB" dirty="0">
                <a:latin typeface="Century Gothic" panose="020B0502020202020204" pitchFamily="34" charset="0"/>
              </a:rPr>
              <a:t>216</a:t>
            </a:r>
            <a:endParaRPr lang="en-GB" dirty="0">
              <a:latin typeface="Century Gothic" panose="020B0502020202020204" pitchFamily="34" charset="0"/>
            </a:endParaRPr>
          </a:p>
        </p:txBody>
      </p:sp>
      <p:sp>
        <p:nvSpPr>
          <p:cNvPr id="11" name="Rounded Rectangle 10"/>
          <p:cNvSpPr/>
          <p:nvPr/>
        </p:nvSpPr>
        <p:spPr>
          <a:xfrm rot="1697539">
            <a:off x="8424815" y="3174194"/>
            <a:ext cx="395093" cy="541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p:cNvSpPr txBox="1"/>
          <p:nvPr/>
        </p:nvSpPr>
        <p:spPr>
          <a:xfrm rot="17840501">
            <a:off x="8248176" y="3154828"/>
            <a:ext cx="777240" cy="369332"/>
          </a:xfrm>
          <a:prstGeom prst="rect">
            <a:avLst/>
          </a:prstGeom>
          <a:noFill/>
        </p:spPr>
        <p:txBody>
          <a:bodyPr wrap="square" rtlCol="0">
            <a:spAutoFit/>
          </a:bodyPr>
          <a:lstStyle/>
          <a:p>
            <a:r>
              <a:rPr lang="en-GB" dirty="0">
                <a:latin typeface="Century Gothic" panose="020B0502020202020204" pitchFamily="34" charset="0"/>
              </a:rPr>
              <a:t> 49</a:t>
            </a:r>
            <a:endParaRPr lang="en-GB" dirty="0">
              <a:latin typeface="Century Gothic" panose="020B0502020202020204" pitchFamily="34" charset="0"/>
            </a:endParaRPr>
          </a:p>
        </p:txBody>
      </p:sp>
      <p:graphicFrame>
        <p:nvGraphicFramePr>
          <p:cNvPr id="13" name="Table 12"/>
          <p:cNvGraphicFramePr>
            <a:graphicFrameLocks noGrp="1"/>
          </p:cNvGraphicFramePr>
          <p:nvPr>
            <p:extLst/>
          </p:nvPr>
        </p:nvGraphicFramePr>
        <p:xfrm>
          <a:off x="7059930" y="4196058"/>
          <a:ext cx="2979420" cy="1112520"/>
        </p:xfrm>
        <a:graphic>
          <a:graphicData uri="http://schemas.openxmlformats.org/drawingml/2006/table">
            <a:tbl>
              <a:tblPr firstRow="1" bandRow="1">
                <a:tableStyleId>{5C22544A-7EE6-4342-B048-85BDC9FD1C3A}</a:tableStyleId>
              </a:tblPr>
              <a:tblGrid>
                <a:gridCol w="496570">
                  <a:extLst>
                    <a:ext uri="{9D8B030D-6E8A-4147-A177-3AD203B41FA5}">
                      <a16:colId xmlns:a16="http://schemas.microsoft.com/office/drawing/2014/main" val="20000"/>
                    </a:ext>
                  </a:extLst>
                </a:gridCol>
                <a:gridCol w="496570">
                  <a:extLst>
                    <a:ext uri="{9D8B030D-6E8A-4147-A177-3AD203B41FA5}">
                      <a16:colId xmlns:a16="http://schemas.microsoft.com/office/drawing/2014/main" val="20001"/>
                    </a:ext>
                  </a:extLst>
                </a:gridCol>
                <a:gridCol w="496570">
                  <a:extLst>
                    <a:ext uri="{9D8B030D-6E8A-4147-A177-3AD203B41FA5}">
                      <a16:colId xmlns:a16="http://schemas.microsoft.com/office/drawing/2014/main" val="20002"/>
                    </a:ext>
                  </a:extLst>
                </a:gridCol>
                <a:gridCol w="496570">
                  <a:extLst>
                    <a:ext uri="{9D8B030D-6E8A-4147-A177-3AD203B41FA5}">
                      <a16:colId xmlns:a16="http://schemas.microsoft.com/office/drawing/2014/main" val="20003"/>
                    </a:ext>
                  </a:extLst>
                </a:gridCol>
                <a:gridCol w="496570">
                  <a:extLst>
                    <a:ext uri="{9D8B030D-6E8A-4147-A177-3AD203B41FA5}">
                      <a16:colId xmlns:a16="http://schemas.microsoft.com/office/drawing/2014/main" val="20004"/>
                    </a:ext>
                  </a:extLst>
                </a:gridCol>
                <a:gridCol w="496570">
                  <a:extLst>
                    <a:ext uri="{9D8B030D-6E8A-4147-A177-3AD203B41FA5}">
                      <a16:colId xmlns:a16="http://schemas.microsoft.com/office/drawing/2014/main" val="20005"/>
                    </a:ext>
                  </a:extLst>
                </a:gridCol>
              </a:tblGrid>
              <a:tr h="370840">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2</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3</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4</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5</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6</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GB" dirty="0" smtClean="0">
                          <a:latin typeface="Century Gothic" panose="020B0502020202020204" pitchFamily="34" charset="0"/>
                        </a:rPr>
                        <a:t>²</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r>
                        <a:rPr lang="en-GB" dirty="0" smtClean="0">
                          <a:latin typeface="Century Gothic" panose="020B0502020202020204" pitchFamily="34" charset="0"/>
                        </a:rPr>
                        <a:t>³</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aphicFrame>
        <p:nvGraphicFramePr>
          <p:cNvPr id="14" name="Table 13"/>
          <p:cNvGraphicFramePr>
            <a:graphicFrameLocks noGrp="1"/>
          </p:cNvGraphicFramePr>
          <p:nvPr>
            <p:extLst/>
          </p:nvPr>
        </p:nvGraphicFramePr>
        <p:xfrm>
          <a:off x="7059930" y="5318237"/>
          <a:ext cx="2979420" cy="1112520"/>
        </p:xfrm>
        <a:graphic>
          <a:graphicData uri="http://schemas.openxmlformats.org/drawingml/2006/table">
            <a:tbl>
              <a:tblPr firstRow="1" bandRow="1">
                <a:tableStyleId>{5C22544A-7EE6-4342-B048-85BDC9FD1C3A}</a:tableStyleId>
              </a:tblPr>
              <a:tblGrid>
                <a:gridCol w="496570">
                  <a:extLst>
                    <a:ext uri="{9D8B030D-6E8A-4147-A177-3AD203B41FA5}">
                      <a16:colId xmlns:a16="http://schemas.microsoft.com/office/drawing/2014/main" val="20000"/>
                    </a:ext>
                  </a:extLst>
                </a:gridCol>
                <a:gridCol w="496570">
                  <a:extLst>
                    <a:ext uri="{9D8B030D-6E8A-4147-A177-3AD203B41FA5}">
                      <a16:colId xmlns:a16="http://schemas.microsoft.com/office/drawing/2014/main" val="20001"/>
                    </a:ext>
                  </a:extLst>
                </a:gridCol>
                <a:gridCol w="496570">
                  <a:extLst>
                    <a:ext uri="{9D8B030D-6E8A-4147-A177-3AD203B41FA5}">
                      <a16:colId xmlns:a16="http://schemas.microsoft.com/office/drawing/2014/main" val="20002"/>
                    </a:ext>
                  </a:extLst>
                </a:gridCol>
                <a:gridCol w="496570">
                  <a:extLst>
                    <a:ext uri="{9D8B030D-6E8A-4147-A177-3AD203B41FA5}">
                      <a16:colId xmlns:a16="http://schemas.microsoft.com/office/drawing/2014/main" val="20003"/>
                    </a:ext>
                  </a:extLst>
                </a:gridCol>
                <a:gridCol w="496570">
                  <a:extLst>
                    <a:ext uri="{9D8B030D-6E8A-4147-A177-3AD203B41FA5}">
                      <a16:colId xmlns:a16="http://schemas.microsoft.com/office/drawing/2014/main" val="20004"/>
                    </a:ext>
                  </a:extLst>
                </a:gridCol>
                <a:gridCol w="496570">
                  <a:extLst>
                    <a:ext uri="{9D8B030D-6E8A-4147-A177-3AD203B41FA5}">
                      <a16:colId xmlns:a16="http://schemas.microsoft.com/office/drawing/2014/main" val="20005"/>
                    </a:ext>
                  </a:extLst>
                </a:gridCol>
              </a:tblGrid>
              <a:tr h="370840">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7</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8</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9</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10</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12</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GB" dirty="0" smtClean="0">
                          <a:latin typeface="Century Gothic" panose="020B0502020202020204" pitchFamily="34" charset="0"/>
                        </a:rPr>
                        <a:t>²</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r>
                        <a:rPr lang="en-GB" dirty="0" smtClean="0">
                          <a:latin typeface="Century Gothic" panose="020B0502020202020204" pitchFamily="34" charset="0"/>
                        </a:rPr>
                        <a:t>³</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3" name="Footer Placeholder 2"/>
          <p:cNvSpPr>
            <a:spLocks noGrp="1"/>
          </p:cNvSpPr>
          <p:nvPr>
            <p:ph type="ftr" sz="quarter" idx="11"/>
          </p:nvPr>
        </p:nvSpPr>
        <p:spPr/>
        <p:txBody>
          <a:bodyPr/>
          <a:lstStyle/>
          <a:p>
            <a:r>
              <a:rPr lang="en-GB" dirty="0" smtClean="0"/>
              <a:t>(c) Focus Education (UK) Ltd</a:t>
            </a:r>
            <a:endParaRPr lang="en-GB" dirty="0"/>
          </a:p>
        </p:txBody>
      </p:sp>
      <p:sp>
        <p:nvSpPr>
          <p:cNvPr id="5" name="Slide Number Placeholder 4"/>
          <p:cNvSpPr>
            <a:spLocks noGrp="1"/>
          </p:cNvSpPr>
          <p:nvPr>
            <p:ph type="sldNum" sz="quarter" idx="12"/>
          </p:nvPr>
        </p:nvSpPr>
        <p:spPr/>
        <p:txBody>
          <a:bodyPr/>
          <a:lstStyle/>
          <a:p>
            <a:fld id="{2AB5F3F0-7E87-48B0-94BB-7E37CB4CA4F1}" type="slidenum">
              <a:rPr lang="en-GB" smtClean="0"/>
              <a:t>3</a:t>
            </a:fld>
            <a:endParaRPr lang="en-GB" dirty="0"/>
          </a:p>
        </p:txBody>
      </p:sp>
    </p:spTree>
    <p:extLst>
      <p:ext uri="{BB962C8B-B14F-4D97-AF65-F5344CB8AC3E}">
        <p14:creationId xmlns:p14="http://schemas.microsoft.com/office/powerpoint/2010/main" val="34400581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6"/>
          <a:ext cx="8564137" cy="6130290"/>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1: Week 6: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Multiplication &amp; Division: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Recognise and use square numbers and cube numbers, and the notation for square</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2</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 and cubed</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346960">
                <a:tc rowSpan="2">
                  <a:txBody>
                    <a:bodyPr/>
                    <a:lstStyle/>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Know, by heart, the square of all numbers between 2 and 12.</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Know why a square number is called a square number by drawing squares</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Use the symbol </a:t>
                      </a:r>
                      <a:r>
                        <a:rPr lang="en-GB" sz="1100" baseline="300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2</a:t>
                      </a: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 accurately.</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Explain the relationship between the square of a number and the square root of a number.</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Knowing the square of a number, use the inverse to calculate the square root. </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Use the symbol </a:t>
                      </a:r>
                      <a:r>
                        <a:rPr lang="en-GB" sz="1100" baseline="300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 accurately</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dirty="0" smtClean="0">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3"/>
                  </a:ext>
                </a:extLst>
              </a:tr>
              <a:tr h="2142434">
                <a:tc v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Link the numbers on the left to the number on the right.</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On the left side write in a vertical</a:t>
                      </a:r>
                      <a:r>
                        <a:rPr lang="en-GB" sz="1200" kern="1200" baseline="0" dirty="0" smtClean="0">
                          <a:solidFill>
                            <a:schemeClr val="dk1"/>
                          </a:solidFill>
                          <a:effectLst/>
                          <a:latin typeface="Century Gothic" panose="020B0502020202020204" pitchFamily="34" charset="0"/>
                          <a:ea typeface="+mn-ea"/>
                          <a:cs typeface="+mn-cs"/>
                        </a:rPr>
                        <a:t> line the numbers 1 to 12</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On the right hand side write down all the square and cube number for numbers 1 to 12.</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Now join the left hand number to the right by virtue of it being the square or the cube of the left hand number. Some numbers will join on to more than one right sided number.</a:t>
                      </a:r>
                      <a:endParaRPr lang="en-GB" sz="1200" kern="1200" dirty="0" smtClean="0">
                        <a:solidFill>
                          <a:schemeClr val="dk1"/>
                        </a:solidFill>
                        <a:effectLst/>
                        <a:latin typeface="Century Gothic" panose="020B0502020202020204" pitchFamily="34" charset="0"/>
                        <a:ea typeface="+mn-ea"/>
                        <a:cs typeface="+mn-cs"/>
                      </a:endParaRPr>
                    </a:p>
                  </a:txBody>
                  <a:tcPr/>
                </a:tc>
                <a:tc>
                  <a:txBody>
                    <a:bodyPr/>
                    <a:lstStyle/>
                    <a:p>
                      <a:pPr marL="0" indent="0">
                        <a:buFont typeface="Arial" panose="020B0604020202020204" pitchFamily="34" charset="0"/>
                        <a:buNone/>
                      </a:pPr>
                      <a:r>
                        <a:rPr lang="en-GB" sz="1200" dirty="0" smtClean="0">
                          <a:latin typeface="Century Gothic" panose="020B0502020202020204" pitchFamily="34" charset="0"/>
                        </a:rPr>
                        <a:t>Play a game with two dice.</a:t>
                      </a:r>
                    </a:p>
                    <a:p>
                      <a:pPr marL="0" indent="0">
                        <a:buFont typeface="Arial" panose="020B0604020202020204" pitchFamily="34" charset="0"/>
                        <a:buNone/>
                      </a:pPr>
                      <a:r>
                        <a:rPr lang="en-GB" sz="1200" dirty="0" smtClean="0">
                          <a:latin typeface="Century Gothic" panose="020B0502020202020204" pitchFamily="34" charset="0"/>
                        </a:rPr>
                        <a:t>Each player throws and they have 3 seconds to say the square of that number for 2 points and/or the cube of that number for 5 points.</a:t>
                      </a:r>
                    </a:p>
                    <a:p>
                      <a:pPr marL="0" indent="0">
                        <a:buFont typeface="Arial" panose="020B0604020202020204" pitchFamily="34" charset="0"/>
                        <a:buNone/>
                      </a:pPr>
                      <a:r>
                        <a:rPr lang="en-GB" sz="1200" dirty="0" smtClean="0">
                          <a:latin typeface="Century Gothic" panose="020B0502020202020204" pitchFamily="34" charset="0"/>
                        </a:rPr>
                        <a:t>Each player throws</a:t>
                      </a:r>
                      <a:r>
                        <a:rPr lang="en-GB" sz="1200" baseline="0" dirty="0" smtClean="0">
                          <a:latin typeface="Century Gothic" panose="020B0502020202020204" pitchFamily="34" charset="0"/>
                        </a:rPr>
                        <a:t> 4 times and the one with highest number of points wins the game.</a:t>
                      </a: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txBody>
                  <a:tcPr>
                    <a:solidFill>
                      <a:schemeClr val="tx2">
                        <a:lumMod val="20000"/>
                        <a:lumOff val="80000"/>
                      </a:schemeClr>
                    </a:solidFill>
                  </a:tcPr>
                </a:tc>
                <a:extLst>
                  <a:ext uri="{0D108BD9-81ED-4DB2-BD59-A6C34878D82A}">
                    <a16:rowId xmlns:a16="http://schemas.microsoft.com/office/drawing/2014/main" val="10004"/>
                  </a:ext>
                </a:extLst>
              </a:tr>
            </a:tbl>
          </a:graphicData>
        </a:graphic>
      </p:graphicFrame>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0300" y="1856071"/>
            <a:ext cx="2143125" cy="2143125"/>
          </a:xfrm>
          <a:prstGeom prst="rect">
            <a:avLst/>
          </a:prstGeom>
        </p:spPr>
      </p:pic>
      <p:sp>
        <p:nvSpPr>
          <p:cNvPr id="7" name="TextBox 6"/>
          <p:cNvSpPr txBox="1"/>
          <p:nvPr/>
        </p:nvSpPr>
        <p:spPr>
          <a:xfrm>
            <a:off x="5661660" y="1700422"/>
            <a:ext cx="4640580" cy="2492990"/>
          </a:xfrm>
          <a:prstGeom prst="rect">
            <a:avLst/>
          </a:prstGeom>
          <a:noFill/>
        </p:spPr>
        <p:txBody>
          <a:bodyPr wrap="square" rtlCol="0">
            <a:spAutoFit/>
          </a:bodyPr>
          <a:lstStyle/>
          <a:p>
            <a:r>
              <a:rPr lang="en-GB" sz="1200" dirty="0">
                <a:latin typeface="Century Gothic" panose="020B0502020202020204" pitchFamily="34" charset="0"/>
              </a:rPr>
              <a:t>Use a chess board and put counters with numbers on all the white squares.</a:t>
            </a:r>
          </a:p>
          <a:p>
            <a:r>
              <a:rPr lang="en-GB" sz="1200" dirty="0">
                <a:latin typeface="Century Gothic" panose="020B0502020202020204" pitchFamily="34" charset="0"/>
              </a:rPr>
              <a:t>All the number must be a square or the cube of numbers 1 to 12.</a:t>
            </a:r>
          </a:p>
          <a:p>
            <a:r>
              <a:rPr lang="en-GB" sz="1200" dirty="0">
                <a:latin typeface="Century Gothic" panose="020B0502020202020204" pitchFamily="34" charset="0"/>
              </a:rPr>
              <a:t>Two or more players take in turn to throw the dice. They can then add the dice together and claim the square or the cube to the number they have.</a:t>
            </a:r>
          </a:p>
          <a:p>
            <a:r>
              <a:rPr lang="en-GB" sz="1200" dirty="0">
                <a:latin typeface="Century Gothic" panose="020B0502020202020204" pitchFamily="34" charset="0"/>
              </a:rPr>
              <a:t>If say they throw two 2s and there is no 16 or 64 left on the board then they cannot take anything.</a:t>
            </a:r>
          </a:p>
          <a:p>
            <a:r>
              <a:rPr lang="en-GB" sz="1200" dirty="0">
                <a:latin typeface="Century Gothic" panose="020B0502020202020204" pitchFamily="34" charset="0"/>
              </a:rPr>
              <a:t>The winner is the person who collects as many numbers from the board as possible. If someone does not recognise the square or cube number on the board then the next player is allowed to take the number.   </a:t>
            </a:r>
            <a:endParaRPr lang="en-GB" sz="1200" dirty="0">
              <a:latin typeface="Century Gothic" panose="020B0502020202020204"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85228" y="5571199"/>
            <a:ext cx="1107644" cy="635049"/>
          </a:xfrm>
          <a:prstGeom prst="rect">
            <a:avLst/>
          </a:prstGeom>
        </p:spPr>
      </p:pic>
      <p:sp>
        <p:nvSpPr>
          <p:cNvPr id="2" name="Footer Placeholder 1"/>
          <p:cNvSpPr>
            <a:spLocks noGrp="1"/>
          </p:cNvSpPr>
          <p:nvPr>
            <p:ph type="ftr" sz="quarter" idx="11"/>
          </p:nvPr>
        </p:nvSpPr>
        <p:spPr/>
        <p:txBody>
          <a:bodyPr/>
          <a:lstStyle/>
          <a:p>
            <a:r>
              <a:rPr lang="en-GB" dirty="0" smtClean="0"/>
              <a:t>(c) Focus Education (UK) Ltd</a:t>
            </a:r>
            <a:endParaRPr lang="en-GB" dirty="0"/>
          </a:p>
        </p:txBody>
      </p:sp>
      <p:sp>
        <p:nvSpPr>
          <p:cNvPr id="6" name="Slide Number Placeholder 5"/>
          <p:cNvSpPr>
            <a:spLocks noGrp="1"/>
          </p:cNvSpPr>
          <p:nvPr>
            <p:ph type="sldNum" sz="quarter" idx="12"/>
          </p:nvPr>
        </p:nvSpPr>
        <p:spPr/>
        <p:txBody>
          <a:bodyPr/>
          <a:lstStyle/>
          <a:p>
            <a:fld id="{2AB5F3F0-7E87-48B0-94BB-7E37CB4CA4F1}" type="slidenum">
              <a:rPr lang="en-GB" smtClean="0"/>
              <a:t>4</a:t>
            </a:fld>
            <a:endParaRPr lang="en-GB" dirty="0"/>
          </a:p>
        </p:txBody>
      </p:sp>
    </p:spTree>
    <p:extLst>
      <p:ext uri="{BB962C8B-B14F-4D97-AF65-F5344CB8AC3E}">
        <p14:creationId xmlns:p14="http://schemas.microsoft.com/office/powerpoint/2010/main" val="14122306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5"/>
          <p:cNvGraphicFramePr>
            <a:graphicFrameLocks noGrp="1"/>
          </p:cNvGraphicFramePr>
          <p:nvPr>
            <p:ph idx="1"/>
            <p:extLst/>
          </p:nvPr>
        </p:nvGraphicFramePr>
        <p:xfrm>
          <a:off x="1982392" y="950724"/>
          <a:ext cx="8227216" cy="4190365"/>
        </p:xfrm>
        <a:graphic>
          <a:graphicData uri="http://schemas.openxmlformats.org/drawingml/2006/table">
            <a:tbl>
              <a:tblPr firstRow="1" bandRow="1">
                <a:effectLst/>
                <a:tableStyleId>{5C22544A-7EE6-4342-B048-85BDC9FD1C3A}</a:tableStyleId>
              </a:tblPr>
              <a:tblGrid>
                <a:gridCol w="859128">
                  <a:extLst>
                    <a:ext uri="{9D8B030D-6E8A-4147-A177-3AD203B41FA5}">
                      <a16:colId xmlns:a16="http://schemas.microsoft.com/office/drawing/2014/main" val="20000"/>
                    </a:ext>
                  </a:extLst>
                </a:gridCol>
                <a:gridCol w="100496">
                  <a:extLst>
                    <a:ext uri="{9D8B030D-6E8A-4147-A177-3AD203B41FA5}">
                      <a16:colId xmlns:a16="http://schemas.microsoft.com/office/drawing/2014/main" val="20001"/>
                    </a:ext>
                  </a:extLst>
                </a:gridCol>
                <a:gridCol w="100496">
                  <a:extLst>
                    <a:ext uri="{9D8B030D-6E8A-4147-A177-3AD203B41FA5}">
                      <a16:colId xmlns:a16="http://schemas.microsoft.com/office/drawing/2014/main" val="20002"/>
                    </a:ext>
                  </a:extLst>
                </a:gridCol>
                <a:gridCol w="100496">
                  <a:extLst>
                    <a:ext uri="{9D8B030D-6E8A-4147-A177-3AD203B41FA5}">
                      <a16:colId xmlns:a16="http://schemas.microsoft.com/office/drawing/2014/main" val="20003"/>
                    </a:ext>
                  </a:extLst>
                </a:gridCol>
                <a:gridCol w="100496">
                  <a:extLst>
                    <a:ext uri="{9D8B030D-6E8A-4147-A177-3AD203B41FA5}">
                      <a16:colId xmlns:a16="http://schemas.microsoft.com/office/drawing/2014/main" val="20004"/>
                    </a:ext>
                  </a:extLst>
                </a:gridCol>
                <a:gridCol w="4840544">
                  <a:extLst>
                    <a:ext uri="{9D8B030D-6E8A-4147-A177-3AD203B41FA5}">
                      <a16:colId xmlns:a16="http://schemas.microsoft.com/office/drawing/2014/main" val="20005"/>
                    </a:ext>
                  </a:extLst>
                </a:gridCol>
                <a:gridCol w="1062780">
                  <a:extLst>
                    <a:ext uri="{9D8B030D-6E8A-4147-A177-3AD203B41FA5}">
                      <a16:colId xmlns:a16="http://schemas.microsoft.com/office/drawing/2014/main" val="20006"/>
                    </a:ext>
                  </a:extLst>
                </a:gridCol>
                <a:gridCol w="1062780">
                  <a:extLst>
                    <a:ext uri="{9D8B030D-6E8A-4147-A177-3AD203B41FA5}">
                      <a16:colId xmlns:a16="http://schemas.microsoft.com/office/drawing/2014/main" val="20007"/>
                    </a:ext>
                  </a:extLst>
                </a:gridCol>
              </a:tblGrid>
              <a:tr h="480060">
                <a:tc gridSpan="8">
                  <a:txBody>
                    <a:bodyPr/>
                    <a:lstStyle/>
                    <a:p>
                      <a:pPr lvl="0"/>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1: Week 6</a:t>
                      </a:r>
                      <a:r>
                        <a:rPr lang="en-GB" sz="1800" dirty="0" smtClean="0">
                          <a:solidFill>
                            <a:srgbClr val="000000"/>
                          </a:solidFill>
                          <a:latin typeface="Century Gothic" pitchFamily="34"/>
                        </a:rPr>
                        <a:t>: Assessment</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lvl="0" algn="ctr"/>
                      <a:endParaRPr lang="en-GB" sz="1400" dirty="0">
                        <a:latin typeface="Century Gothic" pitchFamily="34"/>
                      </a:endParaRPr>
                    </a:p>
                  </a:txBody>
                  <a:tcPr marL="68580" marR="68580" marT="34290" marB="34290"/>
                </a:tc>
                <a:tc hMerge="1">
                  <a:txBody>
                    <a:bodyPr/>
                    <a:lstStyle/>
                    <a:p>
                      <a:pPr lvl="0" algn="ctr"/>
                      <a:endParaRPr lang="en-GB" sz="1400" dirty="0">
                        <a:latin typeface="Century Gothic" pitchFamily="34"/>
                      </a:endParaRPr>
                    </a:p>
                  </a:txBody>
                  <a:tcPr marL="68580" marR="68580" marT="34290" marB="34290"/>
                </a:tc>
                <a:extLst>
                  <a:ext uri="{0D108BD9-81ED-4DB2-BD59-A6C34878D82A}">
                    <a16:rowId xmlns:a16="http://schemas.microsoft.com/office/drawing/2014/main" val="10000"/>
                  </a:ext>
                </a:extLst>
              </a:tr>
              <a:tr h="480060">
                <a:tc gridSpan="8">
                  <a:txBody>
                    <a:bodyPr/>
                    <a:lstStyle/>
                    <a:p>
                      <a:pPr lvl="0"/>
                      <a:r>
                        <a:rPr lang="en-GB" sz="1400" dirty="0" smtClean="0">
                          <a:solidFill>
                            <a:srgbClr val="000000"/>
                          </a:solidFill>
                          <a:latin typeface="Century Gothic" pitchFamily="34"/>
                        </a:rPr>
                        <a:t>The grid below helps to identify the journey</a:t>
                      </a:r>
                      <a:r>
                        <a:rPr lang="en-GB" sz="1400" baseline="0" dirty="0" smtClean="0">
                          <a:solidFill>
                            <a:srgbClr val="000000"/>
                          </a:solidFill>
                          <a:latin typeface="Century Gothic" pitchFamily="34"/>
                        </a:rPr>
                        <a:t> pupils make towards mastering this objective. It can be used by the teacher to keep an on-going check on progress or more likely placed in the pupils’ books so that they can keep their own checks.</a:t>
                      </a:r>
                      <a:endParaRPr lang="en-GB" sz="1400" dirty="0">
                        <a:solidFill>
                          <a:srgbClr val="000000"/>
                        </a:solidFill>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480060">
                <a:tc gridSpan="6">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Multiplication &amp; Division: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Recognise and use square numbers and cube numbers, and the notation for square</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2</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 and cubed</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lgn="ctr"/>
                      <a:r>
                        <a:rPr lang="en-GB" sz="1400" dirty="0">
                          <a:latin typeface="Century Gothic" pitchFamily="34"/>
                        </a:rPr>
                        <a:t>Me</a:t>
                      </a:r>
                    </a:p>
                  </a:txBody>
                  <a:tcPr marL="68580" marR="68580" marT="34290" marB="34290"/>
                </a:tc>
                <a:tc>
                  <a:txBody>
                    <a:bodyPr/>
                    <a:lstStyle/>
                    <a:p>
                      <a:pPr lvl="0" algn="ctr"/>
                      <a:r>
                        <a:rPr lang="en-GB" sz="1400" dirty="0">
                          <a:latin typeface="Century Gothic" pitchFamily="34"/>
                        </a:rPr>
                        <a:t>My Teacher</a:t>
                      </a:r>
                    </a:p>
                  </a:txBody>
                  <a:tcPr marL="68580" marR="68580" marT="34290" marB="34290"/>
                </a:tc>
                <a:extLst>
                  <a:ext uri="{0D108BD9-81ED-4DB2-BD59-A6C34878D82A}">
                    <a16:rowId xmlns:a16="http://schemas.microsoft.com/office/drawing/2014/main" val="10002"/>
                  </a:ext>
                </a:extLst>
              </a:tr>
              <a:tr h="278090">
                <a:tc>
                  <a:txBody>
                    <a:bodyPr/>
                    <a:lstStyle/>
                    <a:p>
                      <a:pPr lvl="0"/>
                      <a:endParaRPr lang="en-GB" sz="1400" dirty="0">
                        <a:latin typeface="Century Gothic" pitchFamily="34"/>
                      </a:endParaRPr>
                    </a:p>
                  </a:txBody>
                  <a:tcPr marL="68580" marR="68580" marT="34290" marB="34290">
                    <a:solidFill>
                      <a:srgbClr val="2E75B6"/>
                    </a:solidFill>
                  </a:tcPr>
                </a:tc>
                <a:tc gridSpan="5">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Can you </a:t>
                      </a:r>
                      <a:r>
                        <a:rPr lang="en-GB" sz="1400" kern="1200" baseline="0" dirty="0" smtClean="0">
                          <a:solidFill>
                            <a:schemeClr val="tx1"/>
                          </a:solidFill>
                          <a:effectLst/>
                          <a:latin typeface="Century Gothic" pitchFamily="34" charset="0"/>
                          <a:ea typeface="+mn-ea"/>
                          <a:cs typeface="+mn-cs"/>
                        </a:rPr>
                        <a:t>use the symbols (</a:t>
                      </a:r>
                      <a:r>
                        <a:rPr lang="en-GB" sz="900" kern="1200" baseline="0" dirty="0" smtClean="0">
                          <a:solidFill>
                            <a:schemeClr val="tx1"/>
                          </a:solidFill>
                          <a:effectLst/>
                          <a:latin typeface="Century Gothic" pitchFamily="34" charset="0"/>
                          <a:ea typeface="+mn-ea"/>
                          <a:cs typeface="+mn-cs"/>
                        </a:rPr>
                        <a:t>3</a:t>
                      </a:r>
                      <a:r>
                        <a:rPr lang="en-GB" sz="1400" kern="1200" baseline="0" dirty="0" smtClean="0">
                          <a:solidFill>
                            <a:schemeClr val="tx1"/>
                          </a:solidFill>
                          <a:effectLst/>
                          <a:latin typeface="Century Gothic" pitchFamily="34" charset="0"/>
                          <a:ea typeface="+mn-ea"/>
                          <a:cs typeface="+mn-cs"/>
                        </a:rPr>
                        <a:t>) (cubed) accurately</a:t>
                      </a:r>
                      <a:r>
                        <a:rPr lang="en-GB" sz="1400" kern="1200" dirty="0" smtClean="0">
                          <a:solidFill>
                            <a:schemeClr val="tx1"/>
                          </a:solidFill>
                          <a:effectLst/>
                          <a:latin typeface="Century Gothic" pitchFamily="34" charset="0"/>
                          <a:ea typeface="+mn-ea"/>
                          <a:cs typeface="+mn-cs"/>
                        </a:rPr>
                        <a:t>?</a:t>
                      </a:r>
                    </a:p>
                    <a:p>
                      <a:endParaRPr lang="en-GB" sz="1400" dirty="0">
                        <a:latin typeface="Century Gothic" panose="020B0502020202020204" pitchFamily="34"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3"/>
                  </a:ext>
                </a:extLst>
              </a:tr>
              <a:tr h="278090">
                <a:tc gridSpan="2">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Do</a:t>
                      </a:r>
                      <a:r>
                        <a:rPr lang="en-GB" sz="1400" kern="1200" baseline="0" dirty="0" smtClean="0">
                          <a:solidFill>
                            <a:schemeClr val="tx1"/>
                          </a:solidFill>
                          <a:effectLst/>
                          <a:latin typeface="Century Gothic" pitchFamily="34" charset="0"/>
                          <a:ea typeface="+mn-ea"/>
                          <a:cs typeface="+mn-cs"/>
                        </a:rPr>
                        <a:t> you k</a:t>
                      </a:r>
                      <a:r>
                        <a:rPr lang="en-GB" sz="1400" kern="1200" dirty="0" smtClean="0">
                          <a:solidFill>
                            <a:schemeClr val="tx1"/>
                          </a:solidFill>
                          <a:effectLst/>
                          <a:latin typeface="Century Gothic" pitchFamily="34" charset="0"/>
                          <a:ea typeface="+mn-ea"/>
                          <a:cs typeface="+mn-cs"/>
                        </a:rPr>
                        <a:t>now</a:t>
                      </a:r>
                      <a:r>
                        <a:rPr lang="en-GB" sz="1400" kern="1200" baseline="0" dirty="0" smtClean="0">
                          <a:solidFill>
                            <a:schemeClr val="tx1"/>
                          </a:solidFill>
                          <a:effectLst/>
                          <a:latin typeface="Century Gothic" pitchFamily="34" charset="0"/>
                          <a:ea typeface="+mn-ea"/>
                          <a:cs typeface="+mn-cs"/>
                        </a:rPr>
                        <a:t> the cube of all numbers between 2 and 12 by heart</a:t>
                      </a:r>
                      <a:r>
                        <a:rPr lang="en-GB" sz="1400" kern="1200" dirty="0" smtClean="0">
                          <a:solidFill>
                            <a:schemeClr val="tx1"/>
                          </a:solidFill>
                          <a:effectLst/>
                          <a:latin typeface="Century Gothic" pitchFamily="34" charset="0"/>
                          <a:ea typeface="+mn-ea"/>
                          <a:cs typeface="+mn-cs"/>
                        </a:rPr>
                        <a:t>?</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4"/>
                  </a:ext>
                </a:extLst>
              </a:tr>
              <a:tr h="278090">
                <a:tc gridSpan="3">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Do you know the relationship between the square of a number and the original number?</a:t>
                      </a:r>
                    </a:p>
                  </a:txBody>
                  <a:tcPr marL="68580" marR="68580" marT="34290" marB="34290"/>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5"/>
                  </a:ext>
                </a:extLst>
              </a:tr>
              <a:tr h="278090">
                <a:tc gridSpan="4">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baseline="0" dirty="0" smtClean="0">
                          <a:solidFill>
                            <a:schemeClr val="tx1"/>
                          </a:solidFill>
                          <a:effectLst/>
                          <a:latin typeface="Century Gothic" pitchFamily="34" charset="0"/>
                          <a:ea typeface="+mn-ea"/>
                          <a:cs typeface="+mn-cs"/>
                        </a:rPr>
                        <a:t>Can you u</a:t>
                      </a:r>
                      <a:r>
                        <a:rPr lang="en-GB" sz="1400" kern="1200" dirty="0" smtClean="0">
                          <a:solidFill>
                            <a:schemeClr val="tx1"/>
                          </a:solidFill>
                          <a:effectLst/>
                          <a:latin typeface="Century Gothic" pitchFamily="34" charset="0"/>
                          <a:ea typeface="+mn-ea"/>
                          <a:cs typeface="+mn-cs"/>
                        </a:rPr>
                        <a:t>se the symbol (²)  accurately?</a:t>
                      </a:r>
                    </a:p>
                    <a:p>
                      <a:endParaRPr lang="en-GB" sz="1400" dirty="0">
                        <a:latin typeface="Century Gothic" panose="020B0502020202020204" pitchFamily="34" charset="0"/>
                      </a:endParaRPr>
                    </a:p>
                  </a:txBody>
                  <a:tcPr marL="68580" marR="68580" marT="34290" marB="34290"/>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6"/>
                  </a:ext>
                </a:extLst>
              </a:tr>
              <a:tr h="278090">
                <a:tc gridSpan="5">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Do you know the square of all numbers between 2 and 12 by heart?</a:t>
                      </a:r>
                    </a:p>
                  </a:txBody>
                  <a:tcPr marL="68580" marR="68580" marT="34290" marB="34290"/>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7"/>
                  </a:ext>
                </a:extLst>
              </a:tr>
            </a:tbl>
          </a:graphicData>
        </a:graphic>
      </p:graphicFrame>
      <p:sp>
        <p:nvSpPr>
          <p:cNvPr id="3156" name="Up Arrow 8"/>
          <p:cNvSpPr>
            <a:spLocks/>
          </p:cNvSpPr>
          <p:nvPr/>
        </p:nvSpPr>
        <p:spPr bwMode="auto">
          <a:xfrm>
            <a:off x="8820204" y="2686050"/>
            <a:ext cx="648072" cy="2455038"/>
          </a:xfrm>
          <a:custGeom>
            <a:avLst/>
            <a:gdLst>
              <a:gd name="T0" fmla="*/ 406537515 w 21600"/>
              <a:gd name="T1" fmla="*/ 0 h 21600"/>
              <a:gd name="T2" fmla="*/ 813073923 w 21600"/>
              <a:gd name="T3" fmla="*/ 2147483646 h 21600"/>
              <a:gd name="T4" fmla="*/ 406537515 w 21600"/>
              <a:gd name="T5" fmla="*/ 2147483646 h 21600"/>
              <a:gd name="T6" fmla="*/ 0 w 21600"/>
              <a:gd name="T7" fmla="*/ 2147483646 h 21600"/>
              <a:gd name="T8" fmla="*/ 0 w 21600"/>
              <a:gd name="T9" fmla="*/ 2147483646 h 21600"/>
              <a:gd name="T10" fmla="*/ 813073923 w 21600"/>
              <a:gd name="T11" fmla="*/ 2147483646 h 21600"/>
              <a:gd name="T12" fmla="*/ 17694720 60000 65536"/>
              <a:gd name="T13" fmla="*/ 0 60000 65536"/>
              <a:gd name="T14" fmla="*/ 5898240 60000 65536"/>
              <a:gd name="T15" fmla="*/ 11796480 60000 65536"/>
              <a:gd name="T16" fmla="*/ 11796480 60000 65536"/>
              <a:gd name="T17" fmla="*/ 0 60000 65536"/>
              <a:gd name="T18" fmla="*/ 5400 w 21600"/>
              <a:gd name="T19" fmla="*/ 977 h 21600"/>
              <a:gd name="T20" fmla="*/ 162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5400" y="21600"/>
                </a:moveTo>
                <a:lnTo>
                  <a:pt x="5400" y="1954"/>
                </a:lnTo>
                <a:lnTo>
                  <a:pt x="0" y="1954"/>
                </a:lnTo>
                <a:lnTo>
                  <a:pt x="10800" y="0"/>
                </a:lnTo>
                <a:lnTo>
                  <a:pt x="21600" y="1954"/>
                </a:lnTo>
                <a:lnTo>
                  <a:pt x="16200" y="1954"/>
                </a:lnTo>
                <a:lnTo>
                  <a:pt x="16200" y="21600"/>
                </a:lnTo>
                <a:lnTo>
                  <a:pt x="5400" y="21600"/>
                </a:lnTo>
                <a:close/>
              </a:path>
            </a:pathLst>
          </a:custGeom>
          <a:solidFill>
            <a:srgbClr val="5B9BD5"/>
          </a:solidFill>
          <a:ln w="12701" cap="flat">
            <a:solidFill>
              <a:srgbClr val="41719C"/>
            </a:solidFill>
            <a:prstDash val="solid"/>
            <a:miter lim="800000"/>
            <a:headEnd/>
            <a:tailEnd/>
          </a:ln>
        </p:spPr>
        <p:txBody>
          <a:bodyPr anchor="ctr" anchorCtr="1"/>
          <a:lstStyle/>
          <a:p>
            <a:endParaRPr lang="en-GB" sz="1350" dirty="0"/>
          </a:p>
        </p:txBody>
      </p:sp>
      <p:sp>
        <p:nvSpPr>
          <p:cNvPr id="2" name="Footer Placeholder 1"/>
          <p:cNvSpPr>
            <a:spLocks noGrp="1"/>
          </p:cNvSpPr>
          <p:nvPr>
            <p:ph type="ftr" sz="quarter" idx="11"/>
          </p:nvPr>
        </p:nvSpPr>
        <p:spPr/>
        <p:txBody>
          <a:bodyPr/>
          <a:lstStyle/>
          <a:p>
            <a:r>
              <a:rPr lang="en-GB" dirty="0" smtClean="0"/>
              <a:t>(c) Focus Education (UK) Ltd</a:t>
            </a:r>
            <a:endParaRPr lang="en-GB" dirty="0"/>
          </a:p>
        </p:txBody>
      </p:sp>
      <p:sp>
        <p:nvSpPr>
          <p:cNvPr id="5" name="Slide Number Placeholder 4"/>
          <p:cNvSpPr>
            <a:spLocks noGrp="1"/>
          </p:cNvSpPr>
          <p:nvPr>
            <p:ph type="sldNum" sz="quarter" idx="12"/>
          </p:nvPr>
        </p:nvSpPr>
        <p:spPr/>
        <p:txBody>
          <a:bodyPr/>
          <a:lstStyle/>
          <a:p>
            <a:fld id="{2AB5F3F0-7E87-48B0-94BB-7E37CB4CA4F1}" type="slidenum">
              <a:rPr lang="en-GB" smtClean="0"/>
              <a:t>5</a:t>
            </a:fld>
            <a:endParaRPr lang="en-GB" dirty="0"/>
          </a:p>
        </p:txBody>
      </p:sp>
    </p:spTree>
    <p:extLst>
      <p:ext uri="{BB962C8B-B14F-4D97-AF65-F5344CB8AC3E}">
        <p14:creationId xmlns:p14="http://schemas.microsoft.com/office/powerpoint/2010/main" val="2703783517"/>
      </p:ext>
    </p:extLst>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1347</Words>
  <Application>Microsoft Office PowerPoint</Application>
  <PresentationFormat>Widescreen</PresentationFormat>
  <Paragraphs>150</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Calibri</vt:lpstr>
      <vt:lpstr>Calibri Light</vt:lpstr>
      <vt:lpstr>Century Gothic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Craig Marsh</dc:creator>
  <cp:lastModifiedBy>Craig Marsh</cp:lastModifiedBy>
  <cp:revision>9</cp:revision>
  <dcterms:created xsi:type="dcterms:W3CDTF">2020-06-05T09:33:41Z</dcterms:created>
  <dcterms:modified xsi:type="dcterms:W3CDTF">2020-06-05T09:40:06Z</dcterms:modified>
</cp:coreProperties>
</file>