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A9D217-B50A-45A9-820B-471CCB81D823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978C47-7B3D-4A4C-9756-0D16294DC0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27007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A9D217-B50A-45A9-820B-471CCB81D823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978C47-7B3D-4A4C-9756-0D16294DC0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22881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A9D217-B50A-45A9-820B-471CCB81D823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978C47-7B3D-4A4C-9756-0D16294DC0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48883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A9D217-B50A-45A9-820B-471CCB81D823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978C47-7B3D-4A4C-9756-0D16294DC0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84953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A9D217-B50A-45A9-820B-471CCB81D823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978C47-7B3D-4A4C-9756-0D16294DC0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05889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A9D217-B50A-45A9-820B-471CCB81D823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978C47-7B3D-4A4C-9756-0D16294DC0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66160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A9D217-B50A-45A9-820B-471CCB81D823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978C47-7B3D-4A4C-9756-0D16294DC0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32899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A9D217-B50A-45A9-820B-471CCB81D823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978C47-7B3D-4A4C-9756-0D16294DC0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39471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A9D217-B50A-45A9-820B-471CCB81D823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978C47-7B3D-4A4C-9756-0D16294DC0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75426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A9D217-B50A-45A9-820B-471CCB81D823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978C47-7B3D-4A4C-9756-0D16294DC0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08587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A9D217-B50A-45A9-820B-471CCB81D823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978C47-7B3D-4A4C-9756-0D16294DC0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72571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A9D217-B50A-45A9-820B-471CCB81D823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978C47-7B3D-4A4C-9756-0D16294DC0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21153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Content Placeholder 8"/>
          <p:cNvGraphicFramePr>
            <a:graphicFrameLocks noGrp="1"/>
          </p:cNvGraphicFramePr>
          <p:nvPr>
            <p:ph idx="1"/>
            <p:extLst/>
          </p:nvPr>
        </p:nvGraphicFramePr>
        <p:xfrm>
          <a:off x="1981200" y="296315"/>
          <a:ext cx="8229600" cy="588048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1216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3103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4117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3042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37403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40768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70840">
                <a:tc gridSpan="6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itchFamily="34" charset="0"/>
                        </a:rPr>
                        <a:t>Summer 2: Week 5: Pre-Learning Task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>
                        <a:latin typeface="Century Gothic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 gridSpan="6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 smtClean="0">
                          <a:latin typeface="Century Gothic" pitchFamily="34" charset="0"/>
                        </a:rPr>
                        <a:t>The pre-learning task below could be used to assess pupils’ starting points within this objective. It needs to be completed by all/ or some of the pupils in advance of the main teaching.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>
                        <a:latin typeface="Century Gothic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 gridSpan="2">
                  <a:txBody>
                    <a:bodyPr/>
                    <a:lstStyle/>
                    <a:p>
                      <a:r>
                        <a:rPr lang="en-GB" dirty="0" smtClean="0">
                          <a:latin typeface="Century Gothic" pitchFamily="34" charset="0"/>
                        </a:rPr>
                        <a:t>Name</a:t>
                      </a:r>
                      <a:endParaRPr lang="en-GB" dirty="0">
                        <a:latin typeface="Century Gothic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r>
                        <a:rPr lang="en-GB" dirty="0" smtClean="0">
                          <a:latin typeface="Century Gothic" pitchFamily="34" charset="0"/>
                        </a:rPr>
                        <a:t>Summer 2: Week 5</a:t>
                      </a:r>
                      <a:endParaRPr lang="en-GB" dirty="0">
                        <a:latin typeface="Century Gothic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400" b="1" dirty="0" smtClean="0">
                          <a:latin typeface="Century Gothic" pitchFamily="34" charset="0"/>
                        </a:rPr>
                        <a:t>Objective:</a:t>
                      </a:r>
                    </a:p>
                    <a:p>
                      <a:r>
                        <a:rPr lang="en-GB" sz="1400" b="1" dirty="0" smtClean="0">
                          <a:latin typeface="Century Gothic" pitchFamily="34" charset="0"/>
                        </a:rPr>
                        <a:t>Geometry</a:t>
                      </a:r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smtClean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Identify acute and obtuse angles and compare and order angles up to two right angles by size.</a:t>
                      </a:r>
                      <a:endParaRPr lang="en-GB" sz="24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24317">
                <a:tc rowSpan="8" gridSpan="3">
                  <a:txBody>
                    <a:bodyPr/>
                    <a:lstStyle/>
                    <a:p>
                      <a:pPr algn="l"/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Circle the acute angles below:</a:t>
                      </a:r>
                    </a:p>
                    <a:p>
                      <a:pPr algn="l"/>
                      <a:endParaRPr lang="en-GB" sz="1400" dirty="0" smtClean="0">
                        <a:latin typeface="Century Gothic" panose="020B0502020202020204" pitchFamily="34" charset="0"/>
                      </a:endParaRPr>
                    </a:p>
                    <a:p>
                      <a:pPr algn="l"/>
                      <a:endParaRPr lang="en-GB" sz="1400" dirty="0" smtClean="0">
                        <a:latin typeface="Century Gothic" panose="020B0502020202020204" pitchFamily="34" charset="0"/>
                      </a:endParaRPr>
                    </a:p>
                    <a:p>
                      <a:pPr algn="l"/>
                      <a:endParaRPr lang="en-GB" sz="1400" dirty="0" smtClean="0">
                        <a:latin typeface="Century Gothic" panose="020B0502020202020204" pitchFamily="34" charset="0"/>
                      </a:endParaRPr>
                    </a:p>
                    <a:p>
                      <a:pPr algn="l"/>
                      <a:endParaRPr lang="en-GB" sz="1400" dirty="0" smtClean="0">
                        <a:latin typeface="Century Gothic" panose="020B0502020202020204" pitchFamily="34" charset="0"/>
                      </a:endParaRPr>
                    </a:p>
                    <a:p>
                      <a:pPr algn="l"/>
                      <a:endParaRPr lang="en-GB" sz="1400" dirty="0" smtClean="0">
                        <a:latin typeface="Century Gothic" panose="020B0502020202020204" pitchFamily="34" charset="0"/>
                      </a:endParaRPr>
                    </a:p>
                    <a:p>
                      <a:pPr algn="l"/>
                      <a:endParaRPr lang="en-GB" sz="1400" dirty="0" smtClean="0">
                        <a:latin typeface="Century Gothic" panose="020B0502020202020204" pitchFamily="34" charset="0"/>
                      </a:endParaRPr>
                    </a:p>
                    <a:p>
                      <a:pPr algn="l"/>
                      <a:endParaRPr lang="en-GB" sz="1400" dirty="0" smtClean="0">
                        <a:latin typeface="Century Gothic" panose="020B0502020202020204" pitchFamily="34" charset="0"/>
                      </a:endParaRPr>
                    </a:p>
                    <a:p>
                      <a:pPr algn="l"/>
                      <a:endParaRPr lang="en-GB" sz="1400" dirty="0" smtClean="0">
                        <a:latin typeface="Century Gothic" panose="020B0502020202020204" pitchFamily="34" charset="0"/>
                      </a:endParaRPr>
                    </a:p>
                    <a:p>
                      <a:pPr algn="l"/>
                      <a:endParaRPr lang="en-GB" sz="1400" dirty="0" smtClean="0">
                        <a:latin typeface="Century Gothic" panose="020B0502020202020204" pitchFamily="34" charset="0"/>
                      </a:endParaRPr>
                    </a:p>
                    <a:p>
                      <a:pPr algn="l"/>
                      <a:endParaRPr lang="en-GB" sz="1400" dirty="0" smtClean="0">
                        <a:latin typeface="Century Gothic" panose="020B0502020202020204" pitchFamily="34" charset="0"/>
                      </a:endParaRPr>
                    </a:p>
                    <a:p>
                      <a:pPr algn="l"/>
                      <a:endParaRPr lang="en-GB" sz="1400" dirty="0" smtClean="0">
                        <a:latin typeface="Century Gothic" panose="020B0502020202020204" pitchFamily="34" charset="0"/>
                      </a:endParaRPr>
                    </a:p>
                    <a:p>
                      <a:pPr algn="l"/>
                      <a:endParaRPr lang="en-GB" sz="1400" dirty="0" smtClean="0">
                        <a:latin typeface="Century Gothic" panose="020B0502020202020204" pitchFamily="34" charset="0"/>
                      </a:endParaRPr>
                    </a:p>
                    <a:p>
                      <a:pPr algn="l"/>
                      <a:endParaRPr lang="en-GB" sz="1400" dirty="0" smtClean="0">
                        <a:latin typeface="Century Gothic" panose="020B0502020202020204" pitchFamily="34" charset="0"/>
                      </a:endParaRPr>
                    </a:p>
                    <a:p>
                      <a:pPr algn="l"/>
                      <a:endParaRPr lang="en-GB" sz="1400" dirty="0" smtClean="0">
                        <a:latin typeface="Century Gothic" panose="020B0502020202020204" pitchFamily="34" charset="0"/>
                      </a:endParaRPr>
                    </a:p>
                    <a:p>
                      <a:pPr algn="l"/>
                      <a:endParaRPr lang="en-GB" sz="1400" dirty="0" smtClean="0">
                        <a:latin typeface="Century Gothic" panose="020B0502020202020204" pitchFamily="34" charset="0"/>
                      </a:endParaRPr>
                    </a:p>
                    <a:p>
                      <a:pPr algn="l"/>
                      <a:endParaRPr lang="en-GB" sz="1400" dirty="0" smtClean="0">
                        <a:latin typeface="Century Gothic" panose="020B0502020202020204" pitchFamily="34" charset="0"/>
                      </a:endParaRPr>
                    </a:p>
                    <a:p>
                      <a:pPr algn="l"/>
                      <a:endParaRPr lang="en-GB" sz="1400" dirty="0" smtClean="0">
                        <a:latin typeface="Century Gothic" panose="020B0502020202020204" pitchFamily="34" charset="0"/>
                      </a:endParaRPr>
                    </a:p>
                    <a:p>
                      <a:pPr algn="l"/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rowSpan="8"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8"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8">
                  <a:txBody>
                    <a:bodyPr/>
                    <a:lstStyle/>
                    <a:p>
                      <a:pPr algn="l"/>
                      <a:endParaRPr lang="en-GB" sz="2000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 rowSpan="8">
                  <a:txBody>
                    <a:bodyPr/>
                    <a:lstStyle/>
                    <a:p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Number these angles 1 to 5 according to the size of the angle (smallest first):</a:t>
                      </a:r>
                    </a:p>
                    <a:p>
                      <a:endParaRPr lang="en-GB" sz="1400" dirty="0" smtClean="0">
                        <a:latin typeface="Century Gothic" panose="020B0502020202020204" pitchFamily="34" charset="0"/>
                      </a:endParaRPr>
                    </a:p>
                    <a:p>
                      <a:endParaRPr lang="en-GB" sz="1400" dirty="0" smtClean="0">
                        <a:latin typeface="Century Gothic" panose="020B0502020202020204" pitchFamily="34" charset="0"/>
                      </a:endParaRPr>
                    </a:p>
                    <a:p>
                      <a:endParaRPr lang="en-GB" sz="1400" dirty="0" smtClean="0">
                        <a:latin typeface="Century Gothic" panose="020B0502020202020204" pitchFamily="34" charset="0"/>
                      </a:endParaRPr>
                    </a:p>
                    <a:p>
                      <a:endParaRPr lang="en-GB" sz="1400" dirty="0" smtClean="0">
                        <a:latin typeface="Century Gothic" panose="020B0502020202020204" pitchFamily="34" charset="0"/>
                      </a:endParaRPr>
                    </a:p>
                    <a:p>
                      <a:endParaRPr lang="en-GB" sz="1400" dirty="0" smtClean="0">
                        <a:latin typeface="Century Gothic" panose="020B0502020202020204" pitchFamily="34" charset="0"/>
                      </a:endParaRPr>
                    </a:p>
                    <a:p>
                      <a:endParaRPr lang="en-GB" sz="1400" dirty="0" smtClean="0">
                        <a:latin typeface="Century Gothic" panose="020B0502020202020204" pitchFamily="34" charset="0"/>
                      </a:endParaRPr>
                    </a:p>
                    <a:p>
                      <a:endParaRPr lang="en-GB" sz="1400" dirty="0" smtClean="0">
                        <a:latin typeface="Century Gothic" panose="020B0502020202020204" pitchFamily="34" charset="0"/>
                      </a:endParaRPr>
                    </a:p>
                    <a:p>
                      <a:endParaRPr lang="en-GB" sz="1400" dirty="0" smtClean="0">
                        <a:latin typeface="Century Gothic" panose="020B0502020202020204" pitchFamily="34" charset="0"/>
                      </a:endParaRPr>
                    </a:p>
                    <a:p>
                      <a:endParaRPr lang="en-GB" sz="1400" dirty="0" smtClean="0">
                        <a:latin typeface="Century Gothic" panose="020B0502020202020204" pitchFamily="34" charset="0"/>
                      </a:endParaRPr>
                    </a:p>
                    <a:p>
                      <a:endParaRPr lang="en-GB" sz="1400" dirty="0" smtClean="0">
                        <a:latin typeface="Century Gothic" panose="020B0502020202020204" pitchFamily="34" charset="0"/>
                      </a:endParaRPr>
                    </a:p>
                    <a:p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How</a:t>
                      </a:r>
                      <a:r>
                        <a:rPr lang="en-GB" sz="1400" baseline="0" dirty="0" smtClean="0">
                          <a:latin typeface="Century Gothic" panose="020B0502020202020204" pitchFamily="34" charset="0"/>
                        </a:rPr>
                        <a:t> many acute angles are there?</a:t>
                      </a:r>
                    </a:p>
                    <a:p>
                      <a:r>
                        <a:rPr lang="en-GB" sz="1400" baseline="0" dirty="0" smtClean="0">
                          <a:latin typeface="Century Gothic" panose="020B0502020202020204" pitchFamily="34" charset="0"/>
                        </a:rPr>
                        <a:t>How many obtuse angles are there?</a:t>
                      </a:r>
                    </a:p>
                    <a:p>
                      <a:r>
                        <a:rPr lang="en-GB" sz="1400" baseline="0" dirty="0" smtClean="0">
                          <a:latin typeface="Century Gothic" panose="020B0502020202020204" pitchFamily="34" charset="0"/>
                        </a:rPr>
                        <a:t>What do we call the L shaped angle?</a:t>
                      </a:r>
                      <a:endParaRPr lang="en-GB" sz="1600" dirty="0" smtClean="0">
                        <a:latin typeface="Century Gothic" panose="020B0502020202020204" pitchFamily="34" charset="0"/>
                      </a:endParaRPr>
                    </a:p>
                    <a:p>
                      <a:endParaRPr lang="en-GB" sz="16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24317">
                <a:tc gridSpan="3" vMerge="1">
                  <a:txBody>
                    <a:bodyPr/>
                    <a:lstStyle/>
                    <a:p>
                      <a:pPr algn="ctr"/>
                      <a:endParaRPr lang="en-GB" sz="16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l"/>
                      <a:endParaRPr lang="en-GB" sz="2000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 sz="16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24317">
                <a:tc gridSpan="3" vMerge="1">
                  <a:txBody>
                    <a:bodyPr/>
                    <a:lstStyle/>
                    <a:p>
                      <a:endParaRPr lang="en-GB" sz="16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l"/>
                      <a:endParaRPr lang="en-GB" sz="2000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/>
                      <a:endParaRPr lang="en-GB" sz="160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24318">
                <a:tc gridSpan="3" vMerge="1">
                  <a:txBody>
                    <a:bodyPr/>
                    <a:lstStyle/>
                    <a:p>
                      <a:endParaRPr lang="en-GB" sz="16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l"/>
                      <a:endParaRPr lang="en-GB" sz="2000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 sz="16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24318">
                <a:tc gridSpan="3" vMerge="1">
                  <a:txBody>
                    <a:bodyPr/>
                    <a:lstStyle/>
                    <a:p>
                      <a:pPr algn="l"/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l"/>
                      <a:endParaRPr lang="en-GB" sz="2000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 sz="16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24317">
                <a:tc gridSpan="3" vMerge="1">
                  <a:txBody>
                    <a:bodyPr/>
                    <a:lstStyle/>
                    <a:p>
                      <a:pPr algn="l"/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l"/>
                      <a:endParaRPr lang="en-GB" sz="2000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 sz="16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24317">
                <a:tc gridSpan="3" vMerge="1">
                  <a:txBody>
                    <a:bodyPr/>
                    <a:lstStyle/>
                    <a:p>
                      <a:pPr algn="l"/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l"/>
                      <a:endParaRPr lang="en-GB" sz="2000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 sz="16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424317">
                <a:tc gridSpan="3" vMerge="1">
                  <a:txBody>
                    <a:bodyPr/>
                    <a:lstStyle/>
                    <a:p>
                      <a:pPr algn="l"/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l"/>
                      <a:endParaRPr lang="en-GB" sz="2000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 sz="16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cxnSp>
        <p:nvCxnSpPr>
          <p:cNvPr id="5" name="Straight Connector 4"/>
          <p:cNvCxnSpPr/>
          <p:nvPr/>
        </p:nvCxnSpPr>
        <p:spPr>
          <a:xfrm flipH="1">
            <a:off x="2266950" y="2475204"/>
            <a:ext cx="948690" cy="41148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2272665" y="2891992"/>
            <a:ext cx="948690" cy="11430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3638550" y="2446020"/>
            <a:ext cx="342900" cy="69723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>
            <a:off x="3992880" y="3131820"/>
            <a:ext cx="960120" cy="110576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2266950" y="3394710"/>
            <a:ext cx="0" cy="84582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2266950" y="4240530"/>
            <a:ext cx="811530" cy="1143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3341370" y="3394710"/>
            <a:ext cx="377190" cy="75438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 flipV="1">
            <a:off x="3718560" y="3554730"/>
            <a:ext cx="548640" cy="59436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 flipH="1">
            <a:off x="4267200" y="3554730"/>
            <a:ext cx="480060" cy="59436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 flipV="1">
            <a:off x="4267200" y="3794760"/>
            <a:ext cx="685800" cy="35433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 flipH="1">
            <a:off x="2118360" y="4674870"/>
            <a:ext cx="800100" cy="67437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 flipV="1">
            <a:off x="2118360" y="5120640"/>
            <a:ext cx="960120" cy="22860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2" name="Straight Connector 31"/>
          <p:cNvCxnSpPr/>
          <p:nvPr/>
        </p:nvCxnSpPr>
        <p:spPr>
          <a:xfrm>
            <a:off x="3215640" y="4560570"/>
            <a:ext cx="422910" cy="86868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4" name="Straight Connector 33"/>
          <p:cNvCxnSpPr/>
          <p:nvPr/>
        </p:nvCxnSpPr>
        <p:spPr>
          <a:xfrm>
            <a:off x="3638550" y="5429250"/>
            <a:ext cx="868680" cy="27411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7" name="Straight Connector 36"/>
          <p:cNvCxnSpPr/>
          <p:nvPr/>
        </p:nvCxnSpPr>
        <p:spPr>
          <a:xfrm flipH="1">
            <a:off x="3810000" y="4240530"/>
            <a:ext cx="868680" cy="75438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9" name="Straight Connector 38"/>
          <p:cNvCxnSpPr/>
          <p:nvPr/>
        </p:nvCxnSpPr>
        <p:spPr>
          <a:xfrm flipV="1">
            <a:off x="3810000" y="4791595"/>
            <a:ext cx="1143000" cy="22046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 flipH="1">
            <a:off x="2266950" y="5349240"/>
            <a:ext cx="731520" cy="60579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3" name="Straight Connector 42"/>
          <p:cNvCxnSpPr/>
          <p:nvPr/>
        </p:nvCxnSpPr>
        <p:spPr>
          <a:xfrm flipV="1">
            <a:off x="2266950" y="5772150"/>
            <a:ext cx="777240" cy="19737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5" name="Straight Connector 44"/>
          <p:cNvCxnSpPr/>
          <p:nvPr/>
        </p:nvCxnSpPr>
        <p:spPr>
          <a:xfrm flipH="1">
            <a:off x="6290310" y="3006292"/>
            <a:ext cx="662940" cy="38841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7" name="Straight Connector 46"/>
          <p:cNvCxnSpPr/>
          <p:nvPr/>
        </p:nvCxnSpPr>
        <p:spPr>
          <a:xfrm>
            <a:off x="6313170" y="3394710"/>
            <a:ext cx="605790" cy="16002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9" name="Straight Connector 48"/>
          <p:cNvCxnSpPr/>
          <p:nvPr/>
        </p:nvCxnSpPr>
        <p:spPr>
          <a:xfrm>
            <a:off x="7479030" y="2891992"/>
            <a:ext cx="11430" cy="66273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1" name="Straight Connector 50"/>
          <p:cNvCxnSpPr/>
          <p:nvPr/>
        </p:nvCxnSpPr>
        <p:spPr>
          <a:xfrm>
            <a:off x="7490460" y="3554730"/>
            <a:ext cx="58293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3" name="Straight Connector 52"/>
          <p:cNvCxnSpPr/>
          <p:nvPr/>
        </p:nvCxnSpPr>
        <p:spPr>
          <a:xfrm flipH="1">
            <a:off x="8267700" y="3131820"/>
            <a:ext cx="617220" cy="66294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5" name="Straight Connector 54"/>
          <p:cNvCxnSpPr/>
          <p:nvPr/>
        </p:nvCxnSpPr>
        <p:spPr>
          <a:xfrm>
            <a:off x="8256270" y="3794760"/>
            <a:ext cx="445770" cy="62865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7" name="Straight Connector 56"/>
          <p:cNvCxnSpPr/>
          <p:nvPr/>
        </p:nvCxnSpPr>
        <p:spPr>
          <a:xfrm flipH="1">
            <a:off x="6313170" y="3794760"/>
            <a:ext cx="834390" cy="45720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9" name="Straight Connector 58"/>
          <p:cNvCxnSpPr/>
          <p:nvPr/>
        </p:nvCxnSpPr>
        <p:spPr>
          <a:xfrm flipV="1">
            <a:off x="6313170" y="4023360"/>
            <a:ext cx="891540" cy="22860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1" name="Straight Connector 60"/>
          <p:cNvCxnSpPr/>
          <p:nvPr/>
        </p:nvCxnSpPr>
        <p:spPr>
          <a:xfrm>
            <a:off x="7387590" y="3874770"/>
            <a:ext cx="251460" cy="68580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3" name="Straight Connector 62"/>
          <p:cNvCxnSpPr/>
          <p:nvPr/>
        </p:nvCxnSpPr>
        <p:spPr>
          <a:xfrm>
            <a:off x="7639050" y="4560570"/>
            <a:ext cx="525780" cy="231024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 smtClean="0"/>
              <a:t>(c) Focus Education (UK) Ltd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2CE50E-DD84-4B50-A55B-EBE5FCB77AC7}" type="slidenum">
              <a:rPr lang="en-GB" smtClean="0"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796702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/>
          </p:nvPr>
        </p:nvGraphicFramePr>
        <p:xfrm>
          <a:off x="1813932" y="143527"/>
          <a:ext cx="8564136" cy="633952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5037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8304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41535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41535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0840">
                <a:tc gridSpan="4"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Summer 2</a:t>
                      </a:r>
                      <a:r>
                        <a:rPr lang="en-GB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: Week 5: Practice and Consolidation</a:t>
                      </a:r>
                      <a:endParaRPr lang="en-GB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 gridSpan="4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Geometry: </a:t>
                      </a:r>
                      <a:r>
                        <a:rPr lang="en-GB" sz="1400" dirty="0" smtClean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Identify acute and obtuse angles and compare and order angles up to two right angles by size.</a:t>
                      </a:r>
                      <a:endParaRPr lang="en-GB" sz="24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Teaching Sequence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400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Oral and Mental Activities:</a:t>
                      </a:r>
                      <a:r>
                        <a:rPr lang="en-GB" sz="1400" b="1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GB" sz="1400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Examples:</a:t>
                      </a:r>
                      <a:endParaRPr lang="en-GB" sz="14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n-GB" sz="1400" b="1" dirty="0" smtClean="0">
                          <a:latin typeface="Century Gothic" panose="020B0502020202020204" pitchFamily="34" charset="0"/>
                        </a:rPr>
                        <a:t>Pencil and Paper</a:t>
                      </a:r>
                      <a:r>
                        <a:rPr lang="en-GB" sz="1400" b="1" baseline="0" dirty="0" smtClean="0">
                          <a:latin typeface="Century Gothic" panose="020B0502020202020204" pitchFamily="34" charset="0"/>
                        </a:rPr>
                        <a:t> Activities</a:t>
                      </a:r>
                    </a:p>
                    <a:p>
                      <a:r>
                        <a:rPr lang="en-GB" sz="1400" b="1" baseline="0" dirty="0" smtClean="0">
                          <a:latin typeface="Century Gothic" panose="020B0502020202020204" pitchFamily="34" charset="0"/>
                        </a:rPr>
                        <a:t>Examples:</a:t>
                      </a:r>
                      <a:endParaRPr lang="en-GB" sz="1400" b="1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632584">
                <a:tc rowSpan="3">
                  <a:txBody>
                    <a:bodyPr/>
                    <a:lstStyle/>
                    <a:p>
                      <a:pPr marL="342900" lvl="0" indent="-342900">
                        <a:spcAft>
                          <a:spcPts val="0"/>
                        </a:spcAft>
                        <a:buClr>
                          <a:srgbClr val="FF0000"/>
                        </a:buClr>
                        <a:buFont typeface="Wingdings" panose="05000000000000000000" pitchFamily="2" charset="2"/>
                        <a:buChar char=""/>
                      </a:pPr>
                      <a:r>
                        <a:rPr lang="en-GB" sz="1200" dirty="0" smtClean="0">
                          <a:solidFill>
                            <a:srgbClr val="FF0066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Know that an angle smaller than a right angle is known as an acute angle</a:t>
                      </a:r>
                      <a:endParaRPr lang="en-GB" sz="12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Clr>
                          <a:srgbClr val="FF0000"/>
                        </a:buClr>
                        <a:buFont typeface="Wingdings" panose="05000000000000000000" pitchFamily="2" charset="2"/>
                        <a:buChar char=""/>
                      </a:pPr>
                      <a:r>
                        <a:rPr lang="en-GB" sz="1200" dirty="0" smtClean="0">
                          <a:solidFill>
                            <a:srgbClr val="FF0066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Know that an angle larger than a right angle is known as an obtuse angle</a:t>
                      </a:r>
                      <a:endParaRPr lang="en-GB" sz="12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Clr>
                          <a:srgbClr val="FF0000"/>
                        </a:buClr>
                        <a:buFont typeface="Wingdings" panose="05000000000000000000" pitchFamily="2" charset="2"/>
                        <a:buChar char=""/>
                      </a:pPr>
                      <a:r>
                        <a:rPr lang="en-GB" sz="1200" dirty="0" smtClean="0">
                          <a:solidFill>
                            <a:srgbClr val="FF0066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Identify and describe an acute angle</a:t>
                      </a:r>
                      <a:endParaRPr lang="en-GB" sz="12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Clr>
                          <a:srgbClr val="FF0000"/>
                        </a:buClr>
                        <a:buFont typeface="Wingdings" panose="05000000000000000000" pitchFamily="2" charset="2"/>
                        <a:buChar char=""/>
                      </a:pPr>
                      <a:r>
                        <a:rPr lang="en-GB" sz="1200" dirty="0" smtClean="0">
                          <a:solidFill>
                            <a:srgbClr val="FF0066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Identify and describe an obtuse angle</a:t>
                      </a:r>
                      <a:endParaRPr lang="en-GB" sz="1200" dirty="0" smtClean="0">
                        <a:solidFill>
                          <a:schemeClr val="dk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Clr>
                          <a:srgbClr val="FF0000"/>
                        </a:buClr>
                        <a:buFont typeface="Wingdings" panose="05000000000000000000" pitchFamily="2" charset="2"/>
                        <a:buChar char=""/>
                      </a:pPr>
                      <a:r>
                        <a:rPr lang="en-GB" sz="1200" dirty="0" smtClean="0">
                          <a:solidFill>
                            <a:srgbClr val="FF0066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Compare and order angles by size</a:t>
                      </a:r>
                      <a:endParaRPr lang="en-GB" sz="12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lvl="0" indent="0" algn="l">
                        <a:spcAft>
                          <a:spcPts val="0"/>
                        </a:spcAft>
                        <a:buClr>
                          <a:srgbClr val="FF0000"/>
                        </a:buClr>
                        <a:buFont typeface="Wingdings" panose="05000000000000000000" pitchFamily="2" charset="2"/>
                        <a:buNone/>
                      </a:pPr>
                      <a:endParaRPr lang="en-GB" sz="8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rowSpan="3"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Remind pupils of the previous learning related to right angles.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Look around the classroom; the playground and the wider environment and find right angles; acute angles and obtuse angles.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Demonstrate making an angle smaller and larger  by having two metre sticks and keeping the two ends together and opening to create an angle.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Remind pupils of the vocabulary associated with angles: acute; obtuse; and right angle.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Look at the angles within a triangle and note acute and obtuse ones.</a:t>
                      </a: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Find examples of acute; obtuse and right angles in the environment (including the classroom):</a:t>
                      </a:r>
                    </a:p>
                    <a:p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You could include photographs if you wish.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845820">
                <a:tc vMerge="1">
                  <a:txBody>
                    <a:bodyPr/>
                    <a:lstStyle/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endParaRPr lang="en-GB" sz="11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vMerge="1"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Look at the angle below. Now draw five angles that are greater than the one shown:</a:t>
                      </a:r>
                    </a:p>
                    <a:p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Label each angle as acute or obtuse.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Look at the angle below. Now draw five angles that are smaller than the one shown:</a:t>
                      </a:r>
                    </a:p>
                    <a:p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Label each angle as acute or obtuse.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879157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Draw five different triangles of different types. Mark any acute angle</a:t>
                      </a: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 with A; any obtuse angle with O and a right angle with R. Why is not possible to have more obtuse angles than acute angles in any triangle?</a:t>
                      </a:r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/>
          </p:nvPr>
        </p:nvGraphicFramePr>
        <p:xfrm>
          <a:off x="5755005" y="2016337"/>
          <a:ext cx="4453890" cy="1010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8463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8463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8463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Acute</a:t>
                      </a:r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Right Angle</a:t>
                      </a:r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Obtuse</a:t>
                      </a:r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cxnSp>
        <p:nvCxnSpPr>
          <p:cNvPr id="7" name="Straight Connector 6"/>
          <p:cNvCxnSpPr/>
          <p:nvPr/>
        </p:nvCxnSpPr>
        <p:spPr>
          <a:xfrm flipH="1">
            <a:off x="5875946" y="4137660"/>
            <a:ext cx="1337310" cy="74295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V="1">
            <a:off x="5890260" y="4674870"/>
            <a:ext cx="1508760" cy="20574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8149996" y="4111704"/>
            <a:ext cx="491490" cy="84582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8642800" y="4957524"/>
            <a:ext cx="1145091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552950" y="6477586"/>
            <a:ext cx="3086100" cy="365125"/>
          </a:xfrm>
        </p:spPr>
        <p:txBody>
          <a:bodyPr/>
          <a:lstStyle/>
          <a:p>
            <a:r>
              <a:rPr lang="en-GB" dirty="0" smtClean="0"/>
              <a:t>(c) Focus Education (UK) Ltd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979859" y="6477585"/>
            <a:ext cx="2057400" cy="365125"/>
          </a:xfrm>
        </p:spPr>
        <p:txBody>
          <a:bodyPr/>
          <a:lstStyle/>
          <a:p>
            <a:fld id="{EA2CE50E-DD84-4B50-A55B-EBE5FCB77AC7}" type="slidenum">
              <a:rPr lang="en-GB" smtClean="0"/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933098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/>
          </p:nvPr>
        </p:nvGraphicFramePr>
        <p:xfrm>
          <a:off x="1825085" y="322637"/>
          <a:ext cx="8564137" cy="610044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5037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5687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45687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 gridSpan="3"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Summer 2</a:t>
                      </a:r>
                      <a:r>
                        <a:rPr lang="en-GB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: Week 5: Mastering this Objective – Deeper Understanding</a:t>
                      </a:r>
                      <a:endParaRPr lang="en-GB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Geometry: </a:t>
                      </a:r>
                      <a:r>
                        <a:rPr lang="en-GB" sz="1400" dirty="0" smtClean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Identify acute and obtuse angles and compare and order angles up to two right angles by size.</a:t>
                      </a:r>
                      <a:endParaRPr lang="en-GB" sz="24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Teaching Sequence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If pupils have mastered this objective they will</a:t>
                      </a:r>
                      <a:r>
                        <a:rPr lang="en-GB" sz="1400" b="1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be able to complete these activities independently: </a:t>
                      </a:r>
                      <a:r>
                        <a:rPr lang="en-GB" sz="1400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806519">
                <a:tc rowSpan="2">
                  <a:txBody>
                    <a:bodyPr/>
                    <a:lstStyle/>
                    <a:p>
                      <a:pPr marL="342900" lvl="0" indent="-342900">
                        <a:spcAft>
                          <a:spcPts val="0"/>
                        </a:spcAft>
                        <a:buClr>
                          <a:srgbClr val="FF0000"/>
                        </a:buClr>
                        <a:buFont typeface="Wingdings" panose="05000000000000000000" pitchFamily="2" charset="2"/>
                        <a:buChar char=""/>
                      </a:pPr>
                      <a:r>
                        <a:rPr lang="en-GB" sz="1200" b="0" dirty="0" smtClean="0">
                          <a:solidFill>
                            <a:srgbClr val="FF0066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Know that an angle smaller than a right angle is known as an acute angle</a:t>
                      </a:r>
                      <a:endParaRPr lang="en-GB" sz="1200" b="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Clr>
                          <a:srgbClr val="FF0000"/>
                        </a:buClr>
                        <a:buFont typeface="Wingdings" panose="05000000000000000000" pitchFamily="2" charset="2"/>
                        <a:buChar char=""/>
                      </a:pPr>
                      <a:r>
                        <a:rPr lang="en-GB" sz="1200" b="0" dirty="0" smtClean="0">
                          <a:solidFill>
                            <a:srgbClr val="FF0066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Know that an angle larger than a right angle is known as an obtuse angle</a:t>
                      </a:r>
                      <a:endParaRPr lang="en-GB" sz="1200" b="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Clr>
                          <a:srgbClr val="FF0000"/>
                        </a:buClr>
                        <a:buFont typeface="Wingdings" panose="05000000000000000000" pitchFamily="2" charset="2"/>
                        <a:buChar char=""/>
                      </a:pPr>
                      <a:r>
                        <a:rPr lang="en-GB" sz="1200" b="0" dirty="0" smtClean="0">
                          <a:solidFill>
                            <a:srgbClr val="FF0066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Identify and describe an acute angle</a:t>
                      </a:r>
                      <a:endParaRPr lang="en-GB" sz="1200" b="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Clr>
                          <a:srgbClr val="FF0000"/>
                        </a:buClr>
                        <a:buFont typeface="Wingdings" panose="05000000000000000000" pitchFamily="2" charset="2"/>
                        <a:buChar char=""/>
                      </a:pPr>
                      <a:r>
                        <a:rPr lang="en-GB" sz="1200" b="0" dirty="0" smtClean="0">
                          <a:solidFill>
                            <a:srgbClr val="FF0066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Identify and describe an obtuse angle</a:t>
                      </a:r>
                      <a:endParaRPr lang="en-GB" sz="1200" b="0" dirty="0" smtClean="0">
                        <a:solidFill>
                          <a:schemeClr val="dk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Clr>
                          <a:srgbClr val="FF0000"/>
                        </a:buClr>
                        <a:buFont typeface="Wingdings" panose="05000000000000000000" pitchFamily="2" charset="2"/>
                        <a:buChar char=""/>
                      </a:pPr>
                      <a:r>
                        <a:rPr lang="en-GB" sz="1200" b="0" dirty="0" smtClean="0">
                          <a:solidFill>
                            <a:srgbClr val="FF0066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Compare and order angles by size</a:t>
                      </a:r>
                      <a:endParaRPr lang="en-GB" sz="1200" b="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lvl="0" indent="0" algn="l">
                        <a:spcAft>
                          <a:spcPts val="0"/>
                        </a:spcAft>
                        <a:buClr>
                          <a:srgbClr val="FF0000"/>
                        </a:buClr>
                        <a:buFont typeface="Wingdings" panose="05000000000000000000" pitchFamily="2" charset="2"/>
                        <a:buNone/>
                      </a:pPr>
                      <a:endParaRPr lang="en-GB" sz="1000" b="1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Harry said that he had drawn a triangle which had two obtuse angles within it.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Is this true or false?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Explain your reasoning.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Harry also stated that he had created a triangle that had two right angles.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Is this true</a:t>
                      </a: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 or false?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Explain your reasoning.</a:t>
                      </a: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Circle any acute and tick any obtuse angles in the following polygons and shapes: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Go through each shape and polygon again and mark each right angle with ‘R’.</a:t>
                      </a:r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09960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b="1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Rectangles and Squares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200" b="1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200" b="1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200" b="1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200" b="1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200" b="1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200" b="1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200" b="1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b="0" baseline="0" dirty="0" smtClean="0">
                          <a:latin typeface="Century Gothic" panose="020B0502020202020204" pitchFamily="34" charset="0"/>
                        </a:rPr>
                        <a:t>If you draw a line across the diagonals of rectangles or squares how many acute angles do you create?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200" b="1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3" name="Regular Pentagon 2"/>
          <p:cNvSpPr/>
          <p:nvPr/>
        </p:nvSpPr>
        <p:spPr>
          <a:xfrm>
            <a:off x="7021830" y="2663190"/>
            <a:ext cx="845820" cy="868680"/>
          </a:xfrm>
          <a:prstGeom prst="pent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" name="Octagon 5"/>
          <p:cNvSpPr/>
          <p:nvPr/>
        </p:nvSpPr>
        <p:spPr>
          <a:xfrm>
            <a:off x="7981950" y="2537460"/>
            <a:ext cx="1211580" cy="994410"/>
          </a:xfrm>
          <a:prstGeom prst="oct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Up-Down Arrow 6"/>
          <p:cNvSpPr/>
          <p:nvPr/>
        </p:nvSpPr>
        <p:spPr>
          <a:xfrm>
            <a:off x="9412930" y="2606040"/>
            <a:ext cx="626420" cy="982980"/>
          </a:xfrm>
          <a:prstGeom prst="up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" name="Flowchart: Merge 7"/>
          <p:cNvSpPr/>
          <p:nvPr/>
        </p:nvSpPr>
        <p:spPr>
          <a:xfrm>
            <a:off x="7021830" y="3806190"/>
            <a:ext cx="960120" cy="1062990"/>
          </a:xfrm>
          <a:prstGeom prst="flowChartMerg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" name="Pentagon 8"/>
          <p:cNvSpPr/>
          <p:nvPr/>
        </p:nvSpPr>
        <p:spPr>
          <a:xfrm>
            <a:off x="8159115" y="4057650"/>
            <a:ext cx="857250" cy="560070"/>
          </a:xfrm>
          <a:prstGeom prst="homeP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0" name="Right Triangle 9"/>
          <p:cNvSpPr/>
          <p:nvPr/>
        </p:nvSpPr>
        <p:spPr>
          <a:xfrm>
            <a:off x="9319260" y="3886200"/>
            <a:ext cx="1005840" cy="857250"/>
          </a:xfrm>
          <a:prstGeom prst="rt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1" name="Flowchart: Collate 10"/>
          <p:cNvSpPr/>
          <p:nvPr/>
        </p:nvSpPr>
        <p:spPr>
          <a:xfrm>
            <a:off x="7021830" y="4949190"/>
            <a:ext cx="960120" cy="842010"/>
          </a:xfrm>
          <a:prstGeom prst="flowChartCol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2" name="Chevron 11"/>
          <p:cNvSpPr/>
          <p:nvPr/>
        </p:nvSpPr>
        <p:spPr>
          <a:xfrm>
            <a:off x="8279131" y="4949190"/>
            <a:ext cx="737235" cy="754380"/>
          </a:xfrm>
          <a:prstGeom prst="chevr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9319260" y="4949190"/>
            <a:ext cx="925830" cy="7543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4" name="Rectangle 13"/>
          <p:cNvSpPr/>
          <p:nvPr/>
        </p:nvSpPr>
        <p:spPr>
          <a:xfrm>
            <a:off x="3615691" y="4366260"/>
            <a:ext cx="1365885" cy="58293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5" name="Rectangle 14"/>
          <p:cNvSpPr/>
          <p:nvPr/>
        </p:nvSpPr>
        <p:spPr>
          <a:xfrm>
            <a:off x="5522270" y="4361181"/>
            <a:ext cx="662940" cy="58293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cxnSp>
        <p:nvCxnSpPr>
          <p:cNvPr id="17" name="Straight Connector 16"/>
          <p:cNvCxnSpPr/>
          <p:nvPr/>
        </p:nvCxnSpPr>
        <p:spPr>
          <a:xfrm>
            <a:off x="3615691" y="4369470"/>
            <a:ext cx="1365885" cy="570477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3622384" y="4375278"/>
            <a:ext cx="1359192" cy="564669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 smtClean="0"/>
              <a:t>(c) Focus Education (UK) Ltd</a:t>
            </a:r>
            <a:endParaRPr lang="en-GB" dirty="0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2CE50E-DD84-4B50-A55B-EBE5FCB77AC7}" type="slidenum">
              <a:rPr lang="en-GB" smtClean="0"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257831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/>
          </p:nvPr>
        </p:nvGraphicFramePr>
        <p:xfrm>
          <a:off x="1813932" y="260542"/>
          <a:ext cx="8564137" cy="615790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5037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5687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45687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 gridSpan="3"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Summer 2</a:t>
                      </a:r>
                      <a:r>
                        <a:rPr lang="en-GB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: Week 5: Working at greater depth</a:t>
                      </a:r>
                      <a:endParaRPr lang="en-GB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Geometry: </a:t>
                      </a:r>
                      <a:r>
                        <a:rPr lang="en-GB" sz="1400" dirty="0" smtClean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Identify acute and obtuse angles and compare and order angles up to two right angles by size.</a:t>
                      </a:r>
                      <a:endParaRPr lang="en-GB" sz="24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Teaching Sequence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r>
                        <a:rPr lang="en-GB" sz="1400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Activities for pupils working at greater depth:</a:t>
                      </a:r>
                      <a:endParaRPr lang="en-GB" sz="14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119574">
                <a:tc rowSpan="2">
                  <a:txBody>
                    <a:bodyPr/>
                    <a:lstStyle/>
                    <a:p>
                      <a:pPr marL="342900" lvl="0" indent="-342900">
                        <a:spcAft>
                          <a:spcPts val="0"/>
                        </a:spcAft>
                        <a:buClr>
                          <a:srgbClr val="FF0000"/>
                        </a:buClr>
                        <a:buFont typeface="Wingdings" panose="05000000000000000000" pitchFamily="2" charset="2"/>
                        <a:buChar char=""/>
                      </a:pPr>
                      <a:r>
                        <a:rPr lang="en-GB" sz="1200" dirty="0" smtClean="0">
                          <a:solidFill>
                            <a:srgbClr val="FF0066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Know that an angle smaller than a right angle is known as an acute angle</a:t>
                      </a:r>
                      <a:endParaRPr lang="en-GB" sz="12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Clr>
                          <a:srgbClr val="FF0000"/>
                        </a:buClr>
                        <a:buFont typeface="Wingdings" panose="05000000000000000000" pitchFamily="2" charset="2"/>
                        <a:buChar char=""/>
                      </a:pPr>
                      <a:r>
                        <a:rPr lang="en-GB" sz="1200" dirty="0" smtClean="0">
                          <a:solidFill>
                            <a:srgbClr val="FF0066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Know that an angle larger than a right angle is known as an obtuse angle</a:t>
                      </a:r>
                      <a:endParaRPr lang="en-GB" sz="12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Clr>
                          <a:srgbClr val="FF0000"/>
                        </a:buClr>
                        <a:buFont typeface="Wingdings" panose="05000000000000000000" pitchFamily="2" charset="2"/>
                        <a:buChar char=""/>
                      </a:pPr>
                      <a:r>
                        <a:rPr lang="en-GB" sz="1200" dirty="0" smtClean="0">
                          <a:solidFill>
                            <a:srgbClr val="FF0066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Identify and describe an acute angle</a:t>
                      </a:r>
                      <a:endParaRPr lang="en-GB" sz="12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Clr>
                          <a:srgbClr val="FF0000"/>
                        </a:buClr>
                        <a:buFont typeface="Wingdings" panose="05000000000000000000" pitchFamily="2" charset="2"/>
                        <a:buChar char=""/>
                      </a:pPr>
                      <a:r>
                        <a:rPr lang="en-GB" sz="1200" dirty="0" smtClean="0">
                          <a:solidFill>
                            <a:srgbClr val="FF0066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Identify and describe an obtuse angle</a:t>
                      </a:r>
                      <a:endParaRPr lang="en-GB" sz="1200" dirty="0" smtClean="0">
                        <a:solidFill>
                          <a:schemeClr val="dk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Clr>
                          <a:srgbClr val="FF0000"/>
                        </a:buClr>
                        <a:buFont typeface="Wingdings" panose="05000000000000000000" pitchFamily="2" charset="2"/>
                        <a:buChar char=""/>
                      </a:pPr>
                      <a:r>
                        <a:rPr lang="en-GB" sz="1200" dirty="0" smtClean="0">
                          <a:solidFill>
                            <a:srgbClr val="FF0066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Compare and order angles by size</a:t>
                      </a:r>
                      <a:endParaRPr lang="en-GB" sz="12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lvl="0" indent="0" algn="l">
                        <a:spcAft>
                          <a:spcPts val="0"/>
                        </a:spcAft>
                        <a:buClr>
                          <a:srgbClr val="FF0000"/>
                        </a:buClr>
                        <a:buFont typeface="Wingdings" panose="05000000000000000000" pitchFamily="2" charset="2"/>
                        <a:buNone/>
                      </a:pPr>
                      <a:endParaRPr lang="en-GB" sz="10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="1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Capital Angles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Look at the following capital letters: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Mark each acute angle with ‘A’ and each obtuse angle with ‘O’ and each right angle ‘R’.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60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A   L    M              V   W   X                            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="1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Describe Shapes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Look at the three shapes below and describe them according to their sides; angles, etc.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kern="1200" baseline="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947854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="1" dirty="0" smtClean="0">
                          <a:latin typeface="Century Gothic" panose="020B0502020202020204" pitchFamily="34" charset="0"/>
                        </a:rPr>
                        <a:t>Create</a:t>
                      </a:r>
                      <a:r>
                        <a:rPr lang="en-GB" sz="1200" b="1" baseline="0" dirty="0" smtClean="0">
                          <a:latin typeface="Century Gothic" panose="020B0502020202020204" pitchFamily="34" charset="0"/>
                        </a:rPr>
                        <a:t> Triangles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dirty="0" smtClean="0">
                          <a:latin typeface="Century Gothic" panose="020B0502020202020204" pitchFamily="34" charset="0"/>
                        </a:rPr>
                        <a:t>Create a triangle that has 2 acute and one obtuse angle.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dirty="0" smtClean="0">
                          <a:latin typeface="Century Gothic" panose="020B0502020202020204" pitchFamily="34" charset="0"/>
                        </a:rPr>
                        <a:t>Create a triangle that has 3 acute angles.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dirty="0" smtClean="0">
                          <a:latin typeface="Century Gothic" panose="020B0502020202020204" pitchFamily="34" charset="0"/>
                        </a:rPr>
                        <a:t>Create a triangle that has one right angle and two acute angles.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="0" dirty="0" smtClean="0">
                          <a:latin typeface="Century Gothic" panose="020B0502020202020204" pitchFamily="34" charset="0"/>
                        </a:rPr>
                        <a:t>Why can you not create a triangle with two obtuse angles?</a:t>
                      </a:r>
                      <a:r>
                        <a:rPr lang="en-GB" sz="1200" b="0" baseline="0" dirty="0" smtClean="0">
                          <a:latin typeface="Century Gothic" panose="020B0502020202020204" pitchFamily="34" charset="0"/>
                        </a:rPr>
                        <a:t> Explain.</a:t>
                      </a:r>
                      <a:endParaRPr lang="en-GB" sz="1200" b="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If lines are drawn diagonally across the middle of this hexagon how many acute and obtuse angles can you spot?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2" name="Trapezoid 1"/>
          <p:cNvSpPr/>
          <p:nvPr/>
        </p:nvSpPr>
        <p:spPr>
          <a:xfrm>
            <a:off x="7313295" y="2651760"/>
            <a:ext cx="1131570" cy="548640"/>
          </a:xfrm>
          <a:prstGeom prst="trapezoi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" name="Parallelogram 4"/>
          <p:cNvSpPr/>
          <p:nvPr/>
        </p:nvSpPr>
        <p:spPr>
          <a:xfrm>
            <a:off x="9157010" y="2493674"/>
            <a:ext cx="960120" cy="845820"/>
          </a:xfrm>
          <a:prstGeom prst="parallelogram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Diamond 6"/>
          <p:cNvSpPr/>
          <p:nvPr/>
        </p:nvSpPr>
        <p:spPr>
          <a:xfrm>
            <a:off x="8444866" y="3200400"/>
            <a:ext cx="565785" cy="1155066"/>
          </a:xfrm>
          <a:prstGeom prst="diamon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0" name="Hexagon 9"/>
          <p:cNvSpPr/>
          <p:nvPr/>
        </p:nvSpPr>
        <p:spPr>
          <a:xfrm>
            <a:off x="7922329" y="5107777"/>
            <a:ext cx="1463040" cy="1245870"/>
          </a:xfrm>
          <a:prstGeom prst="hexagon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cxnSp>
        <p:nvCxnSpPr>
          <p:cNvPr id="12" name="Straight Connector 11"/>
          <p:cNvCxnSpPr>
            <a:stCxn id="10" idx="3"/>
            <a:endCxn id="10" idx="0"/>
          </p:cNvCxnSpPr>
          <p:nvPr/>
        </p:nvCxnSpPr>
        <p:spPr>
          <a:xfrm>
            <a:off x="7922329" y="5730712"/>
            <a:ext cx="146304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4" name="Straight Connector 13"/>
          <p:cNvCxnSpPr>
            <a:stCxn id="10" idx="2"/>
            <a:endCxn id="10" idx="5"/>
          </p:cNvCxnSpPr>
          <p:nvPr/>
        </p:nvCxnSpPr>
        <p:spPr>
          <a:xfrm flipV="1">
            <a:off x="8233798" y="5107777"/>
            <a:ext cx="840105" cy="124587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7" name="Straight Connector 16"/>
          <p:cNvCxnSpPr>
            <a:stCxn id="10" idx="4"/>
            <a:endCxn id="10" idx="1"/>
          </p:cNvCxnSpPr>
          <p:nvPr/>
        </p:nvCxnSpPr>
        <p:spPr>
          <a:xfrm>
            <a:off x="8233798" y="5107777"/>
            <a:ext cx="840105" cy="124587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 smtClean="0"/>
              <a:t>(c) Focus Education (UK) Ltd</a:t>
            </a:r>
            <a:endParaRPr lang="en-GB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2CE50E-DD84-4B50-A55B-EBE5FCB77AC7}" type="slidenum">
              <a:rPr lang="en-GB" smtClean="0"/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7923214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Content Placeholder 5"/>
          <p:cNvGraphicFramePr>
            <a:graphicFrameLocks noGrp="1"/>
          </p:cNvGraphicFramePr>
          <p:nvPr>
            <p:ph idx="1"/>
            <p:extLst/>
          </p:nvPr>
        </p:nvGraphicFramePr>
        <p:xfrm>
          <a:off x="1982392" y="813564"/>
          <a:ext cx="8227216" cy="4685665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67317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59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049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049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049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00496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4840544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06278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1062780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</a:tblGrid>
              <a:tr h="480060">
                <a:tc gridSpan="9">
                  <a:txBody>
                    <a:bodyPr/>
                    <a:lstStyle/>
                    <a:p>
                      <a:pPr lvl="0"/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Summer 2</a:t>
                      </a:r>
                      <a:r>
                        <a:rPr lang="en-GB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: Week 5</a:t>
                      </a:r>
                      <a:r>
                        <a:rPr lang="en-GB" sz="1800" dirty="0" smtClean="0">
                          <a:solidFill>
                            <a:srgbClr val="000000"/>
                          </a:solidFill>
                          <a:latin typeface="Century Gothic" pitchFamily="34"/>
                        </a:rPr>
                        <a:t>: Assessment</a:t>
                      </a: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vl="0" algn="ctr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pPr lvl="0" algn="ctr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80060">
                <a:tc gridSpan="9">
                  <a:txBody>
                    <a:bodyPr/>
                    <a:lstStyle/>
                    <a:p>
                      <a:pPr lvl="0"/>
                      <a:r>
                        <a:rPr lang="en-GB" sz="1400" dirty="0" smtClean="0">
                          <a:solidFill>
                            <a:srgbClr val="000000"/>
                          </a:solidFill>
                          <a:latin typeface="Century Gothic" pitchFamily="34"/>
                        </a:rPr>
                        <a:t>The grid below helps to identify the journey</a:t>
                      </a:r>
                      <a:r>
                        <a:rPr lang="en-GB" sz="1400" baseline="0" dirty="0" smtClean="0">
                          <a:solidFill>
                            <a:srgbClr val="000000"/>
                          </a:solidFill>
                          <a:latin typeface="Century Gothic" pitchFamily="34"/>
                        </a:rPr>
                        <a:t> pupils make towards mastering this objective. It can be used by the teacher to keep an on-going check on progress or more likely placed in the pupils’ books so that they can keep their own checks.</a:t>
                      </a:r>
                      <a:endParaRPr lang="en-GB" sz="1400" dirty="0">
                        <a:solidFill>
                          <a:srgbClr val="000000"/>
                        </a:solidFill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80060">
                <a:tc gridSpan="7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Geometry: </a:t>
                      </a:r>
                      <a:r>
                        <a:rPr lang="en-GB" sz="1400" dirty="0" smtClean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Identify acute and obtuse angles and compare and order angles up to two right angles by size.</a:t>
                      </a:r>
                      <a:endParaRPr lang="en-GB" sz="24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sz="1400" dirty="0">
                          <a:latin typeface="Century Gothic" pitchFamily="34"/>
                        </a:rPr>
                        <a:t>Me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sz="1400" dirty="0">
                          <a:latin typeface="Century Gothic" pitchFamily="34"/>
                        </a:rPr>
                        <a:t>My Teacher</a:t>
                      </a: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78090"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gridSpan="6">
                  <a:txBody>
                    <a:bodyPr/>
                    <a:lstStyle/>
                    <a:p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Can you recognise</a:t>
                      </a:r>
                      <a:r>
                        <a:rPr lang="en-GB" sz="1400" baseline="0" dirty="0" smtClean="0">
                          <a:latin typeface="Century Gothic" panose="020B0502020202020204" pitchFamily="34" charset="0"/>
                        </a:rPr>
                        <a:t> acute, obtuse and right angles in different 2D shapes?</a:t>
                      </a:r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34290" marB="3429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kern="1200" dirty="0" smtClean="0">
                        <a:solidFill>
                          <a:schemeClr val="dk1"/>
                        </a:solidFill>
                        <a:effectLst/>
                        <a:latin typeface="Century Gothic" pitchFamily="34" charset="0"/>
                        <a:ea typeface="+mn-ea"/>
                        <a:cs typeface="+mn-cs"/>
                      </a:endParaRP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78090">
                <a:tc gridSpan="2"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>
                    <a:solidFill>
                      <a:srgbClr val="2E75B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Can you compare angles and say which is the larger and smaller and order them?</a:t>
                      </a:r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78090">
                <a:tc gridSpan="3"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>
                    <a:solidFill>
                      <a:srgbClr val="9DC3E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Do</a:t>
                      </a:r>
                      <a:r>
                        <a:rPr lang="en-GB" sz="1400" baseline="0" dirty="0" smtClean="0">
                          <a:latin typeface="Century Gothic" panose="020B0502020202020204" pitchFamily="34" charset="0"/>
                        </a:rPr>
                        <a:t> you know what an angle that is less than a right angle is called?</a:t>
                      </a:r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78090">
                <a:tc gridSpan="4"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>
                    <a:solidFill>
                      <a:srgbClr val="2E75B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Do</a:t>
                      </a:r>
                      <a:r>
                        <a:rPr lang="en-GB" sz="1400" baseline="0" dirty="0" smtClean="0">
                          <a:latin typeface="Century Gothic" panose="020B0502020202020204" pitchFamily="34" charset="0"/>
                        </a:rPr>
                        <a:t> you know what an angle that is less than a right angle called?</a:t>
                      </a:r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78090">
                <a:tc gridSpan="5"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>
                    <a:solidFill>
                      <a:srgbClr val="9DC3E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Do</a:t>
                      </a:r>
                      <a:r>
                        <a:rPr lang="en-GB" sz="1400" baseline="0" dirty="0" smtClean="0">
                          <a:latin typeface="Century Gothic" panose="020B0502020202020204" pitchFamily="34" charset="0"/>
                        </a:rPr>
                        <a:t> you know what an angle that is less than a right angle called?</a:t>
                      </a:r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78090">
                <a:tc gridSpan="6"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>
                    <a:solidFill>
                      <a:srgbClr val="2E75B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Can you describe how to create an angle</a:t>
                      </a:r>
                      <a:r>
                        <a:rPr lang="en-GB" sz="1400" baseline="0" dirty="0" smtClean="0">
                          <a:latin typeface="Century Gothic" panose="020B0502020202020204" pitchFamily="34" charset="0"/>
                        </a:rPr>
                        <a:t>?</a:t>
                      </a:r>
                    </a:p>
                    <a:p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sp>
        <p:nvSpPr>
          <p:cNvPr id="3156" name="Up Arrow 8"/>
          <p:cNvSpPr>
            <a:spLocks/>
          </p:cNvSpPr>
          <p:nvPr/>
        </p:nvSpPr>
        <p:spPr bwMode="auto">
          <a:xfrm>
            <a:off x="8820204" y="2571750"/>
            <a:ext cx="648072" cy="2927478"/>
          </a:xfrm>
          <a:custGeom>
            <a:avLst/>
            <a:gdLst>
              <a:gd name="T0" fmla="*/ 406537515 w 21600"/>
              <a:gd name="T1" fmla="*/ 0 h 21600"/>
              <a:gd name="T2" fmla="*/ 813073923 w 21600"/>
              <a:gd name="T3" fmla="*/ 2147483646 h 21600"/>
              <a:gd name="T4" fmla="*/ 406537515 w 21600"/>
              <a:gd name="T5" fmla="*/ 2147483646 h 21600"/>
              <a:gd name="T6" fmla="*/ 0 w 21600"/>
              <a:gd name="T7" fmla="*/ 2147483646 h 21600"/>
              <a:gd name="T8" fmla="*/ 0 w 21600"/>
              <a:gd name="T9" fmla="*/ 2147483646 h 21600"/>
              <a:gd name="T10" fmla="*/ 813073923 w 21600"/>
              <a:gd name="T11" fmla="*/ 2147483646 h 21600"/>
              <a:gd name="T12" fmla="*/ 17694720 60000 65536"/>
              <a:gd name="T13" fmla="*/ 0 60000 65536"/>
              <a:gd name="T14" fmla="*/ 5898240 60000 65536"/>
              <a:gd name="T15" fmla="*/ 11796480 60000 65536"/>
              <a:gd name="T16" fmla="*/ 11796480 60000 65536"/>
              <a:gd name="T17" fmla="*/ 0 60000 65536"/>
              <a:gd name="T18" fmla="*/ 5400 w 21600"/>
              <a:gd name="T19" fmla="*/ 977 h 21600"/>
              <a:gd name="T20" fmla="*/ 16200 w 21600"/>
              <a:gd name="T21" fmla="*/ 21600 h 21600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21600" h="21600">
                <a:moveTo>
                  <a:pt x="5400" y="21600"/>
                </a:moveTo>
                <a:lnTo>
                  <a:pt x="5400" y="1954"/>
                </a:lnTo>
                <a:lnTo>
                  <a:pt x="0" y="1954"/>
                </a:lnTo>
                <a:lnTo>
                  <a:pt x="10800" y="0"/>
                </a:lnTo>
                <a:lnTo>
                  <a:pt x="21600" y="1954"/>
                </a:lnTo>
                <a:lnTo>
                  <a:pt x="16200" y="1954"/>
                </a:lnTo>
                <a:lnTo>
                  <a:pt x="16200" y="21600"/>
                </a:lnTo>
                <a:lnTo>
                  <a:pt x="5400" y="21600"/>
                </a:lnTo>
                <a:close/>
              </a:path>
            </a:pathLst>
          </a:custGeom>
          <a:solidFill>
            <a:srgbClr val="5B9BD5"/>
          </a:solidFill>
          <a:ln w="12701" cap="flat">
            <a:solidFill>
              <a:srgbClr val="41719C"/>
            </a:solidFill>
            <a:prstDash val="solid"/>
            <a:miter lim="800000"/>
            <a:headEnd/>
            <a:tailEnd/>
          </a:ln>
        </p:spPr>
        <p:txBody>
          <a:bodyPr anchor="ctr" anchorCtr="1"/>
          <a:lstStyle/>
          <a:p>
            <a:endParaRPr lang="en-GB" sz="1350" dirty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 smtClean="0"/>
              <a:t>(c) Focus Education (UK) Ltd</a:t>
            </a:r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2CE50E-DD84-4B50-A55B-EBE5FCB77AC7}" type="slidenum">
              <a:rPr lang="en-GB" smtClean="0"/>
              <a:t>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94259840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1055</Words>
  <Application>Microsoft Office PowerPoint</Application>
  <PresentationFormat>Widescreen</PresentationFormat>
  <Paragraphs>173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2" baseType="lpstr">
      <vt:lpstr>Arial</vt:lpstr>
      <vt:lpstr>Calibri</vt:lpstr>
      <vt:lpstr>Calibri Light</vt:lpstr>
      <vt:lpstr>Century Gothic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Craig Marsh</dc:creator>
  <cp:lastModifiedBy>Craig Marsh</cp:lastModifiedBy>
  <cp:revision>5</cp:revision>
  <dcterms:created xsi:type="dcterms:W3CDTF">2020-07-05T19:07:54Z</dcterms:created>
  <dcterms:modified xsi:type="dcterms:W3CDTF">2020-07-05T19:14:57Z</dcterms:modified>
</cp:coreProperties>
</file>