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7" r:id="rId6"/>
    <p:sldId id="264" r:id="rId7"/>
    <p:sldId id="265" r:id="rId8"/>
    <p:sldId id="266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5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77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683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27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657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45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310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890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887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91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922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40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4E543-EF0F-446E-8F00-6920F3D16AFC}" type="datetimeFigureOut">
              <a:rPr lang="en-GB" smtClean="0"/>
              <a:t>06/09/2020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A6160-BB9A-48DF-8270-706AA9816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317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148" y="558265"/>
            <a:ext cx="9488304" cy="597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6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itmoji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746" y="-28098"/>
            <a:ext cx="2082317" cy="208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43" y="2244781"/>
            <a:ext cx="4270015" cy="42700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637" y="2632205"/>
            <a:ext cx="6143625" cy="41719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2693" y="1888574"/>
            <a:ext cx="2572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Twinkl Cursive Looped Thin" panose="02000000000000000000" pitchFamily="2" charset="0"/>
              </a:rPr>
              <a:t>Mrs Brown</a:t>
            </a:r>
            <a:endParaRPr lang="en-GB" sz="3600" b="1" dirty="0">
              <a:latin typeface="Twinkl Cursive Looped Thi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0276" y="1888574"/>
            <a:ext cx="2109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latin typeface="Twinkl Cursive Looped Thin" panose="02000000000000000000" pitchFamily="2" charset="0"/>
              </a:rPr>
              <a:t>Mrs Lloyd</a:t>
            </a:r>
            <a:endParaRPr lang="en-GB" sz="3600" b="1" dirty="0">
              <a:latin typeface="Twinkl Cursive Looped Thin" panose="02000000000000000000" pitchFamily="2" charset="0"/>
            </a:endParaRPr>
          </a:p>
        </p:txBody>
      </p:sp>
      <p:pic>
        <p:nvPicPr>
          <p:cNvPr id="2050" name="Picture 2" descr="Bitmoji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384" y="185444"/>
            <a:ext cx="1755951" cy="175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076" y="185444"/>
            <a:ext cx="1864738" cy="186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59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87" y="0"/>
            <a:ext cx="7172325" cy="4752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654" y="5103674"/>
            <a:ext cx="605486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 Thin" panose="02000000000000000000" pitchFamily="2" charset="0"/>
              </a:rPr>
              <a:t>9-10:15 Maths</a:t>
            </a:r>
          </a:p>
          <a:p>
            <a:r>
              <a:rPr lang="en-GB" dirty="0" smtClean="0">
                <a:latin typeface="Twinkl Cursive Looped Thin" panose="02000000000000000000" pitchFamily="2" charset="0"/>
              </a:rPr>
              <a:t>10:15-10:30 Break Time</a:t>
            </a:r>
          </a:p>
          <a:p>
            <a:r>
              <a:rPr lang="en-GB" dirty="0" smtClean="0">
                <a:latin typeface="Twinkl Cursive Looped Thin" panose="02000000000000000000" pitchFamily="2" charset="0"/>
              </a:rPr>
              <a:t>10:30-12:00 </a:t>
            </a:r>
            <a:r>
              <a:rPr lang="en-GB" dirty="0" err="1" smtClean="0">
                <a:latin typeface="Twinkl Cursive Looped Thin" panose="02000000000000000000" pitchFamily="2" charset="0"/>
              </a:rPr>
              <a:t>SPaG</a:t>
            </a:r>
            <a:r>
              <a:rPr lang="en-GB" dirty="0" smtClean="0">
                <a:latin typeface="Twinkl Cursive Looped Thin" panose="02000000000000000000" pitchFamily="2" charset="0"/>
              </a:rPr>
              <a:t> and Literacy</a:t>
            </a:r>
          </a:p>
          <a:p>
            <a:r>
              <a:rPr lang="en-GB" dirty="0" smtClean="0">
                <a:latin typeface="Twinkl Cursive Looped Thin" panose="02000000000000000000" pitchFamily="2" charset="0"/>
              </a:rPr>
              <a:t>12:00-13:00 Lunch Time</a:t>
            </a:r>
          </a:p>
          <a:p>
            <a:r>
              <a:rPr lang="en-GB" dirty="0" smtClean="0">
                <a:latin typeface="Twinkl Cursive Looped Thin" panose="02000000000000000000" pitchFamily="2" charset="0"/>
              </a:rPr>
              <a:t>13:00-14:30 Wider Curriculum (Science, Geography, Art </a:t>
            </a:r>
            <a:r>
              <a:rPr lang="en-GB" dirty="0" err="1" smtClean="0">
                <a:latin typeface="Twinkl Cursive Looped Thin" panose="02000000000000000000" pitchFamily="2" charset="0"/>
              </a:rPr>
              <a:t>etc</a:t>
            </a:r>
            <a:r>
              <a:rPr lang="en-GB" dirty="0" smtClean="0">
                <a:latin typeface="Twinkl Cursive Looped Thin" panose="02000000000000000000" pitchFamily="2" charset="0"/>
              </a:rPr>
              <a:t>)</a:t>
            </a:r>
          </a:p>
          <a:p>
            <a:endParaRPr lang="en-GB" dirty="0"/>
          </a:p>
        </p:txBody>
      </p:sp>
      <p:sp>
        <p:nvSpPr>
          <p:cNvPr id="4" name="5-Point Star 3"/>
          <p:cNvSpPr/>
          <p:nvPr/>
        </p:nvSpPr>
        <p:spPr>
          <a:xfrm>
            <a:off x="6785811" y="288758"/>
            <a:ext cx="5322770" cy="6092791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PE Kits should be brought to school on </a:t>
            </a:r>
            <a:r>
              <a:rPr lang="en-GB" sz="2000" b="1" dirty="0" smtClean="0">
                <a:solidFill>
                  <a:schemeClr val="tx1"/>
                </a:solidFill>
              </a:rPr>
              <a:t>Wednesdays</a:t>
            </a:r>
            <a:r>
              <a:rPr lang="en-GB" dirty="0" smtClean="0">
                <a:solidFill>
                  <a:schemeClr val="tx1"/>
                </a:solidFill>
              </a:rPr>
              <a:t>. This is our PE day. </a:t>
            </a:r>
          </a:p>
          <a:p>
            <a:pPr algn="ctr"/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PE kits will go home the same day.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80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7001" y="1415801"/>
            <a:ext cx="91536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winkl Cursive Looped Thin" panose="02000000000000000000" pitchFamily="2" charset="0"/>
              </a:rPr>
              <a:t>*Daily </a:t>
            </a:r>
            <a:r>
              <a:rPr lang="en-GB" sz="2400" b="1" dirty="0">
                <a:latin typeface="Twinkl Cursive Looped Thin" panose="02000000000000000000" pitchFamily="2" charset="0"/>
              </a:rPr>
              <a:t>maths </a:t>
            </a:r>
            <a:r>
              <a:rPr lang="en-GB" sz="2400" dirty="0" smtClean="0">
                <a:latin typeface="Twinkl Cursive Looped Thin" panose="02000000000000000000" pitchFamily="2" charset="0"/>
              </a:rPr>
              <a:t>lessons.</a:t>
            </a:r>
          </a:p>
          <a:p>
            <a:endParaRPr lang="en-GB" sz="2400" dirty="0">
              <a:latin typeface="Twinkl Cursive Looped Thin" panose="02000000000000000000" pitchFamily="2" charset="0"/>
            </a:endParaRPr>
          </a:p>
          <a:p>
            <a:r>
              <a:rPr lang="en-GB" sz="2400" dirty="0" smtClean="0">
                <a:latin typeface="Twinkl Cursive Looped Thin" panose="02000000000000000000" pitchFamily="2" charset="0"/>
              </a:rPr>
              <a:t>*Daily </a:t>
            </a:r>
            <a:r>
              <a:rPr lang="en-GB" sz="2400" b="1" dirty="0">
                <a:latin typeface="Twinkl Cursive Looped Thin" panose="02000000000000000000" pitchFamily="2" charset="0"/>
              </a:rPr>
              <a:t>literacy</a:t>
            </a:r>
            <a:r>
              <a:rPr lang="en-GB" sz="2400" dirty="0">
                <a:latin typeface="Twinkl Cursive Looped Thin" panose="02000000000000000000" pitchFamily="2" charset="0"/>
              </a:rPr>
              <a:t> lessons, which will include our reading </a:t>
            </a:r>
            <a:r>
              <a:rPr lang="en-GB" sz="2400" dirty="0" smtClean="0">
                <a:latin typeface="Twinkl Cursive Looped Thin" panose="02000000000000000000" pitchFamily="2" charset="0"/>
              </a:rPr>
              <a:t>sessions.</a:t>
            </a:r>
          </a:p>
          <a:p>
            <a:endParaRPr lang="en-GB" sz="2400" dirty="0">
              <a:latin typeface="Twinkl Cursive Looped Thin" panose="02000000000000000000" pitchFamily="2" charset="0"/>
            </a:endParaRPr>
          </a:p>
          <a:p>
            <a:r>
              <a:rPr lang="en-GB" sz="2400" dirty="0" smtClean="0">
                <a:latin typeface="Twinkl Cursive Looped Thin" panose="02000000000000000000" pitchFamily="2" charset="0"/>
              </a:rPr>
              <a:t>*Daily </a:t>
            </a:r>
            <a:r>
              <a:rPr lang="en-GB" sz="2400" b="1" dirty="0">
                <a:latin typeface="Twinkl Cursive Looped Thin" panose="02000000000000000000" pitchFamily="2" charset="0"/>
              </a:rPr>
              <a:t>SPAG</a:t>
            </a:r>
            <a:r>
              <a:rPr lang="en-GB" sz="2400" dirty="0">
                <a:latin typeface="Twinkl Cursive Looped Thin" panose="02000000000000000000" pitchFamily="2" charset="0"/>
              </a:rPr>
              <a:t> </a:t>
            </a:r>
            <a:r>
              <a:rPr lang="en-GB" sz="2400" dirty="0" smtClean="0">
                <a:latin typeface="Twinkl Cursive Looped Thin" panose="02000000000000000000" pitchFamily="2" charset="0"/>
              </a:rPr>
              <a:t>sessions.</a:t>
            </a:r>
          </a:p>
          <a:p>
            <a:endParaRPr lang="en-GB" sz="2400" dirty="0">
              <a:latin typeface="Twinkl Cursive Looped Thin" panose="02000000000000000000" pitchFamily="2" charset="0"/>
            </a:endParaRPr>
          </a:p>
          <a:p>
            <a:r>
              <a:rPr lang="en-GB" sz="2400" dirty="0" smtClean="0">
                <a:latin typeface="Twinkl Cursive Looped Thin" panose="02000000000000000000" pitchFamily="2" charset="0"/>
              </a:rPr>
              <a:t>*Weekly </a:t>
            </a:r>
            <a:r>
              <a:rPr lang="en-GB" sz="2400" b="1" dirty="0">
                <a:latin typeface="Twinkl Cursive Looped Thin" panose="02000000000000000000" pitchFamily="2" charset="0"/>
              </a:rPr>
              <a:t>spelling </a:t>
            </a:r>
            <a:r>
              <a:rPr lang="en-GB" sz="2400" dirty="0" smtClean="0">
                <a:latin typeface="Twinkl Cursive Looped Thin" panose="02000000000000000000" pitchFamily="2" charset="0"/>
              </a:rPr>
              <a:t>sessions </a:t>
            </a:r>
            <a:r>
              <a:rPr lang="en-GB" sz="2400" dirty="0">
                <a:latin typeface="Twinkl Cursive Looped Thin" panose="02000000000000000000" pitchFamily="2" charset="0"/>
              </a:rPr>
              <a:t>– spellings will be sent </a:t>
            </a:r>
            <a:r>
              <a:rPr lang="en-GB" sz="2400" dirty="0" smtClean="0">
                <a:latin typeface="Twinkl Cursive Looped Thin" panose="02000000000000000000" pitchFamily="2" charset="0"/>
              </a:rPr>
              <a:t>home, practised </a:t>
            </a:r>
            <a:r>
              <a:rPr lang="en-GB" sz="2400" dirty="0">
                <a:latin typeface="Twinkl Cursive Looped Thin" panose="02000000000000000000" pitchFamily="2" charset="0"/>
              </a:rPr>
              <a:t>in school and then tested the following </a:t>
            </a:r>
            <a:r>
              <a:rPr lang="en-GB" sz="2400" dirty="0" smtClean="0">
                <a:latin typeface="Twinkl Cursive Looped Thin" panose="02000000000000000000" pitchFamily="2" charset="0"/>
              </a:rPr>
              <a:t>week.</a:t>
            </a:r>
          </a:p>
          <a:p>
            <a:endParaRPr lang="en-GB" sz="2400" dirty="0">
              <a:latin typeface="Twinkl Cursive Looped Thin" panose="02000000000000000000" pitchFamily="2" charset="0"/>
            </a:endParaRPr>
          </a:p>
          <a:p>
            <a:r>
              <a:rPr lang="en-GB" sz="2400" dirty="0" smtClean="0">
                <a:latin typeface="Twinkl Cursive Looped Thin" panose="02000000000000000000" pitchFamily="2" charset="0"/>
              </a:rPr>
              <a:t>*Weekly </a:t>
            </a:r>
            <a:r>
              <a:rPr lang="en-GB" sz="2400" b="1" dirty="0" smtClean="0">
                <a:latin typeface="Twinkl Cursive Looped Thin" panose="02000000000000000000" pitchFamily="2" charset="0"/>
              </a:rPr>
              <a:t>Explore </a:t>
            </a:r>
            <a:r>
              <a:rPr lang="en-GB" sz="2400" dirty="0" smtClean="0">
                <a:latin typeface="Twinkl Cursive Looped Thin" panose="02000000000000000000" pitchFamily="2" charset="0"/>
              </a:rPr>
              <a:t>Lessons: This Half Term we will mainly be looking at Geography. </a:t>
            </a:r>
          </a:p>
          <a:p>
            <a:endParaRPr lang="en-GB" sz="2400" dirty="0" smtClean="0">
              <a:latin typeface="Twinkl Cursive Looped Thin" panose="02000000000000000000" pitchFamily="2" charset="0"/>
            </a:endParaRPr>
          </a:p>
          <a:p>
            <a:r>
              <a:rPr lang="en-GB" sz="2400" dirty="0" smtClean="0">
                <a:latin typeface="Twinkl Cursive Looped Thin" panose="02000000000000000000" pitchFamily="2" charset="0"/>
              </a:rPr>
              <a:t>*Weekly </a:t>
            </a:r>
            <a:r>
              <a:rPr lang="en-GB" sz="2400" b="1" dirty="0" smtClean="0">
                <a:latin typeface="Twinkl Cursive Looped Thin" panose="02000000000000000000" pitchFamily="2" charset="0"/>
              </a:rPr>
              <a:t>Art</a:t>
            </a:r>
            <a:r>
              <a:rPr lang="en-GB" sz="2400" dirty="0" smtClean="0">
                <a:latin typeface="Twinkl Cursive Looped Thin" panose="02000000000000000000" pitchFamily="2" charset="0"/>
              </a:rPr>
              <a:t> Lessons: We are focusing on the artist Stephen Wiltshire.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245262"/>
            <a:ext cx="8518358" cy="13208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u="sng" dirty="0" smtClean="0">
                <a:solidFill>
                  <a:schemeClr val="accent1">
                    <a:lumMod val="50000"/>
                  </a:schemeClr>
                </a:solidFill>
              </a:rPr>
              <a:t>What </a:t>
            </a:r>
            <a:r>
              <a:rPr lang="en-GB" b="1" u="sng" dirty="0" smtClean="0">
                <a:solidFill>
                  <a:schemeClr val="accent1">
                    <a:lumMod val="50000"/>
                  </a:schemeClr>
                </a:solidFill>
                <a:latin typeface="Twinkl Cursive Looped Thin" panose="02000000000000000000" pitchFamily="2" charset="0"/>
              </a:rPr>
              <a:t>will</a:t>
            </a:r>
            <a:r>
              <a:rPr lang="en-GB" b="1" u="sng" dirty="0" smtClean="0">
                <a:solidFill>
                  <a:schemeClr val="accent1">
                    <a:lumMod val="50000"/>
                  </a:schemeClr>
                </a:solidFill>
              </a:rPr>
              <a:t> our typical week look like?</a:t>
            </a:r>
            <a:endParaRPr lang="en-GB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4003" y="2327529"/>
            <a:ext cx="3147997" cy="1762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4002" y="372457"/>
            <a:ext cx="3147997" cy="195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40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Twinkl Cursive Looped Thin" panose="02000000000000000000" pitchFamily="2" charset="0"/>
              </a:rPr>
              <a:t>Class</a:t>
            </a:r>
            <a:r>
              <a:rPr lang="en-GB" u="sng" dirty="0" smtClean="0"/>
              <a:t> </a:t>
            </a:r>
            <a:r>
              <a:rPr lang="en-GB" u="sng" dirty="0" smtClean="0">
                <a:latin typeface="Twinkl Cursive Looped Thin" panose="02000000000000000000" pitchFamily="2" charset="0"/>
              </a:rPr>
              <a:t>expectations</a:t>
            </a:r>
            <a:endParaRPr lang="en-GB" u="sng" dirty="0">
              <a:latin typeface="Twinkl Cursive Looped Thin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26138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*Children should arrive at their </a:t>
            </a:r>
            <a:r>
              <a:rPr lang="en-GB" b="1" dirty="0" smtClean="0">
                <a:latin typeface="Twinkl Cursive Looped Thin" panose="02000000000000000000" pitchFamily="2" charset="0"/>
              </a:rPr>
              <a:t>allotted time slot </a:t>
            </a:r>
            <a:r>
              <a:rPr lang="en-GB" dirty="0" smtClean="0">
                <a:latin typeface="Twinkl Cursive Looped Thin" panose="02000000000000000000" pitchFamily="2" charset="0"/>
              </a:rPr>
              <a:t>(9am or with sibling at allotted time), having </a:t>
            </a:r>
            <a:r>
              <a:rPr lang="en-GB" b="1" dirty="0" smtClean="0">
                <a:latin typeface="Twinkl Cursive Looped Thin" panose="02000000000000000000" pitchFamily="2" charset="0"/>
              </a:rPr>
              <a:t>washed their hands </a:t>
            </a:r>
            <a:r>
              <a:rPr lang="en-GB" dirty="0" smtClean="0">
                <a:latin typeface="Twinkl Cursive Looped Thin" panose="02000000000000000000" pitchFamily="2" charset="0"/>
              </a:rPr>
              <a:t>before they have left home.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*Children’s hands will be sanitised on entry to the classroom.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*Children should come in and </a:t>
            </a:r>
            <a:r>
              <a:rPr lang="en-GB" b="1" dirty="0" smtClean="0">
                <a:latin typeface="Twinkl Cursive Looped Thin" panose="02000000000000000000" pitchFamily="2" charset="0"/>
              </a:rPr>
              <a:t>begin the task </a:t>
            </a:r>
            <a:r>
              <a:rPr lang="en-GB" dirty="0" smtClean="0">
                <a:latin typeface="Twinkl Cursive Looped Thin" panose="02000000000000000000" pitchFamily="2" charset="0"/>
              </a:rPr>
              <a:t>that they have been given on their desks.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*The school day in </a:t>
            </a:r>
            <a:r>
              <a:rPr lang="en-GB" b="1" dirty="0" smtClean="0">
                <a:latin typeface="Twinkl Cursive Looped Thin" panose="02000000000000000000" pitchFamily="2" charset="0"/>
              </a:rPr>
              <a:t>year 4 </a:t>
            </a:r>
            <a:r>
              <a:rPr lang="en-GB" dirty="0" smtClean="0">
                <a:latin typeface="Twinkl Cursive Looped Thin" panose="02000000000000000000" pitchFamily="2" charset="0"/>
              </a:rPr>
              <a:t>currently finishes at </a:t>
            </a:r>
            <a:r>
              <a:rPr lang="en-GB" b="1" dirty="0" smtClean="0">
                <a:latin typeface="Twinkl Cursive Looped Thin" panose="02000000000000000000" pitchFamily="2" charset="0"/>
              </a:rPr>
              <a:t>3pm</a:t>
            </a:r>
            <a:r>
              <a:rPr lang="en-GB" dirty="0" smtClean="0">
                <a:latin typeface="Twinkl Cursive Looped Thin" panose="02000000000000000000" pitchFamily="2" charset="0"/>
              </a:rPr>
              <a:t>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*Rewards for: Following </a:t>
            </a:r>
            <a:r>
              <a:rPr lang="en-GB" dirty="0">
                <a:latin typeface="Twinkl Cursive Looped Thin" panose="02000000000000000000" pitchFamily="2" charset="0"/>
              </a:rPr>
              <a:t>our Academy rules and </a:t>
            </a:r>
            <a:r>
              <a:rPr lang="en-GB" dirty="0" smtClean="0">
                <a:latin typeface="Twinkl Cursive Looped Thin" panose="02000000000000000000" pitchFamily="2" charset="0"/>
              </a:rPr>
              <a:t>behaving appropriately. Rewards will also be given for </a:t>
            </a:r>
            <a:r>
              <a:rPr lang="en-GB" b="1" dirty="0" smtClean="0">
                <a:latin typeface="Twinkl Cursive Looped Thin" panose="02000000000000000000" pitchFamily="2" charset="0"/>
              </a:rPr>
              <a:t>positive attitudes</a:t>
            </a:r>
            <a:r>
              <a:rPr lang="en-GB" dirty="0" smtClean="0">
                <a:latin typeface="Twinkl Cursive Looped Thin" panose="02000000000000000000" pitchFamily="2" charset="0"/>
              </a:rPr>
              <a:t> and </a:t>
            </a:r>
            <a:r>
              <a:rPr lang="en-GB" b="1" dirty="0" smtClean="0">
                <a:latin typeface="Twinkl Cursive Looped Thin" panose="02000000000000000000" pitchFamily="2" charset="0"/>
              </a:rPr>
              <a:t>great work</a:t>
            </a:r>
            <a:r>
              <a:rPr lang="en-GB" dirty="0" smtClean="0">
                <a:latin typeface="Twinkl Cursive Looped Thin" panose="02000000000000000000" pitchFamily="2" charset="0"/>
              </a:rPr>
              <a:t>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lv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*Unwanted behaviour: Making </a:t>
            </a:r>
            <a:r>
              <a:rPr lang="en-GB" dirty="0">
                <a:latin typeface="Twinkl Cursive Looped Thin" panose="02000000000000000000" pitchFamily="2" charset="0"/>
              </a:rPr>
              <a:t>poor </a:t>
            </a:r>
            <a:r>
              <a:rPr lang="en-GB" dirty="0" smtClean="0">
                <a:latin typeface="Twinkl Cursive Looped Thin" panose="02000000000000000000" pitchFamily="2" charset="0"/>
              </a:rPr>
              <a:t>choices, Poor attitude, Disruptive behaviour, Being disrespectful and Being rude.</a:t>
            </a:r>
            <a:endParaRPr lang="en-GB" dirty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 Thin" panose="02000000000000000000" pitchFamily="2" charset="0"/>
            </a:endParaRPr>
          </a:p>
        </p:txBody>
      </p:sp>
      <p:pic>
        <p:nvPicPr>
          <p:cNvPr id="4" name="Picture 2" descr="wash your han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30" y="2645731"/>
            <a:ext cx="1153051" cy="115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sanitiz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591" y="2702493"/>
            <a:ext cx="1096289" cy="109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itmoji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227" y="142683"/>
            <a:ext cx="1865730" cy="186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red ligh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899" y="5880819"/>
            <a:ext cx="796657" cy="79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94118" y="4501807"/>
            <a:ext cx="881949" cy="1204724"/>
          </a:xfrm>
          <a:prstGeom prst="rect">
            <a:avLst/>
          </a:prstGeom>
        </p:spPr>
      </p:pic>
      <p:pic>
        <p:nvPicPr>
          <p:cNvPr id="5132" name="Picture 12" descr="Bitmoji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9790" y="3666315"/>
            <a:ext cx="874328" cy="87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54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Twinkl Cursive Looped Thin" panose="02000000000000000000" pitchFamily="2" charset="0"/>
              </a:rPr>
              <a:t>Homework</a:t>
            </a:r>
            <a:endParaRPr lang="en-GB" u="sng" dirty="0">
              <a:latin typeface="Twinkl Cursive Looped Thin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764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*A grid will be stuck in </a:t>
            </a:r>
            <a:r>
              <a:rPr lang="en-GB" b="1" dirty="0" smtClean="0">
                <a:latin typeface="Twinkl Cursive Looped Thin" panose="02000000000000000000" pitchFamily="2" charset="0"/>
              </a:rPr>
              <a:t>homework books </a:t>
            </a:r>
            <a:r>
              <a:rPr lang="en-GB" dirty="0" smtClean="0">
                <a:latin typeface="Twinkl Cursive Looped Thin" panose="02000000000000000000" pitchFamily="2" charset="0"/>
              </a:rPr>
              <a:t>and planners for homework to be completed within this </a:t>
            </a:r>
            <a:r>
              <a:rPr lang="en-GB" b="1" dirty="0" smtClean="0">
                <a:latin typeface="Twinkl Cursive Looped Thin" panose="02000000000000000000" pitchFamily="2" charset="0"/>
              </a:rPr>
              <a:t>half term</a:t>
            </a:r>
            <a:r>
              <a:rPr lang="en-GB" dirty="0" smtClean="0">
                <a:latin typeface="Twinkl Cursive Looped Thin" panose="02000000000000000000" pitchFamily="2" charset="0"/>
              </a:rPr>
              <a:t>.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 *</a:t>
            </a:r>
            <a:r>
              <a:rPr lang="en-GB" b="1" dirty="0" smtClean="0">
                <a:latin typeface="Twinkl Cursive Looped Thin" panose="02000000000000000000" pitchFamily="2" charset="0"/>
              </a:rPr>
              <a:t>Spellings </a:t>
            </a:r>
            <a:r>
              <a:rPr lang="en-GB" dirty="0" smtClean="0">
                <a:latin typeface="Twinkl Cursive Looped Thin" panose="02000000000000000000" pitchFamily="2" charset="0"/>
              </a:rPr>
              <a:t>will be given </a:t>
            </a:r>
            <a:r>
              <a:rPr lang="en-GB" b="1" dirty="0" smtClean="0">
                <a:latin typeface="Twinkl Cursive Looped Thin" panose="02000000000000000000" pitchFamily="2" charset="0"/>
              </a:rPr>
              <a:t>weekly</a:t>
            </a:r>
            <a:r>
              <a:rPr lang="en-GB" dirty="0" smtClean="0">
                <a:latin typeface="Twinkl Cursive Looped Thin" panose="02000000000000000000" pitchFamily="2" charset="0"/>
              </a:rPr>
              <a:t>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*You should read to an adult or independently at least </a:t>
            </a:r>
            <a:r>
              <a:rPr lang="en-GB" b="1" dirty="0" smtClean="0">
                <a:latin typeface="Twinkl Cursive Looped Thin" panose="02000000000000000000" pitchFamily="2" charset="0"/>
              </a:rPr>
              <a:t>3 times a week</a:t>
            </a:r>
            <a:r>
              <a:rPr lang="en-GB" dirty="0" smtClean="0">
                <a:latin typeface="Twinkl Cursive Looped Thin" panose="02000000000000000000" pitchFamily="2" charset="0"/>
              </a:rPr>
              <a:t>.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</a:t>
            </a:r>
            <a:r>
              <a:rPr lang="en-GB" b="1" dirty="0" smtClean="0">
                <a:latin typeface="Twinkl Cursive Looped Thin" panose="02000000000000000000" pitchFamily="2" charset="0"/>
              </a:rPr>
              <a:t>Maths</a:t>
            </a:r>
            <a:r>
              <a:rPr lang="en-GB" dirty="0" smtClean="0">
                <a:latin typeface="Twinkl Cursive Looped Thin" panose="02000000000000000000" pitchFamily="2" charset="0"/>
              </a:rPr>
              <a:t> and </a:t>
            </a:r>
            <a:r>
              <a:rPr lang="en-GB" b="1" dirty="0" smtClean="0">
                <a:latin typeface="Twinkl Cursive Looped Thin" panose="02000000000000000000" pitchFamily="2" charset="0"/>
              </a:rPr>
              <a:t>Literacy</a:t>
            </a:r>
            <a:r>
              <a:rPr lang="en-GB" dirty="0" smtClean="0">
                <a:latin typeface="Twinkl Cursive Looped Thin" panose="02000000000000000000" pitchFamily="2" charset="0"/>
              </a:rPr>
              <a:t> homework will be sent out when needed. </a:t>
            </a:r>
            <a:endParaRPr lang="en-GB" dirty="0">
              <a:latin typeface="Twinkl Cursive Looped Thin" panose="02000000000000000000" pitchFamily="2" charset="0"/>
            </a:endParaRPr>
          </a:p>
        </p:txBody>
      </p:sp>
      <p:pic>
        <p:nvPicPr>
          <p:cNvPr id="6146" name="Picture 2" descr="Bitmoji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083" y="4072923"/>
            <a:ext cx="2785077" cy="278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791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823" y="1517617"/>
            <a:ext cx="10952748" cy="49794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*Children will be rewarded for their </a:t>
            </a:r>
            <a:r>
              <a:rPr lang="en-GB" b="1" dirty="0" smtClean="0">
                <a:latin typeface="Twinkl Cursive Looped Thin" panose="02000000000000000000" pitchFamily="2" charset="0"/>
              </a:rPr>
              <a:t>attitude, work and activities in and outside of school </a:t>
            </a:r>
            <a:r>
              <a:rPr lang="en-GB" dirty="0" smtClean="0">
                <a:latin typeface="Twinkl Cursive Looped Thin" panose="02000000000000000000" pitchFamily="2" charset="0"/>
              </a:rPr>
              <a:t>using Class Dojo.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 Thin" panose="02000000000000000000" pitchFamily="2" charset="0"/>
              </a:rPr>
              <a:t>*</a:t>
            </a:r>
            <a:r>
              <a:rPr lang="en-GB" dirty="0" smtClean="0">
                <a:latin typeface="Twinkl Cursive Looped Thin" panose="02000000000000000000" pitchFamily="2" charset="0"/>
              </a:rPr>
              <a:t>Parents should have received their log in details on the </a:t>
            </a:r>
            <a:r>
              <a:rPr lang="en-GB" b="1" dirty="0" smtClean="0">
                <a:latin typeface="Twinkl Cursive Looped Thin" panose="02000000000000000000" pitchFamily="2" charset="0"/>
              </a:rPr>
              <a:t>3</a:t>
            </a:r>
            <a:r>
              <a:rPr lang="en-GB" b="1" baseline="30000" dirty="0" smtClean="0">
                <a:latin typeface="Twinkl Cursive Looped Thin" panose="02000000000000000000" pitchFamily="2" charset="0"/>
              </a:rPr>
              <a:t>rd</a:t>
            </a:r>
            <a:r>
              <a:rPr lang="en-GB" b="1" dirty="0" smtClean="0">
                <a:latin typeface="Twinkl Cursive Looped Thin" panose="02000000000000000000" pitchFamily="2" charset="0"/>
              </a:rPr>
              <a:t>/4</a:t>
            </a:r>
            <a:r>
              <a:rPr lang="en-GB" b="1" baseline="30000" dirty="0" smtClean="0">
                <a:latin typeface="Twinkl Cursive Looped Thin" panose="02000000000000000000" pitchFamily="2" charset="0"/>
              </a:rPr>
              <a:t>th</a:t>
            </a:r>
            <a:r>
              <a:rPr lang="en-GB" dirty="0" smtClean="0">
                <a:latin typeface="Twinkl Cursive Looped Thin" panose="02000000000000000000" pitchFamily="2" charset="0"/>
              </a:rPr>
              <a:t> </a:t>
            </a:r>
            <a:r>
              <a:rPr lang="en-GB" b="1" dirty="0" smtClean="0">
                <a:latin typeface="Twinkl Cursive Looped Thin" panose="02000000000000000000" pitchFamily="2" charset="0"/>
              </a:rPr>
              <a:t>September</a:t>
            </a:r>
            <a:r>
              <a:rPr lang="en-GB" dirty="0" smtClean="0">
                <a:latin typeface="Twinkl Cursive Looped Thin" panose="02000000000000000000" pitchFamily="2" charset="0"/>
              </a:rPr>
              <a:t>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*Parents can </a:t>
            </a:r>
            <a:r>
              <a:rPr lang="en-GB" b="1" dirty="0" smtClean="0">
                <a:latin typeface="Twinkl Cursive Looped Thin" panose="02000000000000000000" pitchFamily="2" charset="0"/>
              </a:rPr>
              <a:t>download the app </a:t>
            </a:r>
            <a:r>
              <a:rPr lang="en-GB" dirty="0" smtClean="0">
                <a:latin typeface="Twinkl Cursive Looped Thin" panose="02000000000000000000" pitchFamily="2" charset="0"/>
              </a:rPr>
              <a:t>and see the achievements of their children.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*Teachers can </a:t>
            </a:r>
            <a:r>
              <a:rPr lang="en-GB" b="1" dirty="0" smtClean="0">
                <a:latin typeface="Twinkl Cursive Looped Thin" panose="02000000000000000000" pitchFamily="2" charset="0"/>
              </a:rPr>
              <a:t>send messages to parents </a:t>
            </a:r>
            <a:r>
              <a:rPr lang="en-GB" dirty="0" smtClean="0">
                <a:latin typeface="Twinkl Cursive Looped Thin" panose="02000000000000000000" pitchFamily="2" charset="0"/>
              </a:rPr>
              <a:t>and parents can respond via the app or website.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*Mrs Whitehead will reward children with a </a:t>
            </a:r>
            <a:r>
              <a:rPr lang="en-GB" b="1" dirty="0" smtClean="0">
                <a:latin typeface="Twinkl Cursive Looped Thin" panose="02000000000000000000" pitchFamily="2" charset="0"/>
              </a:rPr>
              <a:t>star of the day notification </a:t>
            </a:r>
            <a:r>
              <a:rPr lang="en-GB" dirty="0" smtClean="0">
                <a:latin typeface="Twinkl Cursive Looped Thin" panose="02000000000000000000" pitchFamily="2" charset="0"/>
              </a:rPr>
              <a:t>sent to parents on the Dojo app. </a:t>
            </a:r>
            <a:endParaRPr lang="en-GB" dirty="0">
              <a:latin typeface="Twinkl Cursive Looped Thin" panose="02000000000000000000" pitchFamily="2" charset="0"/>
            </a:endParaRPr>
          </a:p>
        </p:txBody>
      </p:sp>
      <p:pic>
        <p:nvPicPr>
          <p:cNvPr id="7170" name="Picture 2" descr="https://www.classdojo.com/static/8ceb13c1cedc11f744c9077b520d0c79/39223/classdojo_logo_176%402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23" y="317829"/>
            <a:ext cx="3352800" cy="97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749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*Parents can write messages in </a:t>
            </a:r>
            <a:r>
              <a:rPr lang="en-GB" b="1" dirty="0" smtClean="0">
                <a:latin typeface="Twinkl Cursive Looped Thin" panose="02000000000000000000" pitchFamily="2" charset="0"/>
              </a:rPr>
              <a:t>planners</a:t>
            </a:r>
            <a:r>
              <a:rPr lang="en-GB" dirty="0" smtClean="0">
                <a:latin typeface="Twinkl Cursive Looped Thin" panose="02000000000000000000" pitchFamily="2" charset="0"/>
              </a:rPr>
              <a:t> or on </a:t>
            </a:r>
            <a:r>
              <a:rPr lang="en-GB" b="1" dirty="0" smtClean="0">
                <a:latin typeface="Twinkl Cursive Looped Thin" panose="02000000000000000000" pitchFamily="2" charset="0"/>
              </a:rPr>
              <a:t>Dojo</a:t>
            </a:r>
            <a:r>
              <a:rPr lang="en-GB" dirty="0" smtClean="0">
                <a:latin typeface="Twinkl Cursive Looped Thin" panose="02000000000000000000" pitchFamily="2" charset="0"/>
              </a:rPr>
              <a:t>. Mrs Whitehead will respond as quickly as possible.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*The </a:t>
            </a:r>
            <a:r>
              <a:rPr lang="en-GB" b="1" dirty="0" smtClean="0">
                <a:latin typeface="Twinkl Cursive Looped Thin" panose="02000000000000000000" pitchFamily="2" charset="0"/>
              </a:rPr>
              <a:t>Determined Dolphins class blog </a:t>
            </a:r>
            <a:r>
              <a:rPr lang="en-GB" dirty="0" smtClean="0">
                <a:latin typeface="Twinkl Cursive Looped Thin" panose="02000000000000000000" pitchFamily="2" charset="0"/>
              </a:rPr>
              <a:t>will soon be up and running for information and photos of the activities that we have been up to. </a:t>
            </a:r>
          </a:p>
          <a:p>
            <a:pPr marL="0" indent="0">
              <a:buNone/>
            </a:pPr>
            <a:endParaRPr lang="en-GB" dirty="0" smtClean="0">
              <a:latin typeface="Twinkl Cursive Looped Thin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Cursive Looped Thin" panose="02000000000000000000" pitchFamily="2" charset="0"/>
              </a:rPr>
              <a:t>*The School email address is another way that you will be able to communicate with Mrs Whitehead. </a:t>
            </a:r>
            <a:endParaRPr lang="en-GB" dirty="0">
              <a:latin typeface="Twinkl Cursive Looped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06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itmoji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030" y="3067050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0924" y="961697"/>
            <a:ext cx="117610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winkl Cursive Looped Thin" panose="02000000000000000000" pitchFamily="2" charset="0"/>
              </a:rPr>
              <a:t>Let’s look forward to an amazing year of Learning !</a:t>
            </a:r>
          </a:p>
          <a:p>
            <a:endParaRPr lang="en-GB" sz="4000" b="1" dirty="0">
              <a:latin typeface="Twinkl Cursive Looped Thin" panose="02000000000000000000" pitchFamily="2" charset="0"/>
            </a:endParaRPr>
          </a:p>
          <a:p>
            <a:endParaRPr lang="en-GB" sz="4000" b="1" dirty="0">
              <a:latin typeface="Twinkl Cursive Looped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494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470</Words>
  <Application>Microsoft Office PowerPoint</Application>
  <PresentationFormat>Widescreen</PresentationFormat>
  <Paragraphs>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Twinkl Cursive Looped Thin</vt:lpstr>
      <vt:lpstr>Office Theme</vt:lpstr>
      <vt:lpstr>PowerPoint Presentation</vt:lpstr>
      <vt:lpstr>PowerPoint Presentation</vt:lpstr>
      <vt:lpstr>PowerPoint Presentation</vt:lpstr>
      <vt:lpstr>PowerPoint Presentation</vt:lpstr>
      <vt:lpstr>Class expectations</vt:lpstr>
      <vt:lpstr>Homework</vt:lpstr>
      <vt:lpstr>PowerPoint Presentation</vt:lpstr>
      <vt:lpstr>Communication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Abbie Whitehead</dc:creator>
  <cp:lastModifiedBy>Abbie Whitehead</cp:lastModifiedBy>
  <cp:revision>21</cp:revision>
  <dcterms:created xsi:type="dcterms:W3CDTF">2020-09-06T14:50:38Z</dcterms:created>
  <dcterms:modified xsi:type="dcterms:W3CDTF">2020-09-06T15:57:44Z</dcterms:modified>
</cp:coreProperties>
</file>