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740ABCC-359F-452B-AF9C-9D72E1536D13}" type="datetimeFigureOut">
              <a:rPr lang="en-GB" smtClean="0"/>
              <a:t>17/05/2020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D9B79C-D63E-458C-A7C3-5F7FB7BACED6}" type="slidenum">
              <a:rPr lang="en-GB" smtClean="0"/>
              <a:t>‹#›</a:t>
            </a:fld>
            <a:endParaRPr lang="en-GB"/>
          </a:p>
        </p:txBody>
      </p:sp>
    </p:spTree>
    <p:extLst>
      <p:ext uri="{BB962C8B-B14F-4D97-AF65-F5344CB8AC3E}">
        <p14:creationId xmlns:p14="http://schemas.microsoft.com/office/powerpoint/2010/main" val="19758359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740ABCC-359F-452B-AF9C-9D72E1536D13}" type="datetimeFigureOut">
              <a:rPr lang="en-GB" smtClean="0"/>
              <a:t>17/05/2020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D9B79C-D63E-458C-A7C3-5F7FB7BACED6}" type="slidenum">
              <a:rPr lang="en-GB" smtClean="0"/>
              <a:t>‹#›</a:t>
            </a:fld>
            <a:endParaRPr lang="en-GB"/>
          </a:p>
        </p:txBody>
      </p:sp>
    </p:spTree>
    <p:extLst>
      <p:ext uri="{BB962C8B-B14F-4D97-AF65-F5344CB8AC3E}">
        <p14:creationId xmlns:p14="http://schemas.microsoft.com/office/powerpoint/2010/main" val="7924231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740ABCC-359F-452B-AF9C-9D72E1536D13}" type="datetimeFigureOut">
              <a:rPr lang="en-GB" smtClean="0"/>
              <a:t>17/05/2020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D9B79C-D63E-458C-A7C3-5F7FB7BACED6}" type="slidenum">
              <a:rPr lang="en-GB" smtClean="0"/>
              <a:t>‹#›</a:t>
            </a:fld>
            <a:endParaRPr lang="en-GB"/>
          </a:p>
        </p:txBody>
      </p:sp>
    </p:spTree>
    <p:extLst>
      <p:ext uri="{BB962C8B-B14F-4D97-AF65-F5344CB8AC3E}">
        <p14:creationId xmlns:p14="http://schemas.microsoft.com/office/powerpoint/2010/main" val="13724610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740ABCC-359F-452B-AF9C-9D72E1536D13}" type="datetimeFigureOut">
              <a:rPr lang="en-GB" smtClean="0"/>
              <a:t>17/05/2020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D9B79C-D63E-458C-A7C3-5F7FB7BACED6}" type="slidenum">
              <a:rPr lang="en-GB" smtClean="0"/>
              <a:t>‹#›</a:t>
            </a:fld>
            <a:endParaRPr lang="en-GB"/>
          </a:p>
        </p:txBody>
      </p:sp>
    </p:spTree>
    <p:extLst>
      <p:ext uri="{BB962C8B-B14F-4D97-AF65-F5344CB8AC3E}">
        <p14:creationId xmlns:p14="http://schemas.microsoft.com/office/powerpoint/2010/main" val="16379953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740ABCC-359F-452B-AF9C-9D72E1536D13}" type="datetimeFigureOut">
              <a:rPr lang="en-GB" smtClean="0"/>
              <a:t>17/05/2020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1D9B79C-D63E-458C-A7C3-5F7FB7BACED6}" type="slidenum">
              <a:rPr lang="en-GB" smtClean="0"/>
              <a:t>‹#›</a:t>
            </a:fld>
            <a:endParaRPr lang="en-GB"/>
          </a:p>
        </p:txBody>
      </p:sp>
    </p:spTree>
    <p:extLst>
      <p:ext uri="{BB962C8B-B14F-4D97-AF65-F5344CB8AC3E}">
        <p14:creationId xmlns:p14="http://schemas.microsoft.com/office/powerpoint/2010/main" val="41014818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740ABCC-359F-452B-AF9C-9D72E1536D13}" type="datetimeFigureOut">
              <a:rPr lang="en-GB" smtClean="0"/>
              <a:t>17/05/2020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1D9B79C-D63E-458C-A7C3-5F7FB7BACED6}" type="slidenum">
              <a:rPr lang="en-GB" smtClean="0"/>
              <a:t>‹#›</a:t>
            </a:fld>
            <a:endParaRPr lang="en-GB"/>
          </a:p>
        </p:txBody>
      </p:sp>
    </p:spTree>
    <p:extLst>
      <p:ext uri="{BB962C8B-B14F-4D97-AF65-F5344CB8AC3E}">
        <p14:creationId xmlns:p14="http://schemas.microsoft.com/office/powerpoint/2010/main" val="3160825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40ABCC-359F-452B-AF9C-9D72E1536D13}" type="datetimeFigureOut">
              <a:rPr lang="en-GB" smtClean="0"/>
              <a:t>17/05/2020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1D9B79C-D63E-458C-A7C3-5F7FB7BACED6}" type="slidenum">
              <a:rPr lang="en-GB" smtClean="0"/>
              <a:t>‹#›</a:t>
            </a:fld>
            <a:endParaRPr lang="en-GB"/>
          </a:p>
        </p:txBody>
      </p:sp>
    </p:spTree>
    <p:extLst>
      <p:ext uri="{BB962C8B-B14F-4D97-AF65-F5344CB8AC3E}">
        <p14:creationId xmlns:p14="http://schemas.microsoft.com/office/powerpoint/2010/main" val="35696009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40ABCC-359F-452B-AF9C-9D72E1536D13}" type="datetimeFigureOut">
              <a:rPr lang="en-GB" smtClean="0"/>
              <a:t>17/05/2020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D9B79C-D63E-458C-A7C3-5F7FB7BACED6}" type="slidenum">
              <a:rPr lang="en-GB" smtClean="0"/>
              <a:t>‹#›</a:t>
            </a:fld>
            <a:endParaRPr lang="en-GB"/>
          </a:p>
        </p:txBody>
      </p:sp>
    </p:spTree>
    <p:extLst>
      <p:ext uri="{BB962C8B-B14F-4D97-AF65-F5344CB8AC3E}">
        <p14:creationId xmlns:p14="http://schemas.microsoft.com/office/powerpoint/2010/main" val="28047714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40ABCC-359F-452B-AF9C-9D72E1536D13}" type="datetimeFigureOut">
              <a:rPr lang="en-GB" smtClean="0"/>
              <a:t>17/05/2020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D9B79C-D63E-458C-A7C3-5F7FB7BACED6}" type="slidenum">
              <a:rPr lang="en-GB" smtClean="0"/>
              <a:t>‹#›</a:t>
            </a:fld>
            <a:endParaRPr lang="en-GB"/>
          </a:p>
        </p:txBody>
      </p:sp>
    </p:spTree>
    <p:extLst>
      <p:ext uri="{BB962C8B-B14F-4D97-AF65-F5344CB8AC3E}">
        <p14:creationId xmlns:p14="http://schemas.microsoft.com/office/powerpoint/2010/main" val="13758072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740ABCC-359F-452B-AF9C-9D72E1536D13}" type="datetimeFigureOut">
              <a:rPr lang="en-GB" smtClean="0"/>
              <a:t>17/05/2020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D9B79C-D63E-458C-A7C3-5F7FB7BACED6}" type="slidenum">
              <a:rPr lang="en-GB" smtClean="0"/>
              <a:t>‹#›</a:t>
            </a:fld>
            <a:endParaRPr lang="en-GB"/>
          </a:p>
        </p:txBody>
      </p:sp>
    </p:spTree>
    <p:extLst>
      <p:ext uri="{BB962C8B-B14F-4D97-AF65-F5344CB8AC3E}">
        <p14:creationId xmlns:p14="http://schemas.microsoft.com/office/powerpoint/2010/main" val="6386450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740ABCC-359F-452B-AF9C-9D72E1536D13}" type="datetimeFigureOut">
              <a:rPr lang="en-GB" smtClean="0"/>
              <a:t>17/05/2020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D9B79C-D63E-458C-A7C3-5F7FB7BACED6}" type="slidenum">
              <a:rPr lang="en-GB" smtClean="0"/>
              <a:t>‹#›</a:t>
            </a:fld>
            <a:endParaRPr lang="en-GB"/>
          </a:p>
        </p:txBody>
      </p:sp>
    </p:spTree>
    <p:extLst>
      <p:ext uri="{BB962C8B-B14F-4D97-AF65-F5344CB8AC3E}">
        <p14:creationId xmlns:p14="http://schemas.microsoft.com/office/powerpoint/2010/main" val="29862234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40ABCC-359F-452B-AF9C-9D72E1536D13}" type="datetimeFigureOut">
              <a:rPr lang="en-GB" smtClean="0"/>
              <a:t>17/05/2020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D9B79C-D63E-458C-A7C3-5F7FB7BACED6}" type="slidenum">
              <a:rPr lang="en-GB" smtClean="0"/>
              <a:t>‹#›</a:t>
            </a:fld>
            <a:endParaRPr lang="en-GB"/>
          </a:p>
        </p:txBody>
      </p:sp>
    </p:spTree>
    <p:extLst>
      <p:ext uri="{BB962C8B-B14F-4D97-AF65-F5344CB8AC3E}">
        <p14:creationId xmlns:p14="http://schemas.microsoft.com/office/powerpoint/2010/main" val="34294587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extLst/>
          </p:nvPr>
        </p:nvGraphicFramePr>
        <p:xfrm>
          <a:off x="1981200" y="296315"/>
          <a:ext cx="8229600" cy="6190361"/>
        </p:xfrm>
        <a:graphic>
          <a:graphicData uri="http://schemas.openxmlformats.org/drawingml/2006/table">
            <a:tbl>
              <a:tblPr firstRow="1" bandRow="1">
                <a:tableStyleId>{5C22544A-7EE6-4342-B048-85BDC9FD1C3A}</a:tableStyleId>
              </a:tblPr>
              <a:tblGrid>
                <a:gridCol w="1512168">
                  <a:extLst>
                    <a:ext uri="{9D8B030D-6E8A-4147-A177-3AD203B41FA5}">
                      <a16:colId xmlns:a16="http://schemas.microsoft.com/office/drawing/2014/main" val="20000"/>
                    </a:ext>
                  </a:extLst>
                </a:gridCol>
                <a:gridCol w="1231032">
                  <a:extLst>
                    <a:ext uri="{9D8B030D-6E8A-4147-A177-3AD203B41FA5}">
                      <a16:colId xmlns:a16="http://schemas.microsoft.com/office/drawing/2014/main" val="20001"/>
                    </a:ext>
                  </a:extLst>
                </a:gridCol>
                <a:gridCol w="641176">
                  <a:extLst>
                    <a:ext uri="{9D8B030D-6E8A-4147-A177-3AD203B41FA5}">
                      <a16:colId xmlns:a16="http://schemas.microsoft.com/office/drawing/2014/main" val="20002"/>
                    </a:ext>
                  </a:extLst>
                </a:gridCol>
                <a:gridCol w="730424">
                  <a:extLst>
                    <a:ext uri="{9D8B030D-6E8A-4147-A177-3AD203B41FA5}">
                      <a16:colId xmlns:a16="http://schemas.microsoft.com/office/drawing/2014/main" val="20003"/>
                    </a:ext>
                  </a:extLst>
                </a:gridCol>
                <a:gridCol w="3374032">
                  <a:extLst>
                    <a:ext uri="{9D8B030D-6E8A-4147-A177-3AD203B41FA5}">
                      <a16:colId xmlns:a16="http://schemas.microsoft.com/office/drawing/2014/main" val="20004"/>
                    </a:ext>
                  </a:extLst>
                </a:gridCol>
                <a:gridCol w="740768">
                  <a:extLst>
                    <a:ext uri="{9D8B030D-6E8A-4147-A177-3AD203B41FA5}">
                      <a16:colId xmlns:a16="http://schemas.microsoft.com/office/drawing/2014/main" val="20005"/>
                    </a:ext>
                  </a:extLst>
                </a:gridCol>
              </a:tblGrid>
              <a:tr h="370840">
                <a:tc gridSpan="6">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latin typeface="Century Gothic" pitchFamily="34" charset="0"/>
                        </a:rPr>
                        <a:t>Summer 1: Week 4: Pre-Learning Task</a:t>
                      </a:r>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6">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itchFamily="34" charset="0"/>
                        </a:rPr>
                        <a:t>The pre-learning task below could be used to assess pupils’ starting points within this objective. It needs to be completed by all/ or some of the pupils in advance of the main teaching.</a:t>
                      </a:r>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gridSpan="2">
                  <a:txBody>
                    <a:bodyPr/>
                    <a:lstStyle/>
                    <a:p>
                      <a:r>
                        <a:rPr lang="en-GB" dirty="0" smtClean="0">
                          <a:latin typeface="Century Gothic" pitchFamily="34" charset="0"/>
                        </a:rPr>
                        <a:t>Name</a:t>
                      </a:r>
                      <a:endParaRPr lang="en-GB" dirty="0">
                        <a:latin typeface="Century Gothic" pitchFamily="34" charset="0"/>
                      </a:endParaRPr>
                    </a:p>
                  </a:txBody>
                  <a:tcPr/>
                </a:tc>
                <a:tc hMerge="1">
                  <a:txBody>
                    <a:bodyPr/>
                    <a:lstStyle/>
                    <a:p>
                      <a:endParaRPr lang="en-GB"/>
                    </a:p>
                  </a:txBody>
                  <a:tcPr/>
                </a:tc>
                <a:tc gridSpan="4">
                  <a:txBody>
                    <a:bodyPr/>
                    <a:lstStyle/>
                    <a:p>
                      <a:r>
                        <a:rPr lang="en-GB" dirty="0" smtClean="0">
                          <a:latin typeface="Century Gothic" pitchFamily="34" charset="0"/>
                        </a:rPr>
                        <a:t>Summer 1: Week 4</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370840">
                <a:tc>
                  <a:txBody>
                    <a:bodyPr/>
                    <a:lstStyle/>
                    <a:p>
                      <a:r>
                        <a:rPr lang="en-GB" sz="1400" b="1" dirty="0" smtClean="0">
                          <a:latin typeface="Century Gothic" pitchFamily="34" charset="0"/>
                        </a:rPr>
                        <a:t>Objective:</a:t>
                      </a:r>
                    </a:p>
                    <a:p>
                      <a:r>
                        <a:rPr lang="en-GB" sz="1400" b="1" dirty="0" smtClean="0">
                          <a:latin typeface="Century Gothic" pitchFamily="34" charset="0"/>
                        </a:rPr>
                        <a:t>Geometry</a:t>
                      </a:r>
                    </a:p>
                  </a:txBody>
                  <a:tcPr/>
                </a:tc>
                <a:tc gridSpan="5">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Recognise angles where they meet at a point, are on a straight line, or are vertically opposite, and find missing angles.</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3"/>
                  </a:ext>
                </a:extLst>
              </a:tr>
              <a:tr h="370840">
                <a:tc gridSpan="6">
                  <a:txBody>
                    <a:bodyPr/>
                    <a:lstStyle/>
                    <a:p>
                      <a:pPr algn="ctr"/>
                      <a:endParaRPr lang="en-GB" sz="1600" b="1" i="1" dirty="0" smtClean="0">
                        <a:latin typeface="Century Gothic" pitchFamily="34" charset="0"/>
                      </a:endParaRPr>
                    </a:p>
                  </a:txBody>
                  <a:tcPr/>
                </a:tc>
                <a:tc hMerge="1">
                  <a:txBody>
                    <a:bodyPr/>
                    <a:lstStyle/>
                    <a:p>
                      <a:pPr marL="0" marR="0" indent="0" algn="l" defTabSz="914400" rtl="0" eaLnBrk="1" fontAlgn="auto" latinLnBrk="0" hangingPunct="1">
                        <a:lnSpc>
                          <a:spcPct val="107000"/>
                        </a:lnSpc>
                        <a:spcBef>
                          <a:spcPts val="0"/>
                        </a:spcBef>
                        <a:spcAft>
                          <a:spcPts val="0"/>
                        </a:spcAft>
                        <a:buClrTx/>
                        <a:buSzTx/>
                        <a:buFontTx/>
                        <a:buNone/>
                        <a:tabLst/>
                        <a:defRPr/>
                      </a:pPr>
                      <a:endParaRPr lang="en-GB" sz="2400" b="1" i="1" dirty="0" smtClean="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pPr marL="0" marR="0" indent="0" algn="ctr" defTabSz="914400" rtl="0" eaLnBrk="1" fontAlgn="auto" latinLnBrk="0" hangingPunct="1">
                        <a:lnSpc>
                          <a:spcPct val="107000"/>
                        </a:lnSpc>
                        <a:spcBef>
                          <a:spcPts val="0"/>
                        </a:spcBef>
                        <a:spcAft>
                          <a:spcPts val="0"/>
                        </a:spcAft>
                        <a:buClrTx/>
                        <a:buSzTx/>
                        <a:buFontTx/>
                        <a:buNone/>
                        <a:tabLst/>
                        <a:defRPr/>
                      </a:pPr>
                      <a:endParaRPr lang="en-GB" sz="1600" b="1" i="1" dirty="0" smtClean="0">
                        <a:latin typeface="Century Gothic" pitchFamily="34" charset="0"/>
                      </a:endParaRPr>
                    </a:p>
                  </a:txBody>
                  <a:tcPr/>
                </a:tc>
                <a:tc hMerge="1">
                  <a:txBody>
                    <a:bodyPr/>
                    <a:lstStyle/>
                    <a:p>
                      <a:endParaRPr lang="en-GB" dirty="0"/>
                    </a:p>
                  </a:txBody>
                  <a:tcPr/>
                </a:tc>
                <a:extLst>
                  <a:ext uri="{0D108BD9-81ED-4DB2-BD59-A6C34878D82A}">
                    <a16:rowId xmlns:a16="http://schemas.microsoft.com/office/drawing/2014/main" val="10004"/>
                  </a:ext>
                </a:extLst>
              </a:tr>
              <a:tr h="1697269">
                <a:tc gridSpan="3">
                  <a:txBody>
                    <a:bodyPr/>
                    <a:lstStyle/>
                    <a:p>
                      <a:pPr algn="ctr"/>
                      <a:endParaRPr lang="en-GB" sz="1600" dirty="0" smtClean="0">
                        <a:latin typeface="Century Gothic" panose="020B0502020202020204" pitchFamily="34" charset="0"/>
                      </a:endParaRPr>
                    </a:p>
                    <a:p>
                      <a:pPr algn="ctr"/>
                      <a:endParaRPr lang="en-GB" sz="1600" dirty="0" smtClean="0">
                        <a:latin typeface="Century Gothic" panose="020B0502020202020204" pitchFamily="34" charset="0"/>
                      </a:endParaRPr>
                    </a:p>
                    <a:p>
                      <a:pPr algn="ctr"/>
                      <a:endParaRPr lang="en-GB" sz="1600" dirty="0" smtClean="0">
                        <a:latin typeface="Century Gothic" panose="020B0502020202020204" pitchFamily="34" charset="0"/>
                      </a:endParaRPr>
                    </a:p>
                    <a:p>
                      <a:pPr algn="ctr"/>
                      <a:endParaRPr lang="en-GB" sz="1600" dirty="0" smtClean="0">
                        <a:latin typeface="Century Gothic" panose="020B0502020202020204" pitchFamily="34" charset="0"/>
                      </a:endParaRPr>
                    </a:p>
                    <a:p>
                      <a:pPr algn="ctr"/>
                      <a:endParaRPr lang="en-GB" sz="1600" dirty="0" smtClean="0">
                        <a:latin typeface="Century Gothic" panose="020B0502020202020204" pitchFamily="34" charset="0"/>
                      </a:endParaRPr>
                    </a:p>
                    <a:p>
                      <a:pPr algn="ctr"/>
                      <a:endParaRPr lang="en-GB" sz="1600" dirty="0" smtClean="0">
                        <a:latin typeface="Century Gothic" panose="020B0502020202020204" pitchFamily="34" charset="0"/>
                      </a:endParaRPr>
                    </a:p>
                    <a:p>
                      <a:pPr algn="ctr"/>
                      <a:endParaRPr lang="en-GB" sz="1600" dirty="0" smtClean="0">
                        <a:latin typeface="Century Gothic" panose="020B0502020202020204" pitchFamily="34" charset="0"/>
                      </a:endParaRPr>
                    </a:p>
                    <a:p>
                      <a:pPr algn="ctr"/>
                      <a:endParaRPr lang="en-GB" sz="1600" dirty="0">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r>
                        <a:rPr lang="en-GB" sz="1600" dirty="0" smtClean="0">
                          <a:latin typeface="Century Gothic" panose="020B0502020202020204" pitchFamily="34" charset="0"/>
                        </a:rPr>
                        <a:t>             </a:t>
                      </a:r>
                    </a:p>
                    <a:p>
                      <a:r>
                        <a:rPr lang="en-GB" sz="1600" dirty="0" smtClean="0">
                          <a:latin typeface="Century Gothic" panose="020B0502020202020204" pitchFamily="34" charset="0"/>
                        </a:rPr>
                        <a:t>          A                             B</a:t>
                      </a:r>
                    </a:p>
                    <a:p>
                      <a:endParaRPr lang="en-GB" sz="1600" dirty="0" smtClean="0">
                        <a:latin typeface="Century Gothic" panose="020B0502020202020204" pitchFamily="34" charset="0"/>
                      </a:endParaRPr>
                    </a:p>
                    <a:p>
                      <a:endParaRPr lang="en-GB" sz="1600" dirty="0" smtClean="0">
                        <a:latin typeface="Century Gothic" panose="020B0502020202020204" pitchFamily="34" charset="0"/>
                      </a:endParaRPr>
                    </a:p>
                    <a:p>
                      <a:endParaRPr lang="en-GB" sz="1600" dirty="0" smtClean="0">
                        <a:latin typeface="Century Gothic" panose="020B0502020202020204" pitchFamily="34" charset="0"/>
                      </a:endParaRPr>
                    </a:p>
                    <a:p>
                      <a:r>
                        <a:rPr lang="en-GB" sz="1600" dirty="0" smtClean="0">
                          <a:latin typeface="Century Gothic" panose="020B0502020202020204" pitchFamily="34" charset="0"/>
                        </a:rPr>
                        <a:t>     C                             D </a:t>
                      </a:r>
                    </a:p>
                    <a:p>
                      <a:r>
                        <a:rPr lang="en-GB" sz="1600" dirty="0" smtClean="0">
                          <a:latin typeface="Century Gothic" panose="020B0502020202020204" pitchFamily="34" charset="0"/>
                        </a:rPr>
                        <a:t>The angle at A is 100°. What is the angle at B, C and D?</a:t>
                      </a:r>
                      <a:endParaRPr lang="en-GB" sz="1600" dirty="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5"/>
                  </a:ext>
                </a:extLst>
              </a:tr>
              <a:tr h="1697269">
                <a:tc gridSpan="3">
                  <a:txBody>
                    <a:bodyPr/>
                    <a:lstStyle/>
                    <a:p>
                      <a:endParaRPr lang="en-GB" sz="1600" dirty="0" smtClean="0">
                        <a:latin typeface="Century Gothic" panose="020B0502020202020204" pitchFamily="34" charset="0"/>
                      </a:endParaRPr>
                    </a:p>
                    <a:p>
                      <a:endParaRPr lang="en-GB" sz="1600" dirty="0" smtClean="0">
                        <a:latin typeface="Century Gothic" panose="020B0502020202020204" pitchFamily="34" charset="0"/>
                      </a:endParaRPr>
                    </a:p>
                    <a:p>
                      <a:r>
                        <a:rPr lang="en-GB" sz="1600" dirty="0" smtClean="0">
                          <a:latin typeface="Century Gothic" panose="020B0502020202020204" pitchFamily="34" charset="0"/>
                        </a:rPr>
                        <a:t>                           A</a:t>
                      </a:r>
                    </a:p>
                    <a:p>
                      <a:r>
                        <a:rPr lang="en-GB" sz="1600" dirty="0" smtClean="0">
                          <a:latin typeface="Century Gothic" panose="020B0502020202020204" pitchFamily="34" charset="0"/>
                        </a:rPr>
                        <a:t>                 </a:t>
                      </a:r>
                    </a:p>
                    <a:p>
                      <a:r>
                        <a:rPr lang="en-GB" sz="1600" baseline="0" dirty="0" smtClean="0">
                          <a:latin typeface="Century Gothic" panose="020B0502020202020204" pitchFamily="34" charset="0"/>
                        </a:rPr>
                        <a:t>                           C</a:t>
                      </a:r>
                      <a:endParaRPr lang="en-GB" sz="1600" dirty="0" smtClean="0">
                        <a:latin typeface="Century Gothic" panose="020B0502020202020204" pitchFamily="34" charset="0"/>
                      </a:endParaRPr>
                    </a:p>
                    <a:p>
                      <a:endParaRPr lang="en-GB" sz="1600" dirty="0" smtClean="0">
                        <a:latin typeface="Century Gothic" panose="020B0502020202020204" pitchFamily="34" charset="0"/>
                      </a:endParaRPr>
                    </a:p>
                    <a:p>
                      <a:r>
                        <a:rPr lang="en-GB" sz="1600" dirty="0" smtClean="0">
                          <a:latin typeface="Century Gothic" panose="020B0502020202020204" pitchFamily="34" charset="0"/>
                        </a:rPr>
                        <a:t>If angle A = 105°,</a:t>
                      </a:r>
                      <a:r>
                        <a:rPr lang="en-GB" sz="1600" baseline="0" dirty="0" smtClean="0">
                          <a:latin typeface="Century Gothic" panose="020B0502020202020204" pitchFamily="34" charset="0"/>
                        </a:rPr>
                        <a:t> what is angle C?</a:t>
                      </a:r>
                      <a:endParaRPr lang="en-GB" sz="1600" dirty="0" smtClean="0">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r>
                        <a:rPr lang="en-GB" sz="1600" dirty="0" smtClean="0">
                          <a:latin typeface="Century Gothic" panose="020B0502020202020204" pitchFamily="34" charset="0"/>
                        </a:rPr>
                        <a:t>                             A</a:t>
                      </a:r>
                    </a:p>
                    <a:p>
                      <a:endParaRPr lang="en-GB" sz="1600" dirty="0" smtClean="0">
                        <a:latin typeface="Century Gothic" panose="020B0502020202020204" pitchFamily="34" charset="0"/>
                      </a:endParaRPr>
                    </a:p>
                    <a:p>
                      <a:endParaRPr lang="en-GB" sz="1600" dirty="0" smtClean="0">
                        <a:latin typeface="Century Gothic" panose="020B0502020202020204" pitchFamily="34" charset="0"/>
                      </a:endParaRPr>
                    </a:p>
                    <a:p>
                      <a:r>
                        <a:rPr lang="en-GB" sz="1600" dirty="0" smtClean="0">
                          <a:latin typeface="Century Gothic" panose="020B0502020202020204" pitchFamily="34" charset="0"/>
                        </a:rPr>
                        <a:t>                     B              C</a:t>
                      </a:r>
                    </a:p>
                    <a:p>
                      <a:endParaRPr lang="en-GB" sz="1600" dirty="0" smtClean="0">
                        <a:latin typeface="Century Gothic" panose="020B0502020202020204" pitchFamily="34" charset="0"/>
                      </a:endParaRPr>
                    </a:p>
                    <a:p>
                      <a:endParaRPr lang="en-GB" sz="1600" dirty="0" smtClean="0">
                        <a:latin typeface="Century Gothic" panose="020B0502020202020204" pitchFamily="34" charset="0"/>
                      </a:endParaRPr>
                    </a:p>
                    <a:p>
                      <a:r>
                        <a:rPr lang="en-GB" sz="1600" dirty="0" smtClean="0">
                          <a:latin typeface="Century Gothic" panose="020B0502020202020204" pitchFamily="34" charset="0"/>
                        </a:rPr>
                        <a:t> </a:t>
                      </a:r>
                    </a:p>
                    <a:p>
                      <a:r>
                        <a:rPr lang="en-GB" sz="1600" dirty="0" smtClean="0">
                          <a:latin typeface="Century Gothic" panose="020B0502020202020204" pitchFamily="34" charset="0"/>
                        </a:rPr>
                        <a:t>                             D</a:t>
                      </a:r>
                      <a:endParaRPr lang="en-GB" sz="1600" dirty="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6"/>
                  </a:ext>
                </a:extLst>
              </a:tr>
            </a:tbl>
          </a:graphicData>
        </a:graphic>
      </p:graphicFrame>
      <p:cxnSp>
        <p:nvCxnSpPr>
          <p:cNvPr id="6" name="Straight Arrow Connector 5"/>
          <p:cNvCxnSpPr/>
          <p:nvPr/>
        </p:nvCxnSpPr>
        <p:spPr>
          <a:xfrm>
            <a:off x="4174603" y="3808072"/>
            <a:ext cx="277793" cy="18519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8" name="Straight Arrow Connector 7"/>
          <p:cNvCxnSpPr/>
          <p:nvPr/>
        </p:nvCxnSpPr>
        <p:spPr>
          <a:xfrm flipH="1">
            <a:off x="3370918" y="2639028"/>
            <a:ext cx="41668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1" name="Isosceles Triangle 10"/>
          <p:cNvSpPr/>
          <p:nvPr/>
        </p:nvSpPr>
        <p:spPr>
          <a:xfrm>
            <a:off x="3410674" y="2639029"/>
            <a:ext cx="763928" cy="1169043"/>
          </a:xfrm>
          <a:prstGeom prst="triangl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extBox 11"/>
          <p:cNvSpPr txBox="1"/>
          <p:nvPr/>
        </p:nvSpPr>
        <p:spPr>
          <a:xfrm>
            <a:off x="2993861" y="2500528"/>
            <a:ext cx="439838" cy="276999"/>
          </a:xfrm>
          <a:prstGeom prst="rect">
            <a:avLst/>
          </a:prstGeom>
          <a:noFill/>
        </p:spPr>
        <p:txBody>
          <a:bodyPr wrap="square" rtlCol="0">
            <a:spAutoFit/>
          </a:bodyPr>
          <a:lstStyle/>
          <a:p>
            <a:r>
              <a:rPr lang="en-GB" sz="1200" dirty="0">
                <a:latin typeface="Century Gothic" panose="020B0502020202020204" pitchFamily="34" charset="0"/>
              </a:rPr>
              <a:t>20°</a:t>
            </a:r>
            <a:endParaRPr lang="en-GB" sz="1200" dirty="0">
              <a:latin typeface="Century Gothic" panose="020B0502020202020204" pitchFamily="34" charset="0"/>
            </a:endParaRPr>
          </a:p>
        </p:txBody>
      </p:sp>
      <p:sp>
        <p:nvSpPr>
          <p:cNvPr id="13" name="TextBox 12"/>
          <p:cNvSpPr txBox="1"/>
          <p:nvPr/>
        </p:nvSpPr>
        <p:spPr>
          <a:xfrm>
            <a:off x="4452395" y="3900669"/>
            <a:ext cx="439838" cy="276999"/>
          </a:xfrm>
          <a:prstGeom prst="rect">
            <a:avLst/>
          </a:prstGeom>
          <a:noFill/>
        </p:spPr>
        <p:txBody>
          <a:bodyPr wrap="square" rtlCol="0">
            <a:spAutoFit/>
          </a:bodyPr>
          <a:lstStyle/>
          <a:p>
            <a:r>
              <a:rPr lang="en-GB" sz="1200" dirty="0">
                <a:latin typeface="Century Gothic" panose="020B0502020202020204" pitchFamily="34" charset="0"/>
              </a:rPr>
              <a:t>x</a:t>
            </a:r>
            <a:r>
              <a:rPr lang="en-GB" sz="1200" dirty="0">
                <a:latin typeface="Century Gothic" panose="020B0502020202020204" pitchFamily="34" charset="0"/>
              </a:rPr>
              <a:t>°</a:t>
            </a:r>
            <a:endParaRPr lang="en-GB" sz="1200" dirty="0">
              <a:latin typeface="Century Gothic" panose="020B0502020202020204" pitchFamily="34" charset="0"/>
            </a:endParaRPr>
          </a:p>
        </p:txBody>
      </p:sp>
      <p:sp>
        <p:nvSpPr>
          <p:cNvPr id="14" name="TextBox 13"/>
          <p:cNvSpPr txBox="1"/>
          <p:nvPr/>
        </p:nvSpPr>
        <p:spPr>
          <a:xfrm>
            <a:off x="2044862" y="3808071"/>
            <a:ext cx="2129741" cy="600164"/>
          </a:xfrm>
          <a:prstGeom prst="rect">
            <a:avLst/>
          </a:prstGeom>
          <a:noFill/>
        </p:spPr>
        <p:txBody>
          <a:bodyPr wrap="square" rtlCol="0">
            <a:spAutoFit/>
          </a:bodyPr>
          <a:lstStyle/>
          <a:p>
            <a:r>
              <a:rPr lang="en-GB" sz="1100" dirty="0">
                <a:latin typeface="Century Gothic" panose="020B0502020202020204" pitchFamily="34" charset="0"/>
              </a:rPr>
              <a:t>This isosceles triangle has one angle of 20°. What is angle x?</a:t>
            </a:r>
            <a:endParaRPr lang="en-GB" sz="1100" dirty="0">
              <a:latin typeface="Century Gothic" panose="020B0502020202020204" pitchFamily="34" charset="0"/>
            </a:endParaRPr>
          </a:p>
        </p:txBody>
      </p:sp>
      <p:cxnSp>
        <p:nvCxnSpPr>
          <p:cNvPr id="16" name="Straight Connector 15"/>
          <p:cNvCxnSpPr/>
          <p:nvPr/>
        </p:nvCxnSpPr>
        <p:spPr>
          <a:xfrm>
            <a:off x="2403677" y="4803495"/>
            <a:ext cx="2627453" cy="1134319"/>
          </a:xfrm>
          <a:prstGeom prst="line">
            <a:avLst/>
          </a:prstGeom>
        </p:spPr>
        <p:style>
          <a:lnRef idx="1">
            <a:schemeClr val="dk1"/>
          </a:lnRef>
          <a:fillRef idx="0">
            <a:schemeClr val="dk1"/>
          </a:fillRef>
          <a:effectRef idx="0">
            <a:schemeClr val="dk1"/>
          </a:effectRef>
          <a:fontRef idx="minor">
            <a:schemeClr val="tx1"/>
          </a:fontRef>
        </p:style>
      </p:cxnSp>
      <p:cxnSp>
        <p:nvCxnSpPr>
          <p:cNvPr id="18" name="Straight Connector 17"/>
          <p:cNvCxnSpPr/>
          <p:nvPr/>
        </p:nvCxnSpPr>
        <p:spPr>
          <a:xfrm flipH="1">
            <a:off x="2368953" y="4676173"/>
            <a:ext cx="2627453" cy="1307939"/>
          </a:xfrm>
          <a:prstGeom prst="line">
            <a:avLst/>
          </a:prstGeom>
        </p:spPr>
        <p:style>
          <a:lnRef idx="1">
            <a:schemeClr val="dk1"/>
          </a:lnRef>
          <a:fillRef idx="0">
            <a:schemeClr val="dk1"/>
          </a:fillRef>
          <a:effectRef idx="0">
            <a:schemeClr val="dk1"/>
          </a:effectRef>
          <a:fontRef idx="minor">
            <a:schemeClr val="tx1"/>
          </a:fontRef>
        </p:style>
      </p:cxnSp>
      <p:sp>
        <p:nvSpPr>
          <p:cNvPr id="19" name="Parallelogram 18"/>
          <p:cNvSpPr/>
          <p:nvPr/>
        </p:nvSpPr>
        <p:spPr>
          <a:xfrm>
            <a:off x="6714160" y="2731626"/>
            <a:ext cx="1674712" cy="1169043"/>
          </a:xfrm>
          <a:prstGeom prst="parallelogram">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Diamond 19"/>
          <p:cNvSpPr/>
          <p:nvPr/>
        </p:nvSpPr>
        <p:spPr>
          <a:xfrm>
            <a:off x="7578282" y="4676173"/>
            <a:ext cx="566436" cy="1539433"/>
          </a:xfrm>
          <a:prstGeom prst="diamond">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extBox 20"/>
          <p:cNvSpPr txBox="1"/>
          <p:nvPr/>
        </p:nvSpPr>
        <p:spPr>
          <a:xfrm>
            <a:off x="6096000" y="4748240"/>
            <a:ext cx="1053296" cy="1384995"/>
          </a:xfrm>
          <a:prstGeom prst="rect">
            <a:avLst/>
          </a:prstGeom>
          <a:noFill/>
        </p:spPr>
        <p:txBody>
          <a:bodyPr wrap="square" rtlCol="0">
            <a:spAutoFit/>
          </a:bodyPr>
          <a:lstStyle/>
          <a:p>
            <a:r>
              <a:rPr lang="en-GB" sz="1200" dirty="0">
                <a:latin typeface="Century Gothic" panose="020B0502020202020204" pitchFamily="34" charset="0"/>
              </a:rPr>
              <a:t>If the angle at A is 25°.</a:t>
            </a:r>
          </a:p>
          <a:p>
            <a:r>
              <a:rPr lang="en-GB" sz="1200" dirty="0">
                <a:latin typeface="Century Gothic" panose="020B0502020202020204" pitchFamily="34" charset="0"/>
              </a:rPr>
              <a:t>What is angle D?</a:t>
            </a:r>
          </a:p>
          <a:p>
            <a:r>
              <a:rPr lang="en-GB" sz="1200" dirty="0">
                <a:latin typeface="Century Gothic" panose="020B0502020202020204" pitchFamily="34" charset="0"/>
              </a:rPr>
              <a:t>Now work out angles B and C.</a:t>
            </a:r>
            <a:endParaRPr lang="en-GB" sz="1200" dirty="0">
              <a:latin typeface="Century Gothic" panose="020B0502020202020204" pitchFamily="34" charset="0"/>
            </a:endParaRPr>
          </a:p>
        </p:txBody>
      </p:sp>
      <p:sp>
        <p:nvSpPr>
          <p:cNvPr id="17" name="Footer Placeholder 2"/>
          <p:cNvSpPr>
            <a:spLocks noGrp="1"/>
          </p:cNvSpPr>
          <p:nvPr>
            <p:ph type="ftr" sz="quarter" idx="11"/>
          </p:nvPr>
        </p:nvSpPr>
        <p:spPr>
          <a:xfrm>
            <a:off x="4552950" y="6405780"/>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2" name="Slide Number Placeholder 1"/>
          <p:cNvSpPr>
            <a:spLocks noGrp="1"/>
          </p:cNvSpPr>
          <p:nvPr>
            <p:ph type="sldNum" sz="quarter" idx="12"/>
          </p:nvPr>
        </p:nvSpPr>
        <p:spPr/>
        <p:txBody>
          <a:bodyPr/>
          <a:lstStyle/>
          <a:p>
            <a:fld id="{2AB5F3F0-7E87-48B0-94BB-7E37CB4CA4F1}" type="slidenum">
              <a:rPr lang="en-GB" smtClean="0"/>
              <a:t>1</a:t>
            </a:fld>
            <a:endParaRPr lang="en-GB" dirty="0"/>
          </a:p>
        </p:txBody>
      </p:sp>
    </p:spTree>
    <p:extLst>
      <p:ext uri="{BB962C8B-B14F-4D97-AF65-F5344CB8AC3E}">
        <p14:creationId xmlns:p14="http://schemas.microsoft.com/office/powerpoint/2010/main" val="37913193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13932" y="232729"/>
          <a:ext cx="8564136" cy="6176645"/>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1867760">
                  <a:extLst>
                    <a:ext uri="{9D8B030D-6E8A-4147-A177-3AD203B41FA5}">
                      <a16:colId xmlns:a16="http://schemas.microsoft.com/office/drawing/2014/main" val="20001"/>
                    </a:ext>
                  </a:extLst>
                </a:gridCol>
                <a:gridCol w="5045997">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1: Week 4: Practice and Consolidation</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Geometry: </a:t>
                      </a: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Recognise angles where they meet at a point, are on a straight line, or are vertically opposite, and find missing angles.</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400" b="1" dirty="0" smtClean="0">
                          <a:solidFill>
                            <a:schemeClr val="tx1"/>
                          </a:solidFill>
                          <a:latin typeface="Century Gothic" panose="020B0502020202020204" pitchFamily="34" charset="0"/>
                        </a:rPr>
                        <a:t>Oral and Mental Activities</a:t>
                      </a:r>
                    </a:p>
                    <a:p>
                      <a:r>
                        <a:rPr lang="en-GB" sz="1400" b="1" dirty="0" smtClean="0">
                          <a:solidFill>
                            <a:schemeClr val="tx1"/>
                          </a:solidFill>
                          <a:latin typeface="Century Gothic" panose="020B0502020202020204" pitchFamily="34" charset="0"/>
                        </a:rPr>
                        <a:t>Examples:</a:t>
                      </a:r>
                      <a:endParaRPr lang="en-GB" sz="1400" b="1" dirty="0">
                        <a:solidFill>
                          <a:schemeClr val="tx1"/>
                        </a:solidFill>
                        <a:latin typeface="Century Gothic" panose="020B0502020202020204" pitchFamily="34" charset="0"/>
                      </a:endParaRPr>
                    </a:p>
                  </a:txBody>
                  <a:tcPr/>
                </a:tc>
                <a:tc>
                  <a:txBody>
                    <a:bodyPr/>
                    <a:lstStyle/>
                    <a:p>
                      <a:r>
                        <a:rPr lang="en-GB" sz="1400" b="1" dirty="0" smtClean="0">
                          <a:latin typeface="Century Gothic" panose="020B0502020202020204" pitchFamily="34" charset="0"/>
                        </a:rPr>
                        <a:t>Pencil and Paper</a:t>
                      </a:r>
                      <a:r>
                        <a:rPr lang="en-GB" sz="1400" b="1" baseline="0" dirty="0" smtClean="0">
                          <a:latin typeface="Century Gothic" panose="020B0502020202020204" pitchFamily="34" charset="0"/>
                        </a:rPr>
                        <a:t> Activities</a:t>
                      </a:r>
                    </a:p>
                    <a:p>
                      <a:r>
                        <a:rPr lang="en-GB" sz="1400" b="1" baseline="0" dirty="0" smtClean="0">
                          <a:latin typeface="Century Gothic" panose="020B0502020202020204" pitchFamily="34" charset="0"/>
                        </a:rPr>
                        <a:t>Examples:</a:t>
                      </a:r>
                      <a:endParaRPr lang="en-GB" sz="1400" b="1" dirty="0">
                        <a:latin typeface="Century Gothic" panose="020B0502020202020204" pitchFamily="34" charset="0"/>
                      </a:endParaRPr>
                    </a:p>
                  </a:txBody>
                  <a:tcPr/>
                </a:tc>
                <a:extLst>
                  <a:ext uri="{0D108BD9-81ED-4DB2-BD59-A6C34878D82A}">
                    <a16:rowId xmlns:a16="http://schemas.microsoft.com/office/drawing/2014/main" val="10002"/>
                  </a:ext>
                </a:extLst>
              </a:tr>
              <a:tr h="970597">
                <a:tc rowSpan="3">
                  <a:txBody>
                    <a:bodyPr/>
                    <a:lstStyle/>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Given two angles in a triangle, calculate the missing angle</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Given information about angles in a quadrilateral, calculate missing angles</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Calculate missing angles in parallelogram, rhombus and trapezium from calculating diagonally opposite angles</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Calculate missing angles on a line</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Calculate missing angles where they are opposite</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rowSpan="3">
                  <a:txBody>
                    <a:bodyPr/>
                    <a:lstStyle/>
                    <a:p>
                      <a:pPr marL="171450" indent="-171450">
                        <a:buFont typeface="Arial" panose="020B0604020202020204" pitchFamily="34" charset="0"/>
                        <a:buChar char="•"/>
                      </a:pPr>
                      <a:r>
                        <a:rPr lang="en-GB" sz="1200" baseline="0" dirty="0" smtClean="0">
                          <a:latin typeface="Century Gothic" panose="020B0502020202020204" pitchFamily="34" charset="0"/>
                        </a:rPr>
                        <a:t>Remind pupils about the sum of the three angles in a triangle and about the sum of the four angles in a quadrilateral.</a:t>
                      </a:r>
                    </a:p>
                    <a:p>
                      <a:pPr marL="171450" indent="-171450">
                        <a:buFont typeface="Arial" panose="020B0604020202020204" pitchFamily="34" charset="0"/>
                        <a:buChar char="•"/>
                      </a:pPr>
                      <a:r>
                        <a:rPr lang="en-GB" sz="1200" baseline="0" dirty="0" smtClean="0">
                          <a:latin typeface="Century Gothic" panose="020B0502020202020204" pitchFamily="34" charset="0"/>
                        </a:rPr>
                        <a:t>Make sure they are measuring accurately using protractors.</a:t>
                      </a:r>
                    </a:p>
                    <a:p>
                      <a:pPr marL="171450" indent="-171450">
                        <a:buFont typeface="Arial" panose="020B0604020202020204" pitchFamily="34" charset="0"/>
                        <a:buChar char="•"/>
                      </a:pPr>
                      <a:r>
                        <a:rPr lang="en-GB" sz="1200" baseline="0" dirty="0" smtClean="0">
                          <a:latin typeface="Century Gothic" panose="020B0502020202020204" pitchFamily="34" charset="0"/>
                        </a:rPr>
                        <a:t>Pupils should be able to estimate what a 30°; 60° and a 45° angle look like.</a:t>
                      </a:r>
                    </a:p>
                    <a:p>
                      <a:pPr marL="171450" indent="-171450">
                        <a:buFont typeface="Arial" panose="020B0604020202020204" pitchFamily="34" charset="0"/>
                        <a:buChar char="•"/>
                      </a:pPr>
                      <a:r>
                        <a:rPr lang="en-GB" sz="1200" baseline="0" dirty="0" smtClean="0">
                          <a:latin typeface="Century Gothic" panose="020B0502020202020204" pitchFamily="34" charset="0"/>
                        </a:rPr>
                        <a:t>Remind pupils of which angles are the same in various formations such as two lines that cross; a line joining two parallel lines, etc. </a:t>
                      </a:r>
                    </a:p>
                  </a:txBody>
                  <a:tcPr/>
                </a:tc>
                <a:tc>
                  <a:txBody>
                    <a:bodyPr/>
                    <a:lstStyle/>
                    <a:p>
                      <a:r>
                        <a:rPr lang="en-GB" sz="1200" baseline="0" dirty="0" smtClean="0">
                          <a:latin typeface="Century Gothic" panose="020B0502020202020204" pitchFamily="34" charset="0"/>
                        </a:rPr>
                        <a:t>Find the third angle of each of these triangles:</a:t>
                      </a:r>
                    </a:p>
                    <a:p>
                      <a:pPr marL="171450" indent="-171450">
                        <a:buFont typeface="Arial" panose="020B0604020202020204" pitchFamily="34" charset="0"/>
                        <a:buChar char="•"/>
                      </a:pPr>
                      <a:r>
                        <a:rPr lang="en-GB" sz="1200" baseline="0" dirty="0" smtClean="0">
                          <a:latin typeface="Century Gothic" panose="020B0502020202020204" pitchFamily="34" charset="0"/>
                        </a:rPr>
                        <a:t>A right angled triangle with another angle being 35°; what is the third angle?</a:t>
                      </a:r>
                    </a:p>
                    <a:p>
                      <a:pPr marL="171450" indent="-171450">
                        <a:buFont typeface="Arial" panose="020B0604020202020204" pitchFamily="34" charset="0"/>
                        <a:buChar char="•"/>
                      </a:pPr>
                      <a:r>
                        <a:rPr lang="en-GB" sz="1200" baseline="0" dirty="0" smtClean="0">
                          <a:latin typeface="Century Gothic" panose="020B0502020202020204" pitchFamily="34" charset="0"/>
                        </a:rPr>
                        <a:t>An isosceles triangle with the third angle being 68°; what is the angle of the other two (both the same)? </a:t>
                      </a:r>
                    </a:p>
                    <a:p>
                      <a:pPr marL="171450" indent="-171450">
                        <a:buFont typeface="Arial" panose="020B0604020202020204" pitchFamily="34" charset="0"/>
                        <a:buChar char="•"/>
                      </a:pPr>
                      <a:r>
                        <a:rPr lang="en-GB" sz="1200" baseline="0" dirty="0" smtClean="0">
                          <a:latin typeface="Century Gothic" panose="020B0502020202020204" pitchFamily="34" charset="0"/>
                        </a:rPr>
                        <a:t>A triangle with angles of 65° and 35°; what is the third angle?</a:t>
                      </a:r>
                    </a:p>
                  </a:txBody>
                  <a:tcPr/>
                </a:tc>
                <a:extLst>
                  <a:ext uri="{0D108BD9-81ED-4DB2-BD59-A6C34878D82A}">
                    <a16:rowId xmlns:a16="http://schemas.microsoft.com/office/drawing/2014/main" val="10003"/>
                  </a:ext>
                </a:extLst>
              </a:tr>
              <a:tr h="661987">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Find</a:t>
                      </a:r>
                      <a:r>
                        <a:rPr lang="en-GB" sz="1200" baseline="0" dirty="0" smtClean="0">
                          <a:latin typeface="Century Gothic" panose="020B0502020202020204" pitchFamily="34" charset="0"/>
                        </a:rPr>
                        <a:t> the missing angles in these quadrilaterals:</a:t>
                      </a:r>
                    </a:p>
                    <a:p>
                      <a:pPr marL="171450" indent="-171450">
                        <a:buFont typeface="Arial" panose="020B0604020202020204" pitchFamily="34" charset="0"/>
                        <a:buChar char="•"/>
                      </a:pPr>
                      <a:r>
                        <a:rPr lang="en-GB" sz="1200" baseline="0" dirty="0" smtClean="0">
                          <a:latin typeface="Century Gothic" panose="020B0502020202020204" pitchFamily="34" charset="0"/>
                        </a:rPr>
                        <a:t>A parallelogram  with two angles of 105°. What are the other two angles?</a:t>
                      </a:r>
                    </a:p>
                    <a:p>
                      <a:pPr marL="171450" indent="-171450">
                        <a:buFont typeface="Arial" panose="020B0604020202020204" pitchFamily="34" charset="0"/>
                        <a:buChar char="•"/>
                      </a:pPr>
                      <a:r>
                        <a:rPr lang="en-GB" sz="1200" baseline="0" dirty="0" smtClean="0">
                          <a:latin typeface="Century Gothic" panose="020B0502020202020204" pitchFamily="34" charset="0"/>
                        </a:rPr>
                        <a:t>A trapezium where two of the angles are 70°; what are the other two angles?</a:t>
                      </a:r>
                    </a:p>
                    <a:p>
                      <a:pPr marL="171450" indent="-171450">
                        <a:buFont typeface="Arial" panose="020B0604020202020204" pitchFamily="34" charset="0"/>
                        <a:buChar char="•"/>
                      </a:pPr>
                      <a:r>
                        <a:rPr lang="en-GB" sz="1200" baseline="0" dirty="0" smtClean="0">
                          <a:latin typeface="Century Gothic" panose="020B0502020202020204" pitchFamily="34" charset="0"/>
                        </a:rPr>
                        <a:t>A quadrilateral with angles of 65°; 105° and 75°; what is the fourth angle?</a:t>
                      </a:r>
                      <a:endParaRPr lang="en-GB" sz="1200" dirty="0" smtClean="0">
                        <a:latin typeface="Century Gothic" panose="020B0502020202020204" pitchFamily="34" charset="0"/>
                      </a:endParaRPr>
                    </a:p>
                  </a:txBody>
                  <a:tcPr/>
                </a:tc>
                <a:extLst>
                  <a:ext uri="{0D108BD9-81ED-4DB2-BD59-A6C34878D82A}">
                    <a16:rowId xmlns:a16="http://schemas.microsoft.com/office/drawing/2014/main" val="10004"/>
                  </a:ext>
                </a:extLst>
              </a:tr>
              <a:tr h="1932147">
                <a:tc vMerge="1">
                  <a:txBody>
                    <a:bodyPr/>
                    <a:lstStyle/>
                    <a:p>
                      <a:pPr marL="342900" lvl="0" indent="-342900" algn="l">
                        <a:spcAft>
                          <a:spcPts val="0"/>
                        </a:spcAft>
                        <a:buFont typeface="Wingdings" panose="05000000000000000000" pitchFamily="2" charset="2"/>
                        <a:buChar char=""/>
                      </a:pP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marL="171450" indent="-171450">
                        <a:buFont typeface="Arial" panose="020B0604020202020204" pitchFamily="34" charset="0"/>
                        <a:buChar char="•"/>
                      </a:pPr>
                      <a:endParaRPr lang="en-GB" sz="1200" baseline="0" dirty="0" smtClean="0">
                        <a:latin typeface="Century Gothic" panose="020B0502020202020204" pitchFamily="34" charset="0"/>
                      </a:endParaRPr>
                    </a:p>
                  </a:txBody>
                  <a:tcPr/>
                </a:tc>
                <a:tc>
                  <a:txBody>
                    <a:bodyPr/>
                    <a:lstStyle/>
                    <a:p>
                      <a:r>
                        <a:rPr lang="en-GB" sz="1200" baseline="0" dirty="0" smtClean="0">
                          <a:latin typeface="Century Gothic" panose="020B0502020202020204" pitchFamily="34" charset="0"/>
                        </a:rPr>
                        <a:t>Find the missing angles:</a:t>
                      </a:r>
                    </a:p>
                    <a:p>
                      <a:endParaRPr lang="en-GB" sz="1200" baseline="0" dirty="0" smtClean="0">
                        <a:latin typeface="Century Gothic" panose="020B0502020202020204" pitchFamily="34" charset="0"/>
                      </a:endParaRPr>
                    </a:p>
                    <a:p>
                      <a:endParaRPr lang="en-GB" sz="1200" baseline="0" dirty="0" smtClean="0">
                        <a:latin typeface="Century Gothic" panose="020B0502020202020204" pitchFamily="34" charset="0"/>
                      </a:endParaRP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               85°                                               a             75°</a:t>
                      </a:r>
                    </a:p>
                    <a:p>
                      <a:r>
                        <a:rPr lang="en-GB" sz="1200" baseline="0" dirty="0" smtClean="0">
                          <a:latin typeface="Century Gothic" panose="020B0502020202020204" pitchFamily="34" charset="0"/>
                        </a:rPr>
                        <a:t>         x            z</a:t>
                      </a:r>
                    </a:p>
                    <a:p>
                      <a:r>
                        <a:rPr lang="en-GB" sz="1200" baseline="0" dirty="0" smtClean="0">
                          <a:latin typeface="Century Gothic" panose="020B0502020202020204" pitchFamily="34" charset="0"/>
                        </a:rPr>
                        <a:t>                y</a:t>
                      </a:r>
                    </a:p>
                  </a:txBody>
                  <a:tcPr/>
                </a:tc>
                <a:extLst>
                  <a:ext uri="{0D108BD9-81ED-4DB2-BD59-A6C34878D82A}">
                    <a16:rowId xmlns:a16="http://schemas.microsoft.com/office/drawing/2014/main" val="10005"/>
                  </a:ext>
                </a:extLst>
              </a:tr>
            </a:tbl>
          </a:graphicData>
        </a:graphic>
      </p:graphicFrame>
      <p:cxnSp>
        <p:nvCxnSpPr>
          <p:cNvPr id="6" name="Straight Connector 5"/>
          <p:cNvCxnSpPr/>
          <p:nvPr/>
        </p:nvCxnSpPr>
        <p:spPr>
          <a:xfrm>
            <a:off x="5524500" y="4846320"/>
            <a:ext cx="1234440" cy="1303020"/>
          </a:xfrm>
          <a:prstGeom prst="line">
            <a:avLst/>
          </a:prstGeom>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flipH="1">
            <a:off x="5524500" y="4823460"/>
            <a:ext cx="1280160" cy="1337310"/>
          </a:xfrm>
          <a:prstGeom prst="line">
            <a:avLst/>
          </a:prstGeom>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7433310" y="5486400"/>
            <a:ext cx="2148840" cy="0"/>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p:cNvCxnSpPr/>
          <p:nvPr/>
        </p:nvCxnSpPr>
        <p:spPr>
          <a:xfrm flipV="1">
            <a:off x="8462010" y="4846320"/>
            <a:ext cx="1028700" cy="628650"/>
          </a:xfrm>
          <a:prstGeom prst="line">
            <a:avLst/>
          </a:prstGeom>
        </p:spPr>
        <p:style>
          <a:lnRef idx="1">
            <a:schemeClr val="dk1"/>
          </a:lnRef>
          <a:fillRef idx="0">
            <a:schemeClr val="dk1"/>
          </a:fillRef>
          <a:effectRef idx="0">
            <a:schemeClr val="dk1"/>
          </a:effectRef>
          <a:fontRef idx="minor">
            <a:schemeClr val="tx1"/>
          </a:fontRef>
        </p:style>
      </p:cxnSp>
      <p:sp>
        <p:nvSpPr>
          <p:cNvPr id="13" name="TextBox 12"/>
          <p:cNvSpPr txBox="1"/>
          <p:nvPr/>
        </p:nvSpPr>
        <p:spPr>
          <a:xfrm>
            <a:off x="7776210" y="5486401"/>
            <a:ext cx="1714500" cy="276999"/>
          </a:xfrm>
          <a:prstGeom prst="rect">
            <a:avLst/>
          </a:prstGeom>
          <a:noFill/>
        </p:spPr>
        <p:txBody>
          <a:bodyPr wrap="square" rtlCol="0">
            <a:spAutoFit/>
          </a:bodyPr>
          <a:lstStyle/>
          <a:p>
            <a:r>
              <a:rPr lang="en-GB" sz="1200" dirty="0">
                <a:latin typeface="Century Gothic" panose="020B0502020202020204" pitchFamily="34" charset="0"/>
              </a:rPr>
              <a:t>What is a?</a:t>
            </a:r>
            <a:endParaRPr lang="en-GB" sz="1200" dirty="0">
              <a:latin typeface="Century Gothic" panose="020B0502020202020204" pitchFamily="34" charset="0"/>
            </a:endParaRPr>
          </a:p>
        </p:txBody>
      </p:sp>
      <p:sp>
        <p:nvSpPr>
          <p:cNvPr id="14" name="TextBox 13"/>
          <p:cNvSpPr txBox="1"/>
          <p:nvPr/>
        </p:nvSpPr>
        <p:spPr>
          <a:xfrm>
            <a:off x="6831144" y="6010841"/>
            <a:ext cx="1714500" cy="276999"/>
          </a:xfrm>
          <a:prstGeom prst="rect">
            <a:avLst/>
          </a:prstGeom>
          <a:noFill/>
        </p:spPr>
        <p:txBody>
          <a:bodyPr wrap="square" rtlCol="0">
            <a:spAutoFit/>
          </a:bodyPr>
          <a:lstStyle/>
          <a:p>
            <a:r>
              <a:rPr lang="en-GB" sz="1200" dirty="0">
                <a:latin typeface="Century Gothic" panose="020B0502020202020204" pitchFamily="34" charset="0"/>
              </a:rPr>
              <a:t>What is x, y and z?</a:t>
            </a:r>
            <a:endParaRPr lang="en-GB" sz="1200" dirty="0">
              <a:latin typeface="Century Gothic" panose="020B0502020202020204" pitchFamily="34" charset="0"/>
            </a:endParaRPr>
          </a:p>
        </p:txBody>
      </p:sp>
      <p:sp>
        <p:nvSpPr>
          <p:cNvPr id="11"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3" name="Slide Number Placeholder 2"/>
          <p:cNvSpPr>
            <a:spLocks noGrp="1"/>
          </p:cNvSpPr>
          <p:nvPr>
            <p:ph type="sldNum" sz="quarter" idx="12"/>
          </p:nvPr>
        </p:nvSpPr>
        <p:spPr/>
        <p:txBody>
          <a:bodyPr/>
          <a:lstStyle/>
          <a:p>
            <a:fld id="{2AB5F3F0-7E87-48B0-94BB-7E37CB4CA4F1}" type="slidenum">
              <a:rPr lang="en-GB" smtClean="0"/>
              <a:t>2</a:t>
            </a:fld>
            <a:endParaRPr lang="en-GB" dirty="0"/>
          </a:p>
        </p:txBody>
      </p:sp>
    </p:spTree>
    <p:extLst>
      <p:ext uri="{BB962C8B-B14F-4D97-AF65-F5344CB8AC3E}">
        <p14:creationId xmlns:p14="http://schemas.microsoft.com/office/powerpoint/2010/main" val="12400152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7"/>
          <a:ext cx="8564137" cy="5963285"/>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1: Week 4: Mastering this Objective – Deeper Understanding</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Geometry: </a:t>
                      </a: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Recognise angles where they meet at a point, are on a straight line, or are vertically opposite, and find missing angles.</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latin typeface="Century Gothic" panose="020B0502020202020204" pitchFamily="34" charset="0"/>
                        </a:rPr>
                        <a:t>If pupils have mastered this objective they will</a:t>
                      </a:r>
                      <a:r>
                        <a:rPr lang="en-GB" sz="1400" b="1" baseline="0" dirty="0" smtClean="0">
                          <a:solidFill>
                            <a:schemeClr val="tx1"/>
                          </a:solidFill>
                          <a:latin typeface="Century Gothic" panose="020B0502020202020204" pitchFamily="34" charset="0"/>
                        </a:rPr>
                        <a:t> be able to complete these activities independently: </a:t>
                      </a:r>
                      <a:r>
                        <a:rPr lang="en-GB" sz="1400" b="1" dirty="0" smtClean="0">
                          <a:solidFill>
                            <a:schemeClr val="tx1"/>
                          </a:solidFill>
                          <a:latin typeface="Century Gothic" panose="020B0502020202020204" pitchFamily="34" charset="0"/>
                        </a:rPr>
                        <a:t> </a:t>
                      </a:r>
                    </a:p>
                  </a:txBody>
                  <a:tcPr/>
                </a:tc>
                <a:tc hMerge="1">
                  <a:txBody>
                    <a:bodyPr/>
                    <a:lstStyle/>
                    <a:p>
                      <a:endParaRPr lang="en-GB"/>
                    </a:p>
                  </a:txBody>
                  <a:tcPr/>
                </a:tc>
                <a:extLst>
                  <a:ext uri="{0D108BD9-81ED-4DB2-BD59-A6C34878D82A}">
                    <a16:rowId xmlns:a16="http://schemas.microsoft.com/office/drawing/2014/main" val="10002"/>
                  </a:ext>
                </a:extLst>
              </a:tr>
              <a:tr h="2099600">
                <a:tc rowSpan="2">
                  <a:txBody>
                    <a:bodyPr/>
                    <a:lstStyle/>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Given two angles in a triangle, calculate the missing angle</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Given information about angles in a quadrilateral, calculate missing angles</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Calculate missing angles in parallelogram, rhombus and trapezium from calculating diagonally opposite angles</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Calculate missing angles on a line</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Calculate missing angles where they are opposite</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                                    A</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                            B              D</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                                    C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If angle A = 95°. What is angle B, C and D?</a:t>
                      </a:r>
                    </a:p>
                  </a:txBody>
                  <a:tcPr/>
                </a:tc>
                <a:tc>
                  <a:txBody>
                    <a:bodyPr/>
                    <a:lstStyle/>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r>
                        <a:rPr lang="en-GB" sz="1200" baseline="0" dirty="0">
                          <a:latin typeface="Century Gothic" panose="020B0502020202020204" pitchFamily="34" charset="0"/>
                        </a:rPr>
                        <a:t> </a:t>
                      </a:r>
                      <a:r>
                        <a:rPr lang="en-GB" sz="1200" baseline="0" dirty="0" smtClean="0">
                          <a:latin typeface="Century Gothic" panose="020B0502020202020204" pitchFamily="34" charset="0"/>
                        </a:rPr>
                        <a:t>                             </a:t>
                      </a:r>
                    </a:p>
                    <a:p>
                      <a:pPr marL="0" indent="0">
                        <a:buFont typeface="Arial" panose="020B0604020202020204" pitchFamily="34" charset="0"/>
                        <a:buNone/>
                      </a:pPr>
                      <a:r>
                        <a:rPr lang="en-GB" sz="1200" baseline="0" dirty="0" smtClean="0">
                          <a:latin typeface="Century Gothic" panose="020B0502020202020204" pitchFamily="34" charset="0"/>
                        </a:rPr>
                        <a:t>                                 x          35°</a:t>
                      </a:r>
                    </a:p>
                    <a:p>
                      <a:pPr marL="0" indent="0">
                        <a:buFont typeface="Arial" panose="020B0604020202020204" pitchFamily="34" charset="0"/>
                        <a:buNone/>
                      </a:pPr>
                      <a:r>
                        <a:rPr lang="en-GB" sz="1200" baseline="0" dirty="0" smtClean="0">
                          <a:latin typeface="Century Gothic" panose="020B0502020202020204" pitchFamily="34" charset="0"/>
                        </a:rPr>
                        <a:t>                         110°        y</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                   What is x and what is y?      </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txBody>
                  <a:tcPr>
                    <a:solidFill>
                      <a:schemeClr val="accent3">
                        <a:lumMod val="20000"/>
                        <a:lumOff val="80000"/>
                      </a:schemeClr>
                    </a:solidFill>
                  </a:tcPr>
                </a:tc>
                <a:extLst>
                  <a:ext uri="{0D108BD9-81ED-4DB2-BD59-A6C34878D82A}">
                    <a16:rowId xmlns:a16="http://schemas.microsoft.com/office/drawing/2014/main" val="10003"/>
                  </a:ext>
                </a:extLst>
              </a:tr>
              <a:tr h="2099600">
                <a:tc vMerge="1">
                  <a:txBody>
                    <a:bodyPr/>
                    <a:lstStyle/>
                    <a:p>
                      <a:endParaRPr lang="en-GB"/>
                    </a:p>
                  </a:txBody>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A</a:t>
                      </a:r>
                      <a:r>
                        <a:rPr lang="en-GB" sz="1200" kern="1200" baseline="0" dirty="0" smtClean="0">
                          <a:solidFill>
                            <a:schemeClr val="dk1"/>
                          </a:solidFill>
                          <a:effectLst/>
                          <a:latin typeface="Century Gothic" panose="020B0502020202020204" pitchFamily="34" charset="0"/>
                          <a:ea typeface="+mn-ea"/>
                          <a:cs typeface="+mn-cs"/>
                        </a:rPr>
                        <a:t>                                                                   B</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                                                       x</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                     y</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C                                                                   D</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If line AB is parallel to line CD and Angle x = 35°. What is angle y?</a:t>
                      </a:r>
                      <a:endParaRPr lang="en-GB" sz="1200" kern="1200" dirty="0" smtClean="0">
                        <a:solidFill>
                          <a:schemeClr val="dk1"/>
                        </a:solidFill>
                        <a:effectLst/>
                        <a:latin typeface="Century Gothic" panose="020B0502020202020204" pitchFamily="34" charset="0"/>
                        <a:ea typeface="+mn-ea"/>
                        <a:cs typeface="+mn-cs"/>
                      </a:endParaRPr>
                    </a:p>
                  </a:txBody>
                  <a:tcPr>
                    <a:solidFill>
                      <a:schemeClr val="accent1">
                        <a:lumMod val="40000"/>
                        <a:lumOff val="60000"/>
                      </a:schemeClr>
                    </a:solidFill>
                  </a:tcPr>
                </a:tc>
                <a:tc>
                  <a:txBody>
                    <a:bodyPr/>
                    <a:lstStyle/>
                    <a:p>
                      <a:pPr marL="0" indent="0">
                        <a:buFont typeface="Arial" panose="020B0604020202020204" pitchFamily="34" charset="0"/>
                        <a:buNone/>
                      </a:pPr>
                      <a:r>
                        <a:rPr lang="en-GB" sz="1200" dirty="0" smtClean="0">
                          <a:latin typeface="Century Gothic" panose="020B0502020202020204" pitchFamily="34" charset="0"/>
                        </a:rPr>
                        <a:t> </a:t>
                      </a:r>
                    </a:p>
                    <a:p>
                      <a:pPr marL="0" indent="0">
                        <a:buFont typeface="Arial" panose="020B0604020202020204" pitchFamily="34" charset="0"/>
                        <a:buNone/>
                      </a:pPr>
                      <a:r>
                        <a:rPr lang="en-GB" sz="1200" dirty="0" smtClean="0">
                          <a:latin typeface="Century Gothic" panose="020B0502020202020204" pitchFamily="34" charset="0"/>
                        </a:rPr>
                        <a:t>        </a:t>
                      </a: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r>
                        <a:rPr lang="en-GB" sz="1200" dirty="0" smtClean="0">
                          <a:latin typeface="Century Gothic" panose="020B0502020202020204" pitchFamily="34" charset="0"/>
                        </a:rPr>
                        <a:t>If a = 100°; work out what b, c and d are.</a:t>
                      </a:r>
                    </a:p>
                    <a:p>
                      <a:pPr marL="0" indent="0">
                        <a:buFont typeface="Arial" panose="020B0604020202020204" pitchFamily="34" charset="0"/>
                        <a:buNone/>
                      </a:pPr>
                      <a:r>
                        <a:rPr lang="en-GB" sz="1200" dirty="0" smtClean="0">
                          <a:latin typeface="Century Gothic" panose="020B0502020202020204" pitchFamily="34" charset="0"/>
                        </a:rPr>
                        <a:t>What if a = 110°; work out what b, c and d are.</a:t>
                      </a:r>
                      <a:endParaRPr lang="en-GB" sz="1200" dirty="0">
                        <a:latin typeface="Century Gothic" panose="020B0502020202020204" pitchFamily="34" charset="0"/>
                      </a:endParaRPr>
                    </a:p>
                  </a:txBody>
                  <a:tcPr/>
                </a:tc>
                <a:extLst>
                  <a:ext uri="{0D108BD9-81ED-4DB2-BD59-A6C34878D82A}">
                    <a16:rowId xmlns:a16="http://schemas.microsoft.com/office/drawing/2014/main" val="10004"/>
                  </a:ext>
                </a:extLst>
              </a:tr>
            </a:tbl>
          </a:graphicData>
        </a:graphic>
      </p:graphicFrame>
      <p:cxnSp>
        <p:nvCxnSpPr>
          <p:cNvPr id="6" name="Straight Connector 5"/>
          <p:cNvCxnSpPr/>
          <p:nvPr/>
        </p:nvCxnSpPr>
        <p:spPr>
          <a:xfrm>
            <a:off x="3873662" y="1967696"/>
            <a:ext cx="2558005" cy="1377388"/>
          </a:xfrm>
          <a:prstGeom prst="line">
            <a:avLst/>
          </a:prstGeom>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flipH="1">
            <a:off x="3966258" y="1886674"/>
            <a:ext cx="2442258" cy="1539433"/>
          </a:xfrm>
          <a:prstGeom prst="line">
            <a:avLst/>
          </a:prstGeom>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flipV="1">
            <a:off x="3783674" y="4236334"/>
            <a:ext cx="2766349" cy="23150"/>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V="1">
            <a:off x="3769489" y="5405878"/>
            <a:ext cx="2766349" cy="231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H="1">
            <a:off x="3792638" y="4236334"/>
            <a:ext cx="2766350" cy="1192694"/>
          </a:xfrm>
          <a:prstGeom prst="line">
            <a:avLst/>
          </a:prstGeom>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a:off x="7404735" y="2710760"/>
            <a:ext cx="2411730" cy="11430"/>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p:cNvCxnSpPr/>
          <p:nvPr/>
        </p:nvCxnSpPr>
        <p:spPr>
          <a:xfrm flipV="1">
            <a:off x="8610600" y="2139260"/>
            <a:ext cx="1097280" cy="571500"/>
          </a:xfrm>
          <a:prstGeom prst="line">
            <a:avLst/>
          </a:prstGeom>
        </p:spPr>
        <p:style>
          <a:lnRef idx="1">
            <a:schemeClr val="dk1"/>
          </a:lnRef>
          <a:fillRef idx="0">
            <a:schemeClr val="dk1"/>
          </a:fillRef>
          <a:effectRef idx="0">
            <a:schemeClr val="dk1"/>
          </a:effectRef>
          <a:fontRef idx="minor">
            <a:schemeClr val="tx1"/>
          </a:fontRef>
        </p:style>
      </p:cxnSp>
      <p:cxnSp>
        <p:nvCxnSpPr>
          <p:cNvPr id="15" name="Straight Connector 14"/>
          <p:cNvCxnSpPr/>
          <p:nvPr/>
        </p:nvCxnSpPr>
        <p:spPr>
          <a:xfrm flipH="1">
            <a:off x="8221980" y="2709276"/>
            <a:ext cx="388620" cy="525780"/>
          </a:xfrm>
          <a:prstGeom prst="line">
            <a:avLst/>
          </a:prstGeom>
        </p:spPr>
        <p:style>
          <a:lnRef idx="1">
            <a:schemeClr val="dk1"/>
          </a:lnRef>
          <a:fillRef idx="0">
            <a:schemeClr val="dk1"/>
          </a:fillRef>
          <a:effectRef idx="0">
            <a:schemeClr val="dk1"/>
          </a:effectRef>
          <a:fontRef idx="minor">
            <a:schemeClr val="tx1"/>
          </a:fontRef>
        </p:style>
      </p:cxnSp>
      <p:sp>
        <p:nvSpPr>
          <p:cNvPr id="17" name="Parallelogram 16"/>
          <p:cNvSpPr/>
          <p:nvPr/>
        </p:nvSpPr>
        <p:spPr>
          <a:xfrm>
            <a:off x="7850505" y="3978123"/>
            <a:ext cx="1520190" cy="1394460"/>
          </a:xfrm>
          <a:prstGeom prst="parallelogram">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TextBox 17"/>
          <p:cNvSpPr txBox="1"/>
          <p:nvPr/>
        </p:nvSpPr>
        <p:spPr>
          <a:xfrm>
            <a:off x="8221980" y="3978124"/>
            <a:ext cx="308610" cy="276999"/>
          </a:xfrm>
          <a:prstGeom prst="rect">
            <a:avLst/>
          </a:prstGeom>
          <a:noFill/>
        </p:spPr>
        <p:txBody>
          <a:bodyPr wrap="square" rtlCol="0">
            <a:spAutoFit/>
          </a:bodyPr>
          <a:lstStyle/>
          <a:p>
            <a:r>
              <a:rPr lang="en-GB" sz="1200" dirty="0">
                <a:latin typeface="Century Gothic" panose="020B0502020202020204" pitchFamily="34" charset="0"/>
              </a:rPr>
              <a:t>a</a:t>
            </a:r>
            <a:endParaRPr lang="en-GB" sz="1200" dirty="0">
              <a:latin typeface="Century Gothic" panose="020B0502020202020204" pitchFamily="34" charset="0"/>
            </a:endParaRPr>
          </a:p>
        </p:txBody>
      </p:sp>
      <p:sp>
        <p:nvSpPr>
          <p:cNvPr id="19" name="TextBox 18"/>
          <p:cNvSpPr txBox="1"/>
          <p:nvPr/>
        </p:nvSpPr>
        <p:spPr>
          <a:xfrm>
            <a:off x="9004935" y="3978124"/>
            <a:ext cx="308610" cy="276999"/>
          </a:xfrm>
          <a:prstGeom prst="rect">
            <a:avLst/>
          </a:prstGeom>
          <a:noFill/>
        </p:spPr>
        <p:txBody>
          <a:bodyPr wrap="square" rtlCol="0">
            <a:spAutoFit/>
          </a:bodyPr>
          <a:lstStyle/>
          <a:p>
            <a:r>
              <a:rPr lang="en-GB" sz="1200" dirty="0">
                <a:latin typeface="Century Gothic" panose="020B0502020202020204" pitchFamily="34" charset="0"/>
              </a:rPr>
              <a:t>b</a:t>
            </a:r>
          </a:p>
        </p:txBody>
      </p:sp>
      <p:sp>
        <p:nvSpPr>
          <p:cNvPr id="20" name="TextBox 19"/>
          <p:cNvSpPr txBox="1"/>
          <p:nvPr/>
        </p:nvSpPr>
        <p:spPr>
          <a:xfrm>
            <a:off x="7981950" y="5039125"/>
            <a:ext cx="308610" cy="276999"/>
          </a:xfrm>
          <a:prstGeom prst="rect">
            <a:avLst/>
          </a:prstGeom>
          <a:noFill/>
        </p:spPr>
        <p:txBody>
          <a:bodyPr wrap="square" rtlCol="0">
            <a:spAutoFit/>
          </a:bodyPr>
          <a:lstStyle/>
          <a:p>
            <a:r>
              <a:rPr lang="en-GB" sz="1200" dirty="0">
                <a:latin typeface="Century Gothic" panose="020B0502020202020204" pitchFamily="34" charset="0"/>
              </a:rPr>
              <a:t>c</a:t>
            </a:r>
          </a:p>
        </p:txBody>
      </p:sp>
      <p:sp>
        <p:nvSpPr>
          <p:cNvPr id="21" name="TextBox 20"/>
          <p:cNvSpPr txBox="1"/>
          <p:nvPr/>
        </p:nvSpPr>
        <p:spPr>
          <a:xfrm>
            <a:off x="8696325" y="5039125"/>
            <a:ext cx="308610" cy="276999"/>
          </a:xfrm>
          <a:prstGeom prst="rect">
            <a:avLst/>
          </a:prstGeom>
          <a:noFill/>
        </p:spPr>
        <p:txBody>
          <a:bodyPr wrap="square" rtlCol="0">
            <a:spAutoFit/>
          </a:bodyPr>
          <a:lstStyle/>
          <a:p>
            <a:r>
              <a:rPr lang="en-GB" sz="1200" dirty="0">
                <a:latin typeface="Century Gothic" panose="020B0502020202020204" pitchFamily="34" charset="0"/>
              </a:rPr>
              <a:t>d</a:t>
            </a:r>
          </a:p>
        </p:txBody>
      </p:sp>
      <p:sp>
        <p:nvSpPr>
          <p:cNvPr id="22"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3" name="Slide Number Placeholder 2"/>
          <p:cNvSpPr>
            <a:spLocks noGrp="1"/>
          </p:cNvSpPr>
          <p:nvPr>
            <p:ph type="sldNum" sz="quarter" idx="12"/>
          </p:nvPr>
        </p:nvSpPr>
        <p:spPr/>
        <p:txBody>
          <a:bodyPr/>
          <a:lstStyle/>
          <a:p>
            <a:fld id="{2AB5F3F0-7E87-48B0-94BB-7E37CB4CA4F1}" type="slidenum">
              <a:rPr lang="en-GB" smtClean="0"/>
              <a:t>3</a:t>
            </a:fld>
            <a:endParaRPr lang="en-GB" dirty="0"/>
          </a:p>
        </p:txBody>
      </p:sp>
    </p:spTree>
    <p:extLst>
      <p:ext uri="{BB962C8B-B14F-4D97-AF65-F5344CB8AC3E}">
        <p14:creationId xmlns:p14="http://schemas.microsoft.com/office/powerpoint/2010/main" val="30917862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6"/>
          <a:ext cx="8564137" cy="6130290"/>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1: Week 4: Working at greater depth</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Geometry: </a:t>
                      </a: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Recognise angles where they meet at a point, are on a straight line, or are vertically opposite, and find missing angles.</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r>
                        <a:rPr lang="en-GB" sz="1400" b="1" dirty="0" smtClean="0">
                          <a:solidFill>
                            <a:schemeClr val="tx1"/>
                          </a:solidFill>
                          <a:latin typeface="Century Gothic" panose="020B0502020202020204" pitchFamily="34" charset="0"/>
                        </a:rPr>
                        <a:t>Activities for pupils working at greater depth:</a:t>
                      </a:r>
                      <a:endParaRPr lang="en-GB" sz="1400" b="1" dirty="0">
                        <a:solidFill>
                          <a:schemeClr val="tx1"/>
                        </a:solidFill>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2"/>
                  </a:ext>
                </a:extLst>
              </a:tr>
              <a:tr h="1868114">
                <a:tc rowSpan="2">
                  <a:txBody>
                    <a:bodyPr/>
                    <a:lstStyle/>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Given two angles in a triangle, calculate the missing angle</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Given information about angles in a quadrilateral, calculate missing angles</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Calculate missing angles in parallelogram, rhombus and trapezium from calculating diagonally opposite angles</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Calculate missing angles on a line</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Calculate missing angles where they are opposite</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                   a</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                      </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                                b</a:t>
                      </a:r>
                    </a:p>
                  </a:txBody>
                  <a:tcPr/>
                </a:tc>
                <a:tc>
                  <a:txBody>
                    <a:bodyPr/>
                    <a:lstStyle/>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                   a      b</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                             </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                                </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                         </a:t>
                      </a:r>
                    </a:p>
                  </a:txBody>
                  <a:tcPr>
                    <a:solidFill>
                      <a:schemeClr val="accent3">
                        <a:lumMod val="20000"/>
                        <a:lumOff val="80000"/>
                      </a:schemeClr>
                    </a:solidFill>
                  </a:tcPr>
                </a:tc>
                <a:extLst>
                  <a:ext uri="{0D108BD9-81ED-4DB2-BD59-A6C34878D82A}">
                    <a16:rowId xmlns:a16="http://schemas.microsoft.com/office/drawing/2014/main" val="10003"/>
                  </a:ext>
                </a:extLst>
              </a:tr>
              <a:tr h="1947854">
                <a:tc vMerge="1">
                  <a:txBody>
                    <a:bodyPr/>
                    <a:lstStyle/>
                    <a:p>
                      <a:endParaRPr lang="en-GB"/>
                    </a:p>
                  </a:txBody>
                  <a:tcPr/>
                </a:tc>
                <a:tc>
                  <a:txBody>
                    <a:bodyPr/>
                    <a:lstStyle/>
                    <a:p>
                      <a:pPr marL="0" indent="0">
                        <a:buFont typeface="Arial" panose="020B0604020202020204" pitchFamily="34" charset="0"/>
                        <a:buNone/>
                      </a:pPr>
                      <a:r>
                        <a:rPr lang="en-GB" sz="1200" b="0" dirty="0" smtClean="0">
                          <a:latin typeface="Century Gothic" panose="020B0502020202020204" pitchFamily="34" charset="0"/>
                        </a:rPr>
                        <a:t>If the internal angles of</a:t>
                      </a:r>
                      <a:r>
                        <a:rPr lang="en-GB" sz="1200" b="0" baseline="0" dirty="0" smtClean="0">
                          <a:latin typeface="Century Gothic" panose="020B0502020202020204" pitchFamily="34" charset="0"/>
                        </a:rPr>
                        <a:t> a triangle add up to 180° and the internal angles of a quadrilateral add up to 360°; work out what the internal angles of a pentagon and a hexagon add up to.</a:t>
                      </a:r>
                    </a:p>
                    <a:p>
                      <a:pPr marL="0" indent="0">
                        <a:buFont typeface="Arial" panose="020B0604020202020204" pitchFamily="34" charset="0"/>
                        <a:buNone/>
                      </a:pPr>
                      <a:r>
                        <a:rPr lang="en-GB" sz="1200" b="0" baseline="0" dirty="0" smtClean="0">
                          <a:latin typeface="Century Gothic" panose="020B0502020202020204" pitchFamily="34" charset="0"/>
                        </a:rPr>
                        <a:t>Now complete this table:</a:t>
                      </a:r>
                    </a:p>
                    <a:p>
                      <a:pPr marL="0" indent="0">
                        <a:buFont typeface="Arial" panose="020B0604020202020204" pitchFamily="34" charset="0"/>
                        <a:buNone/>
                      </a:pPr>
                      <a:endParaRPr lang="en-GB" sz="1200" b="0" baseline="0" dirty="0" smtClean="0">
                        <a:latin typeface="Century Gothic" panose="020B0502020202020204" pitchFamily="34" charset="0"/>
                      </a:endParaRPr>
                    </a:p>
                    <a:p>
                      <a:pPr marL="0" indent="0">
                        <a:buFont typeface="Arial" panose="020B0604020202020204" pitchFamily="34" charset="0"/>
                        <a:buNone/>
                      </a:pPr>
                      <a:endParaRPr lang="en-GB" sz="1200" b="0" baseline="0" dirty="0" smtClean="0">
                        <a:latin typeface="Century Gothic" panose="020B0502020202020204" pitchFamily="34" charset="0"/>
                      </a:endParaRPr>
                    </a:p>
                    <a:p>
                      <a:pPr marL="0" indent="0">
                        <a:buFont typeface="Arial" panose="020B0604020202020204" pitchFamily="34" charset="0"/>
                        <a:buNone/>
                      </a:pPr>
                      <a:endParaRPr lang="en-GB" sz="1200" b="0" baseline="0" dirty="0" smtClean="0">
                        <a:latin typeface="Century Gothic" panose="020B0502020202020204" pitchFamily="34" charset="0"/>
                      </a:endParaRPr>
                    </a:p>
                    <a:p>
                      <a:pPr marL="0" indent="0">
                        <a:buFont typeface="Arial" panose="020B0604020202020204" pitchFamily="34" charset="0"/>
                        <a:buNone/>
                      </a:pPr>
                      <a:endParaRPr lang="en-GB" sz="1200" b="0" baseline="0" dirty="0" smtClean="0">
                        <a:latin typeface="Century Gothic" panose="020B0502020202020204" pitchFamily="34" charset="0"/>
                      </a:endParaRPr>
                    </a:p>
                    <a:p>
                      <a:pPr marL="0" indent="0">
                        <a:buFont typeface="Arial" panose="020B0604020202020204" pitchFamily="34" charset="0"/>
                        <a:buNone/>
                      </a:pPr>
                      <a:endParaRPr lang="en-GB" sz="1200" b="0" baseline="0" dirty="0" smtClean="0">
                        <a:latin typeface="Century Gothic" panose="020B0502020202020204" pitchFamily="34" charset="0"/>
                      </a:endParaRPr>
                    </a:p>
                    <a:p>
                      <a:pPr marL="0" indent="0">
                        <a:buFont typeface="Arial" panose="020B0604020202020204" pitchFamily="34" charset="0"/>
                        <a:buNone/>
                      </a:pPr>
                      <a:endParaRPr lang="en-GB" sz="1200" b="0" baseline="0" dirty="0" smtClean="0">
                        <a:latin typeface="Century Gothic" panose="020B0502020202020204" pitchFamily="34" charset="0"/>
                      </a:endParaRPr>
                    </a:p>
                    <a:p>
                      <a:pPr marL="0" indent="0">
                        <a:buFont typeface="Arial" panose="020B0604020202020204" pitchFamily="34" charset="0"/>
                        <a:buNone/>
                      </a:pPr>
                      <a:endParaRPr lang="en-GB" sz="1200" b="0" baseline="0" dirty="0" smtClean="0">
                        <a:latin typeface="Century Gothic" panose="020B0502020202020204" pitchFamily="34" charset="0"/>
                      </a:endParaRPr>
                    </a:p>
                    <a:p>
                      <a:pPr marL="0" indent="0">
                        <a:buFont typeface="Arial" panose="020B0604020202020204" pitchFamily="34" charset="0"/>
                        <a:buNone/>
                      </a:pPr>
                      <a:endParaRPr lang="en-GB" sz="1200" b="0" baseline="0" dirty="0" smtClean="0">
                        <a:latin typeface="Century Gothic" panose="020B0502020202020204" pitchFamily="34" charset="0"/>
                      </a:endParaRPr>
                    </a:p>
                    <a:p>
                      <a:pPr marL="0" indent="0">
                        <a:buFont typeface="Arial" panose="020B0604020202020204" pitchFamily="34" charset="0"/>
                        <a:buNone/>
                      </a:pPr>
                      <a:endParaRPr lang="en-GB" sz="1200" b="0" baseline="0" dirty="0" smtClean="0">
                        <a:latin typeface="Century Gothic" panose="020B0502020202020204" pitchFamily="34" charset="0"/>
                      </a:endParaRPr>
                    </a:p>
                  </a:txBody>
                  <a:tcPr/>
                </a:tc>
                <a:tc>
                  <a:txBody>
                    <a:bodyPr/>
                    <a:lstStyle/>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                            </a:t>
                      </a:r>
                    </a:p>
                  </a:txBody>
                  <a:tcPr/>
                </a:tc>
                <a:extLst>
                  <a:ext uri="{0D108BD9-81ED-4DB2-BD59-A6C34878D82A}">
                    <a16:rowId xmlns:a16="http://schemas.microsoft.com/office/drawing/2014/main" val="10004"/>
                  </a:ext>
                </a:extLst>
              </a:tr>
            </a:tbl>
          </a:graphicData>
        </a:graphic>
      </p:graphicFrame>
      <p:graphicFrame>
        <p:nvGraphicFramePr>
          <p:cNvPr id="2" name="Table 1"/>
          <p:cNvGraphicFramePr>
            <a:graphicFrameLocks noGrp="1"/>
          </p:cNvGraphicFramePr>
          <p:nvPr>
            <p:extLst/>
          </p:nvPr>
        </p:nvGraphicFramePr>
        <p:xfrm>
          <a:off x="3572148" y="4840065"/>
          <a:ext cx="3048000" cy="1489075"/>
        </p:xfrm>
        <a:graphic>
          <a:graphicData uri="http://schemas.openxmlformats.org/drawingml/2006/table">
            <a:tbl>
              <a:tblPr firstRow="1" bandRow="1">
                <a:tableStyleId>{5C22544A-7EE6-4342-B048-85BDC9FD1C3A}</a:tableStyleId>
              </a:tblPr>
              <a:tblGrid>
                <a:gridCol w="990600">
                  <a:extLst>
                    <a:ext uri="{9D8B030D-6E8A-4147-A177-3AD203B41FA5}">
                      <a16:colId xmlns:a16="http://schemas.microsoft.com/office/drawing/2014/main" val="20000"/>
                    </a:ext>
                  </a:extLst>
                </a:gridCol>
                <a:gridCol w="2057400">
                  <a:extLst>
                    <a:ext uri="{9D8B030D-6E8A-4147-A177-3AD203B41FA5}">
                      <a16:colId xmlns:a16="http://schemas.microsoft.com/office/drawing/2014/main" val="20001"/>
                    </a:ext>
                  </a:extLst>
                </a:gridCol>
              </a:tblGrid>
              <a:tr h="297815">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smtClean="0">
                          <a:latin typeface="Century Gothic" panose="020B0502020202020204" pitchFamily="34" charset="0"/>
                        </a:rPr>
                        <a:t>Sum of internal angles</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97815">
                <a:tc>
                  <a:txBody>
                    <a:bodyPr/>
                    <a:lstStyle/>
                    <a:p>
                      <a:r>
                        <a:rPr lang="en-GB" sz="1200" dirty="0" smtClean="0">
                          <a:latin typeface="Century Gothic" panose="020B0502020202020204" pitchFamily="34" charset="0"/>
                        </a:rPr>
                        <a:t>pentagon</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97815">
                <a:tc>
                  <a:txBody>
                    <a:bodyPr/>
                    <a:lstStyle/>
                    <a:p>
                      <a:r>
                        <a:rPr lang="en-GB" sz="1200" dirty="0" smtClean="0">
                          <a:latin typeface="Century Gothic" panose="020B0502020202020204" pitchFamily="34" charset="0"/>
                        </a:rPr>
                        <a:t>hexagon</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97815">
                <a:tc>
                  <a:txBody>
                    <a:bodyPr/>
                    <a:lstStyle/>
                    <a:p>
                      <a:r>
                        <a:rPr lang="en-GB" sz="1200" dirty="0" smtClean="0">
                          <a:latin typeface="Century Gothic" panose="020B0502020202020204" pitchFamily="34" charset="0"/>
                        </a:rPr>
                        <a:t>heptagon</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29781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anose="020B0502020202020204" pitchFamily="34" charset="0"/>
                        </a:rPr>
                        <a:t>octagon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5" name="Isosceles Triangle 4"/>
          <p:cNvSpPr/>
          <p:nvPr/>
        </p:nvSpPr>
        <p:spPr>
          <a:xfrm>
            <a:off x="4198620" y="2057400"/>
            <a:ext cx="708660" cy="1177290"/>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8" name="Straight Connector 7"/>
          <p:cNvCxnSpPr/>
          <p:nvPr/>
        </p:nvCxnSpPr>
        <p:spPr>
          <a:xfrm flipH="1" flipV="1">
            <a:off x="4450080" y="1736724"/>
            <a:ext cx="365760" cy="1200786"/>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a:off x="4450080" y="3234690"/>
            <a:ext cx="10858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4438650" y="2260808"/>
            <a:ext cx="182880" cy="276999"/>
          </a:xfrm>
          <a:prstGeom prst="rect">
            <a:avLst/>
          </a:prstGeom>
          <a:noFill/>
        </p:spPr>
        <p:txBody>
          <a:bodyPr wrap="square" rtlCol="0">
            <a:spAutoFit/>
          </a:bodyPr>
          <a:lstStyle/>
          <a:p>
            <a:r>
              <a:rPr lang="en-GB" sz="1200" dirty="0">
                <a:latin typeface="Century Gothic" panose="020B0502020202020204" pitchFamily="34" charset="0"/>
              </a:rPr>
              <a:t>c</a:t>
            </a:r>
            <a:endParaRPr lang="en-GB" sz="1200" dirty="0">
              <a:latin typeface="Century Gothic" panose="020B0502020202020204" pitchFamily="34" charset="0"/>
            </a:endParaRPr>
          </a:p>
        </p:txBody>
      </p:sp>
      <p:sp>
        <p:nvSpPr>
          <p:cNvPr id="13" name="TextBox 12"/>
          <p:cNvSpPr txBox="1"/>
          <p:nvPr/>
        </p:nvSpPr>
        <p:spPr>
          <a:xfrm>
            <a:off x="5398770" y="1828801"/>
            <a:ext cx="1508760" cy="1384995"/>
          </a:xfrm>
          <a:prstGeom prst="rect">
            <a:avLst/>
          </a:prstGeom>
          <a:noFill/>
        </p:spPr>
        <p:txBody>
          <a:bodyPr wrap="square" rtlCol="0">
            <a:spAutoFit/>
          </a:bodyPr>
          <a:lstStyle/>
          <a:p>
            <a:r>
              <a:rPr lang="en-GB" sz="1200" dirty="0">
                <a:latin typeface="Century Gothic" panose="020B0502020202020204" pitchFamily="34" charset="0"/>
              </a:rPr>
              <a:t>If angle a = 36°; what are angle a and b? </a:t>
            </a:r>
          </a:p>
          <a:p>
            <a:endParaRPr lang="en-GB" sz="1200" dirty="0">
              <a:latin typeface="Century Gothic" panose="020B0502020202020204" pitchFamily="34" charset="0"/>
            </a:endParaRPr>
          </a:p>
          <a:p>
            <a:r>
              <a:rPr lang="en-GB" sz="1200" dirty="0">
                <a:latin typeface="Century Gothic" panose="020B0502020202020204" pitchFamily="34" charset="0"/>
              </a:rPr>
              <a:t>If angle a = 32°; what are angle a and b?</a:t>
            </a:r>
            <a:endParaRPr lang="en-GB" sz="1200" dirty="0">
              <a:latin typeface="Century Gothic" panose="020B0502020202020204" pitchFamily="34" charset="0"/>
            </a:endParaRPr>
          </a:p>
        </p:txBody>
      </p:sp>
      <p:sp>
        <p:nvSpPr>
          <p:cNvPr id="14" name="Hexagon 13"/>
          <p:cNvSpPr/>
          <p:nvPr/>
        </p:nvSpPr>
        <p:spPr>
          <a:xfrm>
            <a:off x="7116755" y="1937067"/>
            <a:ext cx="1154430" cy="1005840"/>
          </a:xfrm>
          <a:prstGeom prst="hexagon">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16" name="Straight Connector 15"/>
          <p:cNvCxnSpPr/>
          <p:nvPr/>
        </p:nvCxnSpPr>
        <p:spPr>
          <a:xfrm>
            <a:off x="7559040" y="1937067"/>
            <a:ext cx="1165860" cy="0"/>
          </a:xfrm>
          <a:prstGeom prst="line">
            <a:avLst/>
          </a:prstGeom>
        </p:spPr>
        <p:style>
          <a:lnRef idx="1">
            <a:schemeClr val="dk1"/>
          </a:lnRef>
          <a:fillRef idx="0">
            <a:schemeClr val="dk1"/>
          </a:fillRef>
          <a:effectRef idx="0">
            <a:schemeClr val="dk1"/>
          </a:effectRef>
          <a:fontRef idx="minor">
            <a:schemeClr val="tx1"/>
          </a:fontRef>
        </p:style>
      </p:cxnSp>
      <p:sp>
        <p:nvSpPr>
          <p:cNvPr id="17" name="TextBox 16"/>
          <p:cNvSpPr txBox="1"/>
          <p:nvPr/>
        </p:nvSpPr>
        <p:spPr>
          <a:xfrm>
            <a:off x="7822558" y="1918901"/>
            <a:ext cx="287980" cy="276999"/>
          </a:xfrm>
          <a:prstGeom prst="rect">
            <a:avLst/>
          </a:prstGeom>
          <a:noFill/>
        </p:spPr>
        <p:txBody>
          <a:bodyPr wrap="square" rtlCol="0">
            <a:spAutoFit/>
          </a:bodyPr>
          <a:lstStyle/>
          <a:p>
            <a:r>
              <a:rPr lang="en-GB" sz="1200" dirty="0">
                <a:latin typeface="Century Gothic" panose="020B0502020202020204" pitchFamily="34" charset="0"/>
              </a:rPr>
              <a:t>a</a:t>
            </a:r>
            <a:endParaRPr lang="en-GB" sz="1200" dirty="0">
              <a:latin typeface="Century Gothic" panose="020B0502020202020204" pitchFamily="34" charset="0"/>
            </a:endParaRPr>
          </a:p>
        </p:txBody>
      </p:sp>
      <p:sp>
        <p:nvSpPr>
          <p:cNvPr id="18" name="TextBox 17"/>
          <p:cNvSpPr txBox="1"/>
          <p:nvPr/>
        </p:nvSpPr>
        <p:spPr>
          <a:xfrm>
            <a:off x="8715072" y="2230190"/>
            <a:ext cx="1584311" cy="830997"/>
          </a:xfrm>
          <a:prstGeom prst="rect">
            <a:avLst/>
          </a:prstGeom>
          <a:noFill/>
        </p:spPr>
        <p:txBody>
          <a:bodyPr wrap="square" rtlCol="0">
            <a:spAutoFit/>
          </a:bodyPr>
          <a:lstStyle/>
          <a:p>
            <a:r>
              <a:rPr lang="en-GB" sz="1200" dirty="0">
                <a:latin typeface="Century Gothic" panose="020B0502020202020204" pitchFamily="34" charset="0"/>
              </a:rPr>
              <a:t>If angles a, c and d = 120°</a:t>
            </a:r>
          </a:p>
          <a:p>
            <a:r>
              <a:rPr lang="en-GB" sz="1200" dirty="0">
                <a:latin typeface="Century Gothic" panose="020B0502020202020204" pitchFamily="34" charset="0"/>
              </a:rPr>
              <a:t>What is angle b?</a:t>
            </a:r>
          </a:p>
          <a:p>
            <a:r>
              <a:rPr lang="en-GB" sz="1200" dirty="0">
                <a:latin typeface="Century Gothic" panose="020B0502020202020204" pitchFamily="34" charset="0"/>
              </a:rPr>
              <a:t>What is angle e?</a:t>
            </a:r>
            <a:endParaRPr lang="en-GB" sz="1200" dirty="0">
              <a:latin typeface="Century Gothic" panose="020B0502020202020204" pitchFamily="34" charset="0"/>
            </a:endParaRPr>
          </a:p>
        </p:txBody>
      </p:sp>
      <p:cxnSp>
        <p:nvCxnSpPr>
          <p:cNvPr id="20" name="Straight Connector 19"/>
          <p:cNvCxnSpPr/>
          <p:nvPr/>
        </p:nvCxnSpPr>
        <p:spPr>
          <a:xfrm>
            <a:off x="8141970" y="2170274"/>
            <a:ext cx="340042" cy="741611"/>
          </a:xfrm>
          <a:prstGeom prst="line">
            <a:avLst/>
          </a:prstGeom>
        </p:spPr>
        <p:style>
          <a:lnRef idx="1">
            <a:schemeClr val="dk1"/>
          </a:lnRef>
          <a:fillRef idx="0">
            <a:schemeClr val="dk1"/>
          </a:fillRef>
          <a:effectRef idx="0">
            <a:schemeClr val="dk1"/>
          </a:effectRef>
          <a:fontRef idx="minor">
            <a:schemeClr val="tx1"/>
          </a:fontRef>
        </p:style>
      </p:cxnSp>
      <p:cxnSp>
        <p:nvCxnSpPr>
          <p:cNvPr id="22" name="Straight Connector 21"/>
          <p:cNvCxnSpPr/>
          <p:nvPr/>
        </p:nvCxnSpPr>
        <p:spPr>
          <a:xfrm>
            <a:off x="7672198" y="2937913"/>
            <a:ext cx="788042" cy="0"/>
          </a:xfrm>
          <a:prstGeom prst="line">
            <a:avLst/>
          </a:prstGeom>
        </p:spPr>
        <p:style>
          <a:lnRef idx="1">
            <a:schemeClr val="dk1"/>
          </a:lnRef>
          <a:fillRef idx="0">
            <a:schemeClr val="dk1"/>
          </a:fillRef>
          <a:effectRef idx="0">
            <a:schemeClr val="dk1"/>
          </a:effectRef>
          <a:fontRef idx="minor">
            <a:schemeClr val="tx1"/>
          </a:fontRef>
        </p:style>
      </p:cxnSp>
      <p:sp>
        <p:nvSpPr>
          <p:cNvPr id="23" name="TextBox 22"/>
          <p:cNvSpPr txBox="1"/>
          <p:nvPr/>
        </p:nvSpPr>
        <p:spPr>
          <a:xfrm>
            <a:off x="8017495" y="2289706"/>
            <a:ext cx="287980" cy="276999"/>
          </a:xfrm>
          <a:prstGeom prst="rect">
            <a:avLst/>
          </a:prstGeom>
          <a:noFill/>
        </p:spPr>
        <p:txBody>
          <a:bodyPr wrap="square" rtlCol="0">
            <a:spAutoFit/>
          </a:bodyPr>
          <a:lstStyle/>
          <a:p>
            <a:r>
              <a:rPr lang="en-GB" sz="1200" dirty="0">
                <a:latin typeface="Century Gothic" panose="020B0502020202020204" pitchFamily="34" charset="0"/>
              </a:rPr>
              <a:t>c</a:t>
            </a:r>
          </a:p>
        </p:txBody>
      </p:sp>
      <p:sp>
        <p:nvSpPr>
          <p:cNvPr id="24" name="TextBox 23"/>
          <p:cNvSpPr txBox="1"/>
          <p:nvPr/>
        </p:nvSpPr>
        <p:spPr>
          <a:xfrm>
            <a:off x="8203544" y="2681789"/>
            <a:ext cx="287980" cy="276999"/>
          </a:xfrm>
          <a:prstGeom prst="rect">
            <a:avLst/>
          </a:prstGeom>
          <a:noFill/>
        </p:spPr>
        <p:txBody>
          <a:bodyPr wrap="square" rtlCol="0">
            <a:spAutoFit/>
          </a:bodyPr>
          <a:lstStyle/>
          <a:p>
            <a:r>
              <a:rPr lang="en-GB" sz="1200" dirty="0">
                <a:latin typeface="Century Gothic" panose="020B0502020202020204" pitchFamily="34" charset="0"/>
              </a:rPr>
              <a:t>e</a:t>
            </a:r>
          </a:p>
        </p:txBody>
      </p:sp>
      <p:sp>
        <p:nvSpPr>
          <p:cNvPr id="25" name="TextBox 24"/>
          <p:cNvSpPr txBox="1"/>
          <p:nvPr/>
        </p:nvSpPr>
        <p:spPr>
          <a:xfrm>
            <a:off x="7807291" y="2674416"/>
            <a:ext cx="287980" cy="276999"/>
          </a:xfrm>
          <a:prstGeom prst="rect">
            <a:avLst/>
          </a:prstGeom>
          <a:noFill/>
        </p:spPr>
        <p:txBody>
          <a:bodyPr wrap="square" rtlCol="0">
            <a:spAutoFit/>
          </a:bodyPr>
          <a:lstStyle/>
          <a:p>
            <a:r>
              <a:rPr lang="en-GB" sz="1200" dirty="0">
                <a:latin typeface="Century Gothic" panose="020B0502020202020204" pitchFamily="34" charset="0"/>
              </a:rPr>
              <a:t>d</a:t>
            </a:r>
            <a:endParaRPr lang="en-GB" sz="1200" dirty="0">
              <a:latin typeface="Century Gothic" panose="020B0502020202020204" pitchFamily="34" charset="0"/>
            </a:endParaRPr>
          </a:p>
        </p:txBody>
      </p:sp>
      <p:sp>
        <p:nvSpPr>
          <p:cNvPr id="26" name="Parallelogram 25"/>
          <p:cNvSpPr/>
          <p:nvPr/>
        </p:nvSpPr>
        <p:spPr>
          <a:xfrm>
            <a:off x="7098982" y="3792163"/>
            <a:ext cx="1383030" cy="1188720"/>
          </a:xfrm>
          <a:prstGeom prst="parallelogram">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28" name="Straight Connector 27"/>
          <p:cNvCxnSpPr/>
          <p:nvPr/>
        </p:nvCxnSpPr>
        <p:spPr>
          <a:xfrm>
            <a:off x="7951282" y="3792163"/>
            <a:ext cx="137940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26" idx="2"/>
          </p:cNvCxnSpPr>
          <p:nvPr/>
        </p:nvCxnSpPr>
        <p:spPr>
          <a:xfrm flipH="1">
            <a:off x="7950900" y="4386524"/>
            <a:ext cx="382522" cy="1539273"/>
          </a:xfrm>
          <a:prstGeom prst="line">
            <a:avLst/>
          </a:prstGeom>
        </p:spPr>
        <p:style>
          <a:lnRef idx="1">
            <a:schemeClr val="dk1"/>
          </a:lnRef>
          <a:fillRef idx="0">
            <a:schemeClr val="dk1"/>
          </a:fillRef>
          <a:effectRef idx="0">
            <a:schemeClr val="dk1"/>
          </a:effectRef>
          <a:fontRef idx="minor">
            <a:schemeClr val="tx1"/>
          </a:fontRef>
        </p:style>
      </p:cxnSp>
      <p:cxnSp>
        <p:nvCxnSpPr>
          <p:cNvPr id="32" name="Straight Connector 31"/>
          <p:cNvCxnSpPr/>
          <p:nvPr/>
        </p:nvCxnSpPr>
        <p:spPr>
          <a:xfrm>
            <a:off x="7098983" y="4980884"/>
            <a:ext cx="851917" cy="944913"/>
          </a:xfrm>
          <a:prstGeom prst="line">
            <a:avLst/>
          </a:prstGeom>
        </p:spPr>
        <p:style>
          <a:lnRef idx="1">
            <a:schemeClr val="dk1"/>
          </a:lnRef>
          <a:fillRef idx="0">
            <a:schemeClr val="dk1"/>
          </a:fillRef>
          <a:effectRef idx="0">
            <a:schemeClr val="dk1"/>
          </a:effectRef>
          <a:fontRef idx="minor">
            <a:schemeClr val="tx1"/>
          </a:fontRef>
        </p:style>
      </p:cxnSp>
      <p:sp>
        <p:nvSpPr>
          <p:cNvPr id="33" name="TextBox 32"/>
          <p:cNvSpPr txBox="1"/>
          <p:nvPr/>
        </p:nvSpPr>
        <p:spPr>
          <a:xfrm>
            <a:off x="8095272" y="3792164"/>
            <a:ext cx="252263" cy="276999"/>
          </a:xfrm>
          <a:prstGeom prst="rect">
            <a:avLst/>
          </a:prstGeom>
          <a:noFill/>
        </p:spPr>
        <p:txBody>
          <a:bodyPr wrap="square" rtlCol="0">
            <a:spAutoFit/>
          </a:bodyPr>
          <a:lstStyle/>
          <a:p>
            <a:r>
              <a:rPr lang="en-GB" sz="1200" dirty="0">
                <a:latin typeface="Century Gothic" panose="020B0502020202020204" pitchFamily="34" charset="0"/>
              </a:rPr>
              <a:t>a</a:t>
            </a:r>
            <a:endParaRPr lang="en-GB" sz="1200" dirty="0">
              <a:latin typeface="Century Gothic" panose="020B0502020202020204" pitchFamily="34" charset="0"/>
            </a:endParaRPr>
          </a:p>
        </p:txBody>
      </p:sp>
      <p:sp>
        <p:nvSpPr>
          <p:cNvPr id="34" name="TextBox 33"/>
          <p:cNvSpPr txBox="1"/>
          <p:nvPr/>
        </p:nvSpPr>
        <p:spPr>
          <a:xfrm>
            <a:off x="8399488" y="2801531"/>
            <a:ext cx="287980" cy="276999"/>
          </a:xfrm>
          <a:prstGeom prst="rect">
            <a:avLst/>
          </a:prstGeom>
          <a:noFill/>
        </p:spPr>
        <p:txBody>
          <a:bodyPr wrap="square" rtlCol="0">
            <a:spAutoFit/>
          </a:bodyPr>
          <a:lstStyle/>
          <a:p>
            <a:r>
              <a:rPr lang="en-GB" sz="1200" dirty="0">
                <a:latin typeface="Century Gothic" panose="020B0502020202020204" pitchFamily="34" charset="0"/>
              </a:rPr>
              <a:t>d</a:t>
            </a:r>
            <a:endParaRPr lang="en-GB" sz="1200" dirty="0">
              <a:latin typeface="Century Gothic" panose="020B0502020202020204" pitchFamily="34" charset="0"/>
            </a:endParaRPr>
          </a:p>
        </p:txBody>
      </p:sp>
      <p:sp>
        <p:nvSpPr>
          <p:cNvPr id="35" name="TextBox 34"/>
          <p:cNvSpPr txBox="1"/>
          <p:nvPr/>
        </p:nvSpPr>
        <p:spPr>
          <a:xfrm>
            <a:off x="8485309" y="3789320"/>
            <a:ext cx="252263" cy="276999"/>
          </a:xfrm>
          <a:prstGeom prst="rect">
            <a:avLst/>
          </a:prstGeom>
          <a:noFill/>
        </p:spPr>
        <p:txBody>
          <a:bodyPr wrap="square" rtlCol="0">
            <a:spAutoFit/>
          </a:bodyPr>
          <a:lstStyle/>
          <a:p>
            <a:r>
              <a:rPr lang="en-GB" sz="1200" dirty="0">
                <a:latin typeface="Century Gothic" panose="020B0502020202020204" pitchFamily="34" charset="0"/>
              </a:rPr>
              <a:t>b</a:t>
            </a:r>
          </a:p>
        </p:txBody>
      </p:sp>
      <p:sp>
        <p:nvSpPr>
          <p:cNvPr id="36" name="TextBox 35"/>
          <p:cNvSpPr txBox="1"/>
          <p:nvPr/>
        </p:nvSpPr>
        <p:spPr>
          <a:xfrm>
            <a:off x="7909223" y="5018402"/>
            <a:ext cx="252263" cy="276999"/>
          </a:xfrm>
          <a:prstGeom prst="rect">
            <a:avLst/>
          </a:prstGeom>
          <a:noFill/>
        </p:spPr>
        <p:txBody>
          <a:bodyPr wrap="square" rtlCol="0">
            <a:spAutoFit/>
          </a:bodyPr>
          <a:lstStyle/>
          <a:p>
            <a:r>
              <a:rPr lang="en-GB" sz="1200" dirty="0">
                <a:latin typeface="Century Gothic" panose="020B0502020202020204" pitchFamily="34" charset="0"/>
              </a:rPr>
              <a:t>c</a:t>
            </a:r>
            <a:endParaRPr lang="en-GB" sz="1200" dirty="0">
              <a:latin typeface="Century Gothic" panose="020B0502020202020204" pitchFamily="34" charset="0"/>
            </a:endParaRPr>
          </a:p>
        </p:txBody>
      </p:sp>
      <p:sp>
        <p:nvSpPr>
          <p:cNvPr id="38" name="TextBox 37"/>
          <p:cNvSpPr txBox="1"/>
          <p:nvPr/>
        </p:nvSpPr>
        <p:spPr>
          <a:xfrm>
            <a:off x="7740314" y="5434862"/>
            <a:ext cx="252263" cy="276999"/>
          </a:xfrm>
          <a:prstGeom prst="rect">
            <a:avLst/>
          </a:prstGeom>
          <a:noFill/>
        </p:spPr>
        <p:txBody>
          <a:bodyPr wrap="square" rtlCol="0">
            <a:spAutoFit/>
          </a:bodyPr>
          <a:lstStyle/>
          <a:p>
            <a:r>
              <a:rPr lang="en-GB" sz="1200" dirty="0">
                <a:latin typeface="Century Gothic" panose="020B0502020202020204" pitchFamily="34" charset="0"/>
              </a:rPr>
              <a:t>d</a:t>
            </a:r>
          </a:p>
        </p:txBody>
      </p:sp>
      <p:sp>
        <p:nvSpPr>
          <p:cNvPr id="39" name="TextBox 38"/>
          <p:cNvSpPr txBox="1"/>
          <p:nvPr/>
        </p:nvSpPr>
        <p:spPr>
          <a:xfrm>
            <a:off x="7231001" y="4976660"/>
            <a:ext cx="252263" cy="276999"/>
          </a:xfrm>
          <a:prstGeom prst="rect">
            <a:avLst/>
          </a:prstGeom>
          <a:noFill/>
        </p:spPr>
        <p:txBody>
          <a:bodyPr wrap="square" rtlCol="0">
            <a:spAutoFit/>
          </a:bodyPr>
          <a:lstStyle/>
          <a:p>
            <a:r>
              <a:rPr lang="en-GB" sz="1200" dirty="0">
                <a:latin typeface="Century Gothic" panose="020B0502020202020204" pitchFamily="34" charset="0"/>
              </a:rPr>
              <a:t>e</a:t>
            </a:r>
            <a:endParaRPr lang="en-GB" sz="1200" dirty="0">
              <a:latin typeface="Century Gothic" panose="020B0502020202020204" pitchFamily="34" charset="0"/>
            </a:endParaRPr>
          </a:p>
        </p:txBody>
      </p:sp>
      <p:sp>
        <p:nvSpPr>
          <p:cNvPr id="40" name="TextBox 39"/>
          <p:cNvSpPr txBox="1"/>
          <p:nvPr/>
        </p:nvSpPr>
        <p:spPr>
          <a:xfrm>
            <a:off x="7143064" y="4660185"/>
            <a:ext cx="252263" cy="276999"/>
          </a:xfrm>
          <a:prstGeom prst="rect">
            <a:avLst/>
          </a:prstGeom>
          <a:noFill/>
        </p:spPr>
        <p:txBody>
          <a:bodyPr wrap="square" rtlCol="0">
            <a:spAutoFit/>
          </a:bodyPr>
          <a:lstStyle/>
          <a:p>
            <a:r>
              <a:rPr lang="en-GB" sz="1200" dirty="0">
                <a:latin typeface="Century Gothic" panose="020B0502020202020204" pitchFamily="34" charset="0"/>
              </a:rPr>
              <a:t>f</a:t>
            </a:r>
          </a:p>
        </p:txBody>
      </p:sp>
      <p:sp>
        <p:nvSpPr>
          <p:cNvPr id="41" name="TextBox 40"/>
          <p:cNvSpPr txBox="1"/>
          <p:nvPr/>
        </p:nvSpPr>
        <p:spPr>
          <a:xfrm>
            <a:off x="8460241" y="4648328"/>
            <a:ext cx="1886409" cy="1015663"/>
          </a:xfrm>
          <a:prstGeom prst="rect">
            <a:avLst/>
          </a:prstGeom>
          <a:noFill/>
        </p:spPr>
        <p:txBody>
          <a:bodyPr wrap="square" rtlCol="0">
            <a:spAutoFit/>
          </a:bodyPr>
          <a:lstStyle/>
          <a:p>
            <a:r>
              <a:rPr lang="en-GB" sz="1200" dirty="0">
                <a:latin typeface="Century Gothic" panose="020B0502020202020204" pitchFamily="34" charset="0"/>
              </a:rPr>
              <a:t>If angle a = 75°</a:t>
            </a:r>
          </a:p>
          <a:p>
            <a:r>
              <a:rPr lang="en-GB" sz="1200" dirty="0">
                <a:latin typeface="Century Gothic" panose="020B0502020202020204" pitchFamily="34" charset="0"/>
              </a:rPr>
              <a:t>w</a:t>
            </a:r>
            <a:r>
              <a:rPr lang="en-GB" sz="1200" dirty="0">
                <a:latin typeface="Century Gothic" panose="020B0502020202020204" pitchFamily="34" charset="0"/>
              </a:rPr>
              <a:t>ork out angle b, angle c and angle f.</a:t>
            </a:r>
          </a:p>
          <a:p>
            <a:r>
              <a:rPr lang="en-GB" sz="1200" dirty="0">
                <a:latin typeface="Century Gothic" panose="020B0502020202020204" pitchFamily="34" charset="0"/>
              </a:rPr>
              <a:t>If angle e = 45°</a:t>
            </a:r>
          </a:p>
          <a:p>
            <a:r>
              <a:rPr lang="en-GB" sz="1200" dirty="0">
                <a:latin typeface="Century Gothic" panose="020B0502020202020204" pitchFamily="34" charset="0"/>
              </a:rPr>
              <a:t>w</a:t>
            </a:r>
            <a:r>
              <a:rPr lang="en-GB" sz="1200" dirty="0">
                <a:latin typeface="Century Gothic" panose="020B0502020202020204" pitchFamily="34" charset="0"/>
              </a:rPr>
              <a:t>ork out angle d.</a:t>
            </a:r>
            <a:endParaRPr lang="en-GB" sz="1200" dirty="0">
              <a:latin typeface="Century Gothic" panose="020B0502020202020204" pitchFamily="34" charset="0"/>
            </a:endParaRPr>
          </a:p>
        </p:txBody>
      </p:sp>
      <p:sp>
        <p:nvSpPr>
          <p:cNvPr id="37" name="Footer Placeholder 2"/>
          <p:cNvSpPr>
            <a:spLocks noGrp="1"/>
          </p:cNvSpPr>
          <p:nvPr>
            <p:ph type="ftr" sz="quarter" idx="11"/>
          </p:nvPr>
        </p:nvSpPr>
        <p:spPr>
          <a:xfrm>
            <a:off x="4552950" y="6381066"/>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6" name="Slide Number Placeholder 5"/>
          <p:cNvSpPr>
            <a:spLocks noGrp="1"/>
          </p:cNvSpPr>
          <p:nvPr>
            <p:ph type="sldNum" sz="quarter" idx="12"/>
          </p:nvPr>
        </p:nvSpPr>
        <p:spPr/>
        <p:txBody>
          <a:bodyPr/>
          <a:lstStyle/>
          <a:p>
            <a:fld id="{2AB5F3F0-7E87-48B0-94BB-7E37CB4CA4F1}" type="slidenum">
              <a:rPr lang="en-GB" smtClean="0"/>
              <a:t>4</a:t>
            </a:fld>
            <a:endParaRPr lang="en-GB" dirty="0"/>
          </a:p>
        </p:txBody>
      </p:sp>
    </p:spTree>
    <p:extLst>
      <p:ext uri="{BB962C8B-B14F-4D97-AF65-F5344CB8AC3E}">
        <p14:creationId xmlns:p14="http://schemas.microsoft.com/office/powerpoint/2010/main" val="32289569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extLst/>
          </p:nvPr>
        </p:nvGraphicFramePr>
        <p:xfrm>
          <a:off x="1981200" y="296314"/>
          <a:ext cx="8229600" cy="6150928"/>
        </p:xfrm>
        <a:graphic>
          <a:graphicData uri="http://schemas.openxmlformats.org/drawingml/2006/table">
            <a:tbl>
              <a:tblPr firstRow="1" bandRow="1">
                <a:tableStyleId>{5C22544A-7EE6-4342-B048-85BDC9FD1C3A}</a:tableStyleId>
              </a:tblPr>
              <a:tblGrid>
                <a:gridCol w="1512168">
                  <a:extLst>
                    <a:ext uri="{9D8B030D-6E8A-4147-A177-3AD203B41FA5}">
                      <a16:colId xmlns:a16="http://schemas.microsoft.com/office/drawing/2014/main" val="20000"/>
                    </a:ext>
                  </a:extLst>
                </a:gridCol>
                <a:gridCol w="1231032">
                  <a:extLst>
                    <a:ext uri="{9D8B030D-6E8A-4147-A177-3AD203B41FA5}">
                      <a16:colId xmlns:a16="http://schemas.microsoft.com/office/drawing/2014/main" val="20001"/>
                    </a:ext>
                  </a:extLst>
                </a:gridCol>
                <a:gridCol w="641176">
                  <a:extLst>
                    <a:ext uri="{9D8B030D-6E8A-4147-A177-3AD203B41FA5}">
                      <a16:colId xmlns:a16="http://schemas.microsoft.com/office/drawing/2014/main" val="20002"/>
                    </a:ext>
                  </a:extLst>
                </a:gridCol>
                <a:gridCol w="730424">
                  <a:extLst>
                    <a:ext uri="{9D8B030D-6E8A-4147-A177-3AD203B41FA5}">
                      <a16:colId xmlns:a16="http://schemas.microsoft.com/office/drawing/2014/main" val="20003"/>
                    </a:ext>
                  </a:extLst>
                </a:gridCol>
                <a:gridCol w="3374032">
                  <a:extLst>
                    <a:ext uri="{9D8B030D-6E8A-4147-A177-3AD203B41FA5}">
                      <a16:colId xmlns:a16="http://schemas.microsoft.com/office/drawing/2014/main" val="20004"/>
                    </a:ext>
                  </a:extLst>
                </a:gridCol>
                <a:gridCol w="740768">
                  <a:extLst>
                    <a:ext uri="{9D8B030D-6E8A-4147-A177-3AD203B41FA5}">
                      <a16:colId xmlns:a16="http://schemas.microsoft.com/office/drawing/2014/main" val="20005"/>
                    </a:ext>
                  </a:extLst>
                </a:gridCol>
              </a:tblGrid>
              <a:tr h="370840">
                <a:tc gridSpan="6">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latin typeface="Century Gothic" pitchFamily="34" charset="0"/>
                        </a:rPr>
                        <a:t>Summer 1: Week 6: Pre-Learning Task</a:t>
                      </a:r>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6">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itchFamily="34" charset="0"/>
                        </a:rPr>
                        <a:t>The pre-learning task below could be used to assess pupils’ starting points within this objective. It needs to be completed by all/ or some of the pupils in advance of the main teaching.</a:t>
                      </a:r>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gridSpan="2">
                  <a:txBody>
                    <a:bodyPr/>
                    <a:lstStyle/>
                    <a:p>
                      <a:r>
                        <a:rPr lang="en-GB" dirty="0" smtClean="0">
                          <a:latin typeface="Century Gothic" pitchFamily="34" charset="0"/>
                        </a:rPr>
                        <a:t>Name</a:t>
                      </a:r>
                      <a:endParaRPr lang="en-GB" dirty="0">
                        <a:latin typeface="Century Gothic" pitchFamily="34" charset="0"/>
                      </a:endParaRPr>
                    </a:p>
                  </a:txBody>
                  <a:tcPr/>
                </a:tc>
                <a:tc hMerge="1">
                  <a:txBody>
                    <a:bodyPr/>
                    <a:lstStyle/>
                    <a:p>
                      <a:endParaRPr lang="en-GB"/>
                    </a:p>
                  </a:txBody>
                  <a:tcPr/>
                </a:tc>
                <a:tc gridSpan="4">
                  <a:txBody>
                    <a:bodyPr/>
                    <a:lstStyle/>
                    <a:p>
                      <a:r>
                        <a:rPr lang="en-GB" dirty="0" smtClean="0">
                          <a:latin typeface="Century Gothic" pitchFamily="34" charset="0"/>
                        </a:rPr>
                        <a:t>Summer 1: Week 6</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370840">
                <a:tc>
                  <a:txBody>
                    <a:bodyPr/>
                    <a:lstStyle/>
                    <a:p>
                      <a:r>
                        <a:rPr lang="en-GB" sz="1400" b="1" dirty="0" smtClean="0">
                          <a:latin typeface="Century Gothic" pitchFamily="34" charset="0"/>
                        </a:rPr>
                        <a:t>Objective:</a:t>
                      </a:r>
                    </a:p>
                    <a:p>
                      <a:r>
                        <a:rPr lang="en-GB" sz="1400" b="1" dirty="0" smtClean="0">
                          <a:latin typeface="Century Gothic" pitchFamily="34" charset="0"/>
                        </a:rPr>
                        <a:t>Measures</a:t>
                      </a:r>
                    </a:p>
                  </a:txBody>
                  <a:tcPr/>
                </a:tc>
                <a:tc gridSpan="5">
                  <a:txBody>
                    <a:bodyPr/>
                    <a:lstStyle/>
                    <a:p>
                      <a:pPr algn="l">
                        <a:lnSpc>
                          <a:spcPct val="107000"/>
                        </a:lnSpc>
                        <a:spcAft>
                          <a:spcPts val="0"/>
                        </a:spcAft>
                      </a:pP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-Recognise that shapes with the same areas can have different perimeters and vice versa. </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-Calculate the area of parallelograms and triangles. </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l">
                        <a:spcAft>
                          <a:spcPts val="0"/>
                        </a:spcAft>
                      </a:pP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-Recognise when it is possible to use formulae for area &amp; volume of shapes.</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3"/>
                  </a:ext>
                </a:extLst>
              </a:tr>
              <a:tr h="1697269">
                <a:tc gridSpan="3">
                  <a:txBody>
                    <a:bodyPr/>
                    <a:lstStyle/>
                    <a:p>
                      <a:pPr algn="ctr"/>
                      <a:endParaRPr lang="en-GB" sz="1600" dirty="0" smtClean="0">
                        <a:latin typeface="Century Gothic" panose="020B0502020202020204" pitchFamily="34" charset="0"/>
                      </a:endParaRPr>
                    </a:p>
                    <a:p>
                      <a:pPr algn="ctr"/>
                      <a:endParaRPr lang="en-GB" sz="1600" dirty="0" smtClean="0">
                        <a:latin typeface="Century Gothic" panose="020B0502020202020204" pitchFamily="34" charset="0"/>
                      </a:endParaRPr>
                    </a:p>
                    <a:p>
                      <a:pPr algn="ctr"/>
                      <a:endParaRPr lang="en-GB" sz="1600" dirty="0" smtClean="0">
                        <a:latin typeface="Century Gothic" panose="020B0502020202020204" pitchFamily="34" charset="0"/>
                      </a:endParaRPr>
                    </a:p>
                    <a:p>
                      <a:pPr algn="ctr"/>
                      <a:endParaRPr lang="en-GB" sz="1600" dirty="0" smtClean="0">
                        <a:latin typeface="Century Gothic" panose="020B0502020202020204" pitchFamily="34" charset="0"/>
                      </a:endParaRPr>
                    </a:p>
                    <a:p>
                      <a:pPr algn="ctr"/>
                      <a:endParaRPr lang="en-GB" sz="1600" dirty="0" smtClean="0">
                        <a:latin typeface="Century Gothic" panose="020B0502020202020204" pitchFamily="34" charset="0"/>
                      </a:endParaRPr>
                    </a:p>
                    <a:p>
                      <a:pPr algn="l"/>
                      <a:endParaRPr lang="en-GB" sz="1200" dirty="0" smtClean="0">
                        <a:latin typeface="Century Gothic" panose="020B0502020202020204" pitchFamily="34" charset="0"/>
                      </a:endParaRPr>
                    </a:p>
                    <a:p>
                      <a:pPr algn="l"/>
                      <a:r>
                        <a:rPr lang="en-GB" sz="1400" dirty="0" smtClean="0">
                          <a:latin typeface="Century Gothic" panose="020B0502020202020204" pitchFamily="34" charset="0"/>
                        </a:rPr>
                        <a:t>Which of these 2 shapes has the greatest perimeter?</a:t>
                      </a:r>
                    </a:p>
                  </a:txBody>
                  <a:tcPr/>
                </a:tc>
                <a:tc hMerge="1">
                  <a:txBody>
                    <a:bodyPr/>
                    <a:lstStyle/>
                    <a:p>
                      <a:endParaRPr lang="en-GB"/>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endParaRPr lang="en-GB" sz="1600" dirty="0">
                        <a:latin typeface="Century Gothic" panose="020B0502020202020204" pitchFamily="34" charset="0"/>
                      </a:endParaRPr>
                    </a:p>
                  </a:txBody>
                  <a:tcPr>
                    <a:solidFill>
                      <a:schemeClr val="accent3">
                        <a:lumMod val="20000"/>
                        <a:lumOff val="80000"/>
                      </a:schemeClr>
                    </a:solidFill>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4"/>
                  </a:ext>
                </a:extLst>
              </a:tr>
              <a:tr h="1697269">
                <a:tc gridSpan="3">
                  <a:txBody>
                    <a:bodyPr/>
                    <a:lstStyle/>
                    <a:p>
                      <a:pPr algn="ctr"/>
                      <a:endParaRPr lang="en-GB" sz="1600" dirty="0" smtClean="0">
                        <a:latin typeface="Century Gothic" panose="020B0502020202020204" pitchFamily="34" charset="0"/>
                      </a:endParaRPr>
                    </a:p>
                    <a:p>
                      <a:pPr algn="ctr"/>
                      <a:endParaRPr lang="en-GB" sz="1600" dirty="0" smtClean="0">
                        <a:latin typeface="Century Gothic" panose="020B0502020202020204" pitchFamily="34" charset="0"/>
                      </a:endParaRPr>
                    </a:p>
                    <a:p>
                      <a:pPr algn="ctr"/>
                      <a:endParaRPr lang="en-GB" sz="1600" dirty="0" smtClean="0">
                        <a:latin typeface="Century Gothic" panose="020B0502020202020204" pitchFamily="34" charset="0"/>
                      </a:endParaRPr>
                    </a:p>
                    <a:p>
                      <a:pPr algn="ctr"/>
                      <a:endParaRPr lang="en-GB" sz="1600" dirty="0" smtClean="0">
                        <a:latin typeface="Century Gothic" panose="020B0502020202020204" pitchFamily="34" charset="0"/>
                      </a:endParaRPr>
                    </a:p>
                    <a:p>
                      <a:pPr algn="ctr"/>
                      <a:endParaRPr lang="en-GB" sz="1600" dirty="0" smtClean="0">
                        <a:latin typeface="Century Gothic" panose="020B0502020202020204" pitchFamily="34" charset="0"/>
                      </a:endParaRPr>
                    </a:p>
                    <a:p>
                      <a:pPr algn="ctr"/>
                      <a:endParaRPr lang="en-GB" sz="1600" dirty="0" smtClean="0">
                        <a:latin typeface="Century Gothic" panose="020B0502020202020204" pitchFamily="34" charset="0"/>
                      </a:endParaRPr>
                    </a:p>
                    <a:p>
                      <a:pPr algn="ctr"/>
                      <a:endParaRPr lang="en-GB" sz="1600" dirty="0" smtClean="0">
                        <a:latin typeface="Century Gothic" panose="020B0502020202020204" pitchFamily="34" charset="0"/>
                      </a:endParaRPr>
                    </a:p>
                    <a:p>
                      <a:pPr algn="ctr"/>
                      <a:endParaRPr lang="en-GB" sz="1600" dirty="0">
                        <a:latin typeface="Century Gothic" panose="020B0502020202020204" pitchFamily="34" charset="0"/>
                      </a:endParaRPr>
                    </a:p>
                  </a:txBody>
                  <a:tcPr>
                    <a:solidFill>
                      <a:schemeClr val="accent3">
                        <a:lumMod val="20000"/>
                        <a:lumOff val="80000"/>
                      </a:schemeClr>
                    </a:solidFill>
                  </a:tcPr>
                </a:tc>
                <a:tc hMerge="1">
                  <a:txBody>
                    <a:bodyPr/>
                    <a:lstStyle/>
                    <a:p>
                      <a:endParaRPr lang="en-GB"/>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r>
                        <a:rPr lang="en-GB" sz="1600" dirty="0" smtClean="0">
                          <a:latin typeface="Century Gothic" panose="020B0502020202020204" pitchFamily="34" charset="0"/>
                        </a:rPr>
                        <a:t>Draw a rectangle that has an area of 24sq cm and a perimeter of 22cm.</a:t>
                      </a:r>
                      <a:endParaRPr lang="en-GB" sz="1600" dirty="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5"/>
                  </a:ext>
                </a:extLst>
              </a:tr>
            </a:tbl>
          </a:graphicData>
        </a:graphic>
      </p:graphicFrame>
      <p:sp>
        <p:nvSpPr>
          <p:cNvPr id="4" name="Rectangle 3"/>
          <p:cNvSpPr/>
          <p:nvPr/>
        </p:nvSpPr>
        <p:spPr>
          <a:xfrm>
            <a:off x="2392680" y="2586988"/>
            <a:ext cx="1051560" cy="126873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4"/>
          <p:cNvSpPr/>
          <p:nvPr/>
        </p:nvSpPr>
        <p:spPr>
          <a:xfrm>
            <a:off x="3718560" y="2663190"/>
            <a:ext cx="1520190" cy="9829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2381250" y="2957862"/>
            <a:ext cx="1165860" cy="369332"/>
          </a:xfrm>
          <a:prstGeom prst="rect">
            <a:avLst/>
          </a:prstGeom>
          <a:noFill/>
        </p:spPr>
        <p:txBody>
          <a:bodyPr wrap="square" rtlCol="0">
            <a:spAutoFit/>
          </a:bodyPr>
          <a:lstStyle/>
          <a:p>
            <a:r>
              <a:rPr lang="en-GB" dirty="0">
                <a:latin typeface="Century Gothic" panose="020B0502020202020204" pitchFamily="34" charset="0"/>
              </a:rPr>
              <a:t>4m x 3m</a:t>
            </a:r>
            <a:endParaRPr lang="en-GB" dirty="0">
              <a:latin typeface="Century Gothic" panose="020B0502020202020204" pitchFamily="34" charset="0"/>
            </a:endParaRPr>
          </a:p>
        </p:txBody>
      </p:sp>
      <p:sp>
        <p:nvSpPr>
          <p:cNvPr id="8" name="TextBox 7"/>
          <p:cNvSpPr txBox="1"/>
          <p:nvPr/>
        </p:nvSpPr>
        <p:spPr>
          <a:xfrm>
            <a:off x="3901440" y="2957001"/>
            <a:ext cx="1325880" cy="369332"/>
          </a:xfrm>
          <a:prstGeom prst="rect">
            <a:avLst/>
          </a:prstGeom>
          <a:noFill/>
        </p:spPr>
        <p:txBody>
          <a:bodyPr wrap="square" rtlCol="0">
            <a:spAutoFit/>
          </a:bodyPr>
          <a:lstStyle/>
          <a:p>
            <a:r>
              <a:rPr lang="en-GB" dirty="0">
                <a:latin typeface="Century Gothic" panose="020B0502020202020204" pitchFamily="34" charset="0"/>
              </a:rPr>
              <a:t>5m x 2m</a:t>
            </a:r>
            <a:endParaRPr lang="en-GB" dirty="0">
              <a:latin typeface="Century Gothic" panose="020B0502020202020204" pitchFamily="34" charset="0"/>
            </a:endParaRPr>
          </a:p>
        </p:txBody>
      </p:sp>
      <p:sp>
        <p:nvSpPr>
          <p:cNvPr id="7" name="Right Triangle 6"/>
          <p:cNvSpPr/>
          <p:nvPr/>
        </p:nvSpPr>
        <p:spPr>
          <a:xfrm>
            <a:off x="6564630" y="2663190"/>
            <a:ext cx="1554480" cy="1268730"/>
          </a:xfrm>
          <a:prstGeom prst="r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11" name="Straight Arrow Connector 10"/>
          <p:cNvCxnSpPr/>
          <p:nvPr/>
        </p:nvCxnSpPr>
        <p:spPr>
          <a:xfrm>
            <a:off x="6450330" y="2663190"/>
            <a:ext cx="0" cy="1268730"/>
          </a:xfrm>
          <a:prstGeom prst="straightConnector1">
            <a:avLst/>
          </a:prstGeom>
          <a:ln>
            <a:headEnd type="triangle"/>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p:cNvCxnSpPr/>
          <p:nvPr/>
        </p:nvCxnSpPr>
        <p:spPr>
          <a:xfrm flipV="1">
            <a:off x="6564630" y="4023360"/>
            <a:ext cx="1554480" cy="11430"/>
          </a:xfrm>
          <a:prstGeom prst="straightConnector1">
            <a:avLst/>
          </a:prstGeom>
          <a:ln>
            <a:headEnd type="triangle"/>
            <a:tailEnd type="triangle"/>
          </a:ln>
        </p:spPr>
        <p:style>
          <a:lnRef idx="1">
            <a:schemeClr val="dk1"/>
          </a:lnRef>
          <a:fillRef idx="0">
            <a:schemeClr val="dk1"/>
          </a:fillRef>
          <a:effectRef idx="0">
            <a:schemeClr val="dk1"/>
          </a:effectRef>
          <a:fontRef idx="minor">
            <a:schemeClr val="tx1"/>
          </a:fontRef>
        </p:style>
      </p:cxnSp>
      <p:sp>
        <p:nvSpPr>
          <p:cNvPr id="15" name="TextBox 14"/>
          <p:cNvSpPr txBox="1"/>
          <p:nvPr/>
        </p:nvSpPr>
        <p:spPr>
          <a:xfrm>
            <a:off x="6096000" y="3112890"/>
            <a:ext cx="468630" cy="276999"/>
          </a:xfrm>
          <a:prstGeom prst="rect">
            <a:avLst/>
          </a:prstGeom>
          <a:noFill/>
        </p:spPr>
        <p:txBody>
          <a:bodyPr wrap="square" rtlCol="0">
            <a:spAutoFit/>
          </a:bodyPr>
          <a:lstStyle/>
          <a:p>
            <a:r>
              <a:rPr lang="en-GB" sz="1200" dirty="0">
                <a:latin typeface="Century Gothic" panose="020B0502020202020204" pitchFamily="34" charset="0"/>
              </a:rPr>
              <a:t>3m</a:t>
            </a:r>
            <a:endParaRPr lang="en-GB" sz="1200" dirty="0">
              <a:latin typeface="Century Gothic" panose="020B0502020202020204" pitchFamily="34" charset="0"/>
            </a:endParaRPr>
          </a:p>
        </p:txBody>
      </p:sp>
      <p:sp>
        <p:nvSpPr>
          <p:cNvPr id="16" name="TextBox 15"/>
          <p:cNvSpPr txBox="1"/>
          <p:nvPr/>
        </p:nvSpPr>
        <p:spPr>
          <a:xfrm>
            <a:off x="7002780" y="4033409"/>
            <a:ext cx="468630" cy="276999"/>
          </a:xfrm>
          <a:prstGeom prst="rect">
            <a:avLst/>
          </a:prstGeom>
          <a:noFill/>
        </p:spPr>
        <p:txBody>
          <a:bodyPr wrap="square" rtlCol="0">
            <a:spAutoFit/>
          </a:bodyPr>
          <a:lstStyle/>
          <a:p>
            <a:r>
              <a:rPr lang="en-GB" sz="1200" dirty="0">
                <a:latin typeface="Century Gothic" panose="020B0502020202020204" pitchFamily="34" charset="0"/>
              </a:rPr>
              <a:t>5</a:t>
            </a:r>
            <a:r>
              <a:rPr lang="en-GB" sz="1200" dirty="0">
                <a:latin typeface="Century Gothic" panose="020B0502020202020204" pitchFamily="34" charset="0"/>
              </a:rPr>
              <a:t>m</a:t>
            </a:r>
            <a:endParaRPr lang="en-GB" sz="1200" dirty="0">
              <a:latin typeface="Century Gothic" panose="020B0502020202020204" pitchFamily="34" charset="0"/>
            </a:endParaRPr>
          </a:p>
        </p:txBody>
      </p:sp>
      <p:sp>
        <p:nvSpPr>
          <p:cNvPr id="17" name="TextBox 16"/>
          <p:cNvSpPr txBox="1"/>
          <p:nvPr/>
        </p:nvSpPr>
        <p:spPr>
          <a:xfrm>
            <a:off x="7753350" y="2663191"/>
            <a:ext cx="1737360" cy="461665"/>
          </a:xfrm>
          <a:prstGeom prst="rect">
            <a:avLst/>
          </a:prstGeom>
          <a:noFill/>
        </p:spPr>
        <p:txBody>
          <a:bodyPr wrap="square" rtlCol="0">
            <a:spAutoFit/>
          </a:bodyPr>
          <a:lstStyle/>
          <a:p>
            <a:r>
              <a:rPr lang="en-GB" sz="1200" dirty="0">
                <a:latin typeface="Century Gothic" panose="020B0502020202020204" pitchFamily="34" charset="0"/>
              </a:rPr>
              <a:t>What is the area of this triangle?</a:t>
            </a:r>
            <a:endParaRPr lang="en-GB" sz="1200" dirty="0">
              <a:latin typeface="Century Gothic" panose="020B0502020202020204" pitchFamily="34" charset="0"/>
            </a:endParaRPr>
          </a:p>
        </p:txBody>
      </p:sp>
      <p:sp>
        <p:nvSpPr>
          <p:cNvPr id="18" name="Rectangle 17"/>
          <p:cNvSpPr/>
          <p:nvPr/>
        </p:nvSpPr>
        <p:spPr>
          <a:xfrm>
            <a:off x="8462010" y="3251388"/>
            <a:ext cx="880110" cy="4914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Parallelogram 18"/>
          <p:cNvSpPr/>
          <p:nvPr/>
        </p:nvSpPr>
        <p:spPr>
          <a:xfrm>
            <a:off x="2284095" y="4698091"/>
            <a:ext cx="2194560" cy="982980"/>
          </a:xfrm>
          <a:prstGeom prst="parallelogram">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21" name="Straight Arrow Connector 20"/>
          <p:cNvCxnSpPr/>
          <p:nvPr/>
        </p:nvCxnSpPr>
        <p:spPr>
          <a:xfrm>
            <a:off x="4552950" y="4698091"/>
            <a:ext cx="0" cy="982980"/>
          </a:xfrm>
          <a:prstGeom prst="straightConnector1">
            <a:avLst/>
          </a:prstGeom>
          <a:ln>
            <a:headEnd type="triangle"/>
            <a:tailEnd type="triangle"/>
          </a:ln>
        </p:spPr>
        <p:style>
          <a:lnRef idx="1">
            <a:schemeClr val="dk1"/>
          </a:lnRef>
          <a:fillRef idx="0">
            <a:schemeClr val="dk1"/>
          </a:fillRef>
          <a:effectRef idx="0">
            <a:schemeClr val="dk1"/>
          </a:effectRef>
          <a:fontRef idx="minor">
            <a:schemeClr val="tx1"/>
          </a:fontRef>
        </p:style>
      </p:cxnSp>
      <p:cxnSp>
        <p:nvCxnSpPr>
          <p:cNvPr id="23" name="Straight Arrow Connector 22"/>
          <p:cNvCxnSpPr/>
          <p:nvPr/>
        </p:nvCxnSpPr>
        <p:spPr>
          <a:xfrm flipV="1">
            <a:off x="2284096" y="5795010"/>
            <a:ext cx="1948815" cy="11430"/>
          </a:xfrm>
          <a:prstGeom prst="straightConnector1">
            <a:avLst/>
          </a:prstGeom>
          <a:ln>
            <a:headEnd type="triangle"/>
            <a:tailEnd type="triangle"/>
          </a:ln>
        </p:spPr>
        <p:style>
          <a:lnRef idx="1">
            <a:schemeClr val="dk1"/>
          </a:lnRef>
          <a:fillRef idx="0">
            <a:schemeClr val="dk1"/>
          </a:fillRef>
          <a:effectRef idx="0">
            <a:schemeClr val="dk1"/>
          </a:effectRef>
          <a:fontRef idx="minor">
            <a:schemeClr val="tx1"/>
          </a:fontRef>
        </p:style>
      </p:cxnSp>
      <p:sp>
        <p:nvSpPr>
          <p:cNvPr id="24" name="TextBox 23"/>
          <p:cNvSpPr txBox="1"/>
          <p:nvPr/>
        </p:nvSpPr>
        <p:spPr>
          <a:xfrm>
            <a:off x="2918460" y="5909311"/>
            <a:ext cx="685800" cy="276999"/>
          </a:xfrm>
          <a:prstGeom prst="rect">
            <a:avLst/>
          </a:prstGeom>
          <a:noFill/>
        </p:spPr>
        <p:txBody>
          <a:bodyPr wrap="square" rtlCol="0">
            <a:spAutoFit/>
          </a:bodyPr>
          <a:lstStyle/>
          <a:p>
            <a:r>
              <a:rPr lang="en-GB" sz="1200" dirty="0">
                <a:latin typeface="Century Gothic" panose="020B0502020202020204" pitchFamily="34" charset="0"/>
              </a:rPr>
              <a:t>10cm</a:t>
            </a:r>
          </a:p>
        </p:txBody>
      </p:sp>
      <p:sp>
        <p:nvSpPr>
          <p:cNvPr id="25" name="TextBox 24"/>
          <p:cNvSpPr txBox="1"/>
          <p:nvPr/>
        </p:nvSpPr>
        <p:spPr>
          <a:xfrm>
            <a:off x="4627246" y="5058411"/>
            <a:ext cx="685800" cy="276999"/>
          </a:xfrm>
          <a:prstGeom prst="rect">
            <a:avLst/>
          </a:prstGeom>
          <a:noFill/>
        </p:spPr>
        <p:txBody>
          <a:bodyPr wrap="square" rtlCol="0">
            <a:spAutoFit/>
          </a:bodyPr>
          <a:lstStyle/>
          <a:p>
            <a:r>
              <a:rPr lang="en-GB" sz="1200" dirty="0">
                <a:latin typeface="Century Gothic" panose="020B0502020202020204" pitchFamily="34" charset="0"/>
              </a:rPr>
              <a:t>6cm</a:t>
            </a:r>
            <a:endParaRPr lang="en-GB" sz="1200" dirty="0">
              <a:latin typeface="Century Gothic" panose="020B0502020202020204" pitchFamily="34" charset="0"/>
            </a:endParaRPr>
          </a:p>
        </p:txBody>
      </p:sp>
      <p:sp>
        <p:nvSpPr>
          <p:cNvPr id="26" name="TextBox 25"/>
          <p:cNvSpPr txBox="1"/>
          <p:nvPr/>
        </p:nvSpPr>
        <p:spPr>
          <a:xfrm>
            <a:off x="3872865" y="5795011"/>
            <a:ext cx="1405890" cy="646331"/>
          </a:xfrm>
          <a:prstGeom prst="rect">
            <a:avLst/>
          </a:prstGeom>
          <a:noFill/>
        </p:spPr>
        <p:txBody>
          <a:bodyPr wrap="square" rtlCol="0">
            <a:spAutoFit/>
          </a:bodyPr>
          <a:lstStyle/>
          <a:p>
            <a:r>
              <a:rPr lang="en-GB" sz="1200" dirty="0">
                <a:latin typeface="Century Gothic" panose="020B0502020202020204" pitchFamily="34" charset="0"/>
              </a:rPr>
              <a:t>What is the area of this parallelogram?</a:t>
            </a:r>
            <a:endParaRPr lang="en-GB" dirty="0"/>
          </a:p>
        </p:txBody>
      </p:sp>
      <p:sp>
        <p:nvSpPr>
          <p:cNvPr id="22"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2" name="Slide Number Placeholder 1"/>
          <p:cNvSpPr>
            <a:spLocks noGrp="1"/>
          </p:cNvSpPr>
          <p:nvPr>
            <p:ph type="sldNum" sz="quarter" idx="12"/>
          </p:nvPr>
        </p:nvSpPr>
        <p:spPr/>
        <p:txBody>
          <a:bodyPr/>
          <a:lstStyle/>
          <a:p>
            <a:fld id="{2AB5F3F0-7E87-48B0-94BB-7E37CB4CA4F1}" type="slidenum">
              <a:rPr lang="en-GB" smtClean="0"/>
              <a:t>5</a:t>
            </a:fld>
            <a:endParaRPr lang="en-GB" dirty="0"/>
          </a:p>
        </p:txBody>
      </p:sp>
    </p:spTree>
    <p:extLst>
      <p:ext uri="{BB962C8B-B14F-4D97-AF65-F5344CB8AC3E}">
        <p14:creationId xmlns:p14="http://schemas.microsoft.com/office/powerpoint/2010/main" val="37208741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13932" y="232728"/>
          <a:ext cx="8564136" cy="6176328"/>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1694429">
                  <a:extLst>
                    <a:ext uri="{9D8B030D-6E8A-4147-A177-3AD203B41FA5}">
                      <a16:colId xmlns:a16="http://schemas.microsoft.com/office/drawing/2014/main" val="20001"/>
                    </a:ext>
                  </a:extLst>
                </a:gridCol>
                <a:gridCol w="5219328">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1: Week 6: Practice and Consolidation</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370840">
                <a:tc gridSpan="3">
                  <a:txBody>
                    <a:bodyPr/>
                    <a:lstStyle/>
                    <a:p>
                      <a:pPr algn="l">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Measures: </a:t>
                      </a: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-Recognise that shapes with the same areas can have different perimeters and vice versa. Calculate the area of parallelograms and triangles. Recognise when it is possible to use formulae for area &amp; volume of shapes.</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400" b="1" dirty="0" smtClean="0">
                          <a:solidFill>
                            <a:schemeClr val="tx1"/>
                          </a:solidFill>
                          <a:latin typeface="Century Gothic" panose="020B0502020202020204" pitchFamily="34" charset="0"/>
                        </a:rPr>
                        <a:t>Oral and Mental Activities</a:t>
                      </a:r>
                    </a:p>
                    <a:p>
                      <a:r>
                        <a:rPr lang="en-GB" sz="1400" b="1" dirty="0" smtClean="0">
                          <a:solidFill>
                            <a:schemeClr val="tx1"/>
                          </a:solidFill>
                          <a:latin typeface="Century Gothic" panose="020B0502020202020204" pitchFamily="34" charset="0"/>
                        </a:rPr>
                        <a:t>Examples:</a:t>
                      </a:r>
                      <a:endParaRPr lang="en-GB" sz="1400" b="1" dirty="0">
                        <a:solidFill>
                          <a:schemeClr val="tx1"/>
                        </a:solidFill>
                        <a:latin typeface="Century Gothic" panose="020B0502020202020204" pitchFamily="34" charset="0"/>
                      </a:endParaRPr>
                    </a:p>
                  </a:txBody>
                  <a:tcPr/>
                </a:tc>
                <a:tc>
                  <a:txBody>
                    <a:bodyPr/>
                    <a:lstStyle/>
                    <a:p>
                      <a:r>
                        <a:rPr lang="en-GB" sz="1400" b="1" dirty="0" smtClean="0">
                          <a:latin typeface="Century Gothic" panose="020B0502020202020204" pitchFamily="34" charset="0"/>
                        </a:rPr>
                        <a:t>Pencil and Paper</a:t>
                      </a:r>
                      <a:r>
                        <a:rPr lang="en-GB" sz="1400" b="1" baseline="0" dirty="0" smtClean="0">
                          <a:latin typeface="Century Gothic" panose="020B0502020202020204" pitchFamily="34" charset="0"/>
                        </a:rPr>
                        <a:t> Activities</a:t>
                      </a:r>
                    </a:p>
                    <a:p>
                      <a:r>
                        <a:rPr lang="en-GB" sz="1400" b="1" baseline="0" dirty="0" smtClean="0">
                          <a:latin typeface="Century Gothic" panose="020B0502020202020204" pitchFamily="34" charset="0"/>
                        </a:rPr>
                        <a:t>Examples:</a:t>
                      </a:r>
                      <a:endParaRPr lang="en-GB" sz="1400" b="1" dirty="0">
                        <a:latin typeface="Century Gothic" panose="020B0502020202020204" pitchFamily="34" charset="0"/>
                      </a:endParaRPr>
                    </a:p>
                  </a:txBody>
                  <a:tcPr/>
                </a:tc>
                <a:extLst>
                  <a:ext uri="{0D108BD9-81ED-4DB2-BD59-A6C34878D82A}">
                    <a16:rowId xmlns:a16="http://schemas.microsoft.com/office/drawing/2014/main" val="10002"/>
                  </a:ext>
                </a:extLst>
              </a:tr>
              <a:tr h="970597">
                <a:tc rowSpan="3">
                  <a:txBody>
                    <a:bodyPr/>
                    <a:lstStyle/>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Draw shapes with same area with different perimeters</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Solve problems involving area and perimeter</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Know formula for calculating area of triangle</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Calculate area of triangles </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Know formula for calculating area of parallelogram</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Calculate area of parallelograms </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endParaRPr lang="en-GB" sz="8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rowSpan="3">
                  <a:txBody>
                    <a:bodyPr/>
                    <a:lstStyle/>
                    <a:p>
                      <a:pPr marL="171450" indent="-171450">
                        <a:buFont typeface="Arial" panose="020B0604020202020204" pitchFamily="34" charset="0"/>
                        <a:buChar char="•"/>
                      </a:pPr>
                      <a:r>
                        <a:rPr lang="en-GB" sz="1100" baseline="0" dirty="0" smtClean="0">
                          <a:latin typeface="Century Gothic" panose="020B0502020202020204" pitchFamily="34" charset="0"/>
                        </a:rPr>
                        <a:t>Use 2 rectangular shapes that are different but have the same area, eg, 6 x 4 and 8 x 3</a:t>
                      </a:r>
                    </a:p>
                    <a:p>
                      <a:pPr marL="171450" indent="-171450">
                        <a:buFont typeface="Arial" panose="020B0604020202020204" pitchFamily="34" charset="0"/>
                        <a:buChar char="•"/>
                      </a:pPr>
                      <a:r>
                        <a:rPr lang="en-GB" sz="1100" baseline="0" dirty="0" smtClean="0">
                          <a:latin typeface="Century Gothic" panose="020B0502020202020204" pitchFamily="34" charset="0"/>
                        </a:rPr>
                        <a:t>Use this to show how the perimeters are different and therefore emphasise that a shape could have the same area as another shape but they may have a different perimeter and vice versa.</a:t>
                      </a:r>
                    </a:p>
                    <a:p>
                      <a:pPr marL="171450" indent="-171450">
                        <a:buFont typeface="Arial" panose="020B0604020202020204" pitchFamily="34" charset="0"/>
                        <a:buChar char="•"/>
                      </a:pPr>
                      <a:r>
                        <a:rPr lang="en-GB" sz="1100" baseline="0" dirty="0" smtClean="0">
                          <a:latin typeface="Century Gothic" panose="020B0502020202020204" pitchFamily="34" charset="0"/>
                        </a:rPr>
                        <a:t>Reinforce the formula for working out the area of a triangle and a parallelogram.</a:t>
                      </a:r>
                    </a:p>
                  </a:txBody>
                  <a:tcPr/>
                </a:tc>
                <a:tc>
                  <a:txBody>
                    <a:bodyPr/>
                    <a:lstStyle/>
                    <a:p>
                      <a:r>
                        <a:rPr lang="en-GB" sz="1200" baseline="0" dirty="0" smtClean="0">
                          <a:latin typeface="Century Gothic" panose="020B0502020202020204" pitchFamily="34" charset="0"/>
                        </a:rPr>
                        <a:t>Draw two rectangles that have an area of 36sq. cm but have a different perimeter. State what the perimeter of each is.</a:t>
                      </a:r>
                    </a:p>
                    <a:p>
                      <a:endParaRPr lang="en-GB" sz="12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smtClean="0">
                          <a:latin typeface="Century Gothic" panose="020B0502020202020204" pitchFamily="34" charset="0"/>
                        </a:rPr>
                        <a:t>Draw two rectangles that have an area of 48sq. cm but have a different perimeter. State what the perimeter of each is.</a:t>
                      </a:r>
                    </a:p>
                    <a:p>
                      <a:endParaRPr lang="en-GB" sz="1200" baseline="0" dirty="0" smtClean="0">
                        <a:latin typeface="Century Gothic" panose="020B0502020202020204" pitchFamily="34" charset="0"/>
                      </a:endParaRPr>
                    </a:p>
                  </a:txBody>
                  <a:tcPr/>
                </a:tc>
                <a:extLst>
                  <a:ext uri="{0D108BD9-81ED-4DB2-BD59-A6C34878D82A}">
                    <a16:rowId xmlns:a16="http://schemas.microsoft.com/office/drawing/2014/main" val="10003"/>
                  </a:ext>
                </a:extLst>
              </a:tr>
              <a:tr h="661987">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In a field that is 30m x 25m a framer is a able to keep 1 sheep for every 5sq m. How many sheep can he keep in the field?</a:t>
                      </a:r>
                    </a:p>
                    <a:p>
                      <a:endParaRPr lang="en-GB" sz="1200" dirty="0" smtClean="0">
                        <a:latin typeface="Century Gothic" panose="020B0502020202020204" pitchFamily="34" charset="0"/>
                      </a:endParaRPr>
                    </a:p>
                    <a:p>
                      <a:r>
                        <a:rPr lang="en-GB" sz="1200" dirty="0" smtClean="0">
                          <a:latin typeface="Century Gothic" panose="020B0502020202020204" pitchFamily="34" charset="0"/>
                        </a:rPr>
                        <a:t>In another field which is 60m x 30m he keeps his cows. Cows needs 10sq. m each. How many cows can he keep in this larger field?</a:t>
                      </a:r>
                    </a:p>
                    <a:p>
                      <a:endParaRPr lang="en-GB" sz="1200" dirty="0" smtClean="0">
                        <a:latin typeface="Century Gothic" panose="020B0502020202020204" pitchFamily="34" charset="0"/>
                      </a:endParaRPr>
                    </a:p>
                  </a:txBody>
                  <a:tcPr/>
                </a:tc>
                <a:extLst>
                  <a:ext uri="{0D108BD9-81ED-4DB2-BD59-A6C34878D82A}">
                    <a16:rowId xmlns:a16="http://schemas.microsoft.com/office/drawing/2014/main" val="10004"/>
                  </a:ext>
                </a:extLst>
              </a:tr>
              <a:tr h="845820">
                <a:tc vMerge="1">
                  <a:txBody>
                    <a:bodyPr/>
                    <a:lstStyle/>
                    <a:p>
                      <a:pPr marL="342900" lvl="0" indent="-342900" algn="l">
                        <a:spcAft>
                          <a:spcPts val="0"/>
                        </a:spcAft>
                        <a:buFont typeface="Wingdings" panose="05000000000000000000" pitchFamily="2" charset="2"/>
                        <a:buChar char=""/>
                      </a:pP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marL="171450" indent="-171450">
                        <a:buFont typeface="Arial" panose="020B0604020202020204" pitchFamily="34" charset="0"/>
                        <a:buChar char="•"/>
                      </a:pPr>
                      <a:endParaRPr lang="en-GB" sz="1200" baseline="0" dirty="0" smtClean="0">
                        <a:latin typeface="Century Gothic" panose="020B0502020202020204" pitchFamily="34" charset="0"/>
                      </a:endParaRPr>
                    </a:p>
                  </a:txBody>
                  <a:tcPr/>
                </a:tc>
                <a:tc>
                  <a:txBody>
                    <a:bodyPr/>
                    <a:lstStyle/>
                    <a:p>
                      <a:r>
                        <a:rPr lang="en-GB" sz="1200" baseline="0" dirty="0" smtClean="0">
                          <a:latin typeface="Century Gothic" panose="020B0502020202020204" pitchFamily="34" charset="0"/>
                        </a:rPr>
                        <a:t>If the area of a Triangle is the base x the vertical side ÷ 2.</a:t>
                      </a:r>
                    </a:p>
                    <a:p>
                      <a:r>
                        <a:rPr lang="en-GB" sz="1200" baseline="0" dirty="0" smtClean="0">
                          <a:latin typeface="Century Gothic" panose="020B0502020202020204" pitchFamily="34" charset="0"/>
                        </a:rPr>
                        <a:t>Work out the area of the following:</a:t>
                      </a:r>
                    </a:p>
                    <a:p>
                      <a:endParaRPr lang="en-GB" sz="1200" baseline="0" dirty="0" smtClean="0">
                        <a:latin typeface="Century Gothic" panose="020B0502020202020204" pitchFamily="34" charset="0"/>
                      </a:endParaRP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  3cm                               10cm                              15cm</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     </a:t>
                      </a:r>
                    </a:p>
                    <a:p>
                      <a:r>
                        <a:rPr lang="en-GB" sz="1200" baseline="0" dirty="0" smtClean="0">
                          <a:latin typeface="Century Gothic" panose="020B0502020202020204" pitchFamily="34" charset="0"/>
                        </a:rPr>
                        <a:t>                5cm                                   8cm                                 12cm</a:t>
                      </a:r>
                    </a:p>
                    <a:p>
                      <a:endParaRPr lang="en-GB" sz="1200" baseline="0" dirty="0" smtClean="0">
                        <a:latin typeface="Century Gothic" panose="020B0502020202020204" pitchFamily="34" charset="0"/>
                      </a:endParaRPr>
                    </a:p>
                    <a:p>
                      <a:endParaRPr lang="en-GB" sz="1200" baseline="0" dirty="0" smtClean="0">
                        <a:latin typeface="Century Gothic" panose="020B0502020202020204" pitchFamily="34" charset="0"/>
                      </a:endParaRPr>
                    </a:p>
                  </a:txBody>
                  <a:tcPr/>
                </a:tc>
                <a:extLst>
                  <a:ext uri="{0D108BD9-81ED-4DB2-BD59-A6C34878D82A}">
                    <a16:rowId xmlns:a16="http://schemas.microsoft.com/office/drawing/2014/main" val="10005"/>
                  </a:ext>
                </a:extLst>
              </a:tr>
            </a:tbl>
          </a:graphicData>
        </a:graphic>
      </p:graphicFrame>
      <p:sp>
        <p:nvSpPr>
          <p:cNvPr id="5" name="Right Triangle 4"/>
          <p:cNvSpPr/>
          <p:nvPr/>
        </p:nvSpPr>
        <p:spPr>
          <a:xfrm>
            <a:off x="5713095" y="5040630"/>
            <a:ext cx="1045845" cy="720090"/>
          </a:xfrm>
          <a:prstGeom prst="r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ight Triangle 5"/>
          <p:cNvSpPr/>
          <p:nvPr/>
        </p:nvSpPr>
        <p:spPr>
          <a:xfrm>
            <a:off x="7491890" y="4914900"/>
            <a:ext cx="810101" cy="845820"/>
          </a:xfrm>
          <a:prstGeom prst="r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ight Triangle 7"/>
          <p:cNvSpPr/>
          <p:nvPr/>
        </p:nvSpPr>
        <p:spPr>
          <a:xfrm>
            <a:off x="9153631" y="4789170"/>
            <a:ext cx="1048702" cy="971550"/>
          </a:xfrm>
          <a:prstGeom prst="r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3" name="Slide Number Placeholder 2"/>
          <p:cNvSpPr>
            <a:spLocks noGrp="1"/>
          </p:cNvSpPr>
          <p:nvPr>
            <p:ph type="sldNum" sz="quarter" idx="12"/>
          </p:nvPr>
        </p:nvSpPr>
        <p:spPr/>
        <p:txBody>
          <a:bodyPr/>
          <a:lstStyle/>
          <a:p>
            <a:fld id="{2AB5F3F0-7E87-48B0-94BB-7E37CB4CA4F1}" type="slidenum">
              <a:rPr lang="en-GB" smtClean="0"/>
              <a:t>6</a:t>
            </a:fld>
            <a:endParaRPr lang="en-GB" dirty="0"/>
          </a:p>
        </p:txBody>
      </p:sp>
    </p:spTree>
    <p:extLst>
      <p:ext uri="{BB962C8B-B14F-4D97-AF65-F5344CB8AC3E}">
        <p14:creationId xmlns:p14="http://schemas.microsoft.com/office/powerpoint/2010/main" val="13500957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199066"/>
          <a:ext cx="8564137" cy="6237288"/>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1: Week 6: Mastering this Objective – Deeper Understanding</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Measures: </a:t>
                      </a: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-Recognise that shapes with the same areas can have different perimeters and vice versa. Calculate the area of parallelograms and triangles. Recognise when it is possible to use formulae for area &amp; volume of shapes.</a:t>
                      </a:r>
                      <a:r>
                        <a:rPr lang="en-GB" sz="1400" b="0" dirty="0" smtClean="0">
                          <a:solidFill>
                            <a:schemeClr val="dk1"/>
                          </a:solidFill>
                          <a:effectLst/>
                          <a:latin typeface="Century Gothic" panose="020B0502020202020204" pitchFamily="34" charset="0"/>
                          <a:ea typeface="Calibri" panose="020F0502020204030204" pitchFamily="34" charset="0"/>
                          <a:cs typeface="Times New Roman" panose="02020603050405020304" pitchFamily="18" charset="0"/>
                        </a:rPr>
                        <a:t>=</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latin typeface="Century Gothic" panose="020B0502020202020204" pitchFamily="34" charset="0"/>
                        </a:rPr>
                        <a:t>If pupils have mastered this objective they will</a:t>
                      </a:r>
                      <a:r>
                        <a:rPr lang="en-GB" sz="1400" b="1" baseline="0" dirty="0" smtClean="0">
                          <a:solidFill>
                            <a:schemeClr val="tx1"/>
                          </a:solidFill>
                          <a:latin typeface="Century Gothic" panose="020B0502020202020204" pitchFamily="34" charset="0"/>
                        </a:rPr>
                        <a:t> be able to complete these activities independently: </a:t>
                      </a:r>
                      <a:r>
                        <a:rPr lang="en-GB" sz="1400" b="1" dirty="0" smtClean="0">
                          <a:solidFill>
                            <a:schemeClr val="tx1"/>
                          </a:solidFill>
                          <a:latin typeface="Century Gothic" panose="020B0502020202020204" pitchFamily="34" charset="0"/>
                        </a:rPr>
                        <a:t> </a:t>
                      </a:r>
                    </a:p>
                  </a:txBody>
                  <a:tcPr/>
                </a:tc>
                <a:tc hMerge="1">
                  <a:txBody>
                    <a:bodyPr/>
                    <a:lstStyle/>
                    <a:p>
                      <a:endParaRPr lang="en-GB"/>
                    </a:p>
                  </a:txBody>
                  <a:tcPr/>
                </a:tc>
                <a:extLst>
                  <a:ext uri="{0D108BD9-81ED-4DB2-BD59-A6C34878D82A}">
                    <a16:rowId xmlns:a16="http://schemas.microsoft.com/office/drawing/2014/main" val="10002"/>
                  </a:ext>
                </a:extLst>
              </a:tr>
              <a:tr h="2099600">
                <a:tc rowSpan="2">
                  <a:txBody>
                    <a:bodyPr/>
                    <a:lstStyle/>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Draw shapes with same area with different perimeters</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Solve problems involving area and perimeter</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Know formula for calculating area of triangle</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Calculate area of triangles </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Know formula for calculating area of parallelogram</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Calculate area of parallelograms </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10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Draw any parallelogram that has an</a:t>
                      </a:r>
                      <a:r>
                        <a:rPr lang="en-GB" sz="1200" kern="1200" baseline="0" dirty="0" smtClean="0">
                          <a:solidFill>
                            <a:schemeClr val="dk1"/>
                          </a:solidFill>
                          <a:effectLst/>
                          <a:latin typeface="Century Gothic" panose="020B0502020202020204" pitchFamily="34" charset="0"/>
                          <a:ea typeface="+mn-ea"/>
                          <a:cs typeface="+mn-cs"/>
                        </a:rPr>
                        <a:t> area of 80sq. cms with the length between one set of parallel lines being 8cms.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Draw any parallelogram that has an</a:t>
                      </a:r>
                      <a:r>
                        <a:rPr lang="en-GB" sz="1200" kern="1200" baseline="0" dirty="0" smtClean="0">
                          <a:solidFill>
                            <a:schemeClr val="dk1"/>
                          </a:solidFill>
                          <a:effectLst/>
                          <a:latin typeface="Century Gothic" panose="020B0502020202020204" pitchFamily="34" charset="0"/>
                          <a:ea typeface="+mn-ea"/>
                          <a:cs typeface="+mn-cs"/>
                        </a:rPr>
                        <a:t> area of 20sq. cms with the length between one set of parallel lines being 4cms.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A right angled triangle has a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base of 10cms and a vertical side</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of 15cms. What is its area?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txBody>
                  <a:tcPr/>
                </a:tc>
                <a:tc>
                  <a:txBody>
                    <a:bodyPr/>
                    <a:lstStyle/>
                    <a:p>
                      <a:pPr marL="0" indent="0">
                        <a:buFont typeface="Arial" panose="020B0604020202020204" pitchFamily="34" charset="0"/>
                        <a:buNone/>
                      </a:pPr>
                      <a:r>
                        <a:rPr lang="en-GB" sz="1200" baseline="0" dirty="0" smtClean="0">
                          <a:latin typeface="Century Gothic" panose="020B0502020202020204" pitchFamily="34" charset="0"/>
                        </a:rPr>
                        <a:t> </a:t>
                      </a:r>
                      <a:endParaRPr lang="en-GB" sz="1200" dirty="0">
                        <a:latin typeface="Century Gothic" panose="020B0502020202020204" pitchFamily="34" charset="0"/>
                      </a:endParaRPr>
                    </a:p>
                  </a:txBody>
                  <a:tcPr/>
                </a:tc>
                <a:extLst>
                  <a:ext uri="{0D108BD9-81ED-4DB2-BD59-A6C34878D82A}">
                    <a16:rowId xmlns:a16="http://schemas.microsoft.com/office/drawing/2014/main" val="10003"/>
                  </a:ext>
                </a:extLst>
              </a:tr>
              <a:tr h="2099600">
                <a:tc vMerge="1">
                  <a:txBody>
                    <a:bodyPr/>
                    <a:lstStyle/>
                    <a:p>
                      <a:endParaRPr lang="en-GB"/>
                    </a:p>
                  </a:txBody>
                  <a:tcPr/>
                </a:tc>
                <a:tc gridSpan="2">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txBody>
                  <a:tcPr/>
                </a:tc>
                <a:tc hMerge="1">
                  <a:txBody>
                    <a:bodyPr/>
                    <a:lstStyle/>
                    <a:p>
                      <a:pPr marL="0" indent="0">
                        <a:buFont typeface="Arial" panose="020B0604020202020204" pitchFamily="34" charset="0"/>
                        <a:buNone/>
                      </a:pPr>
                      <a:endParaRPr lang="en-GB" sz="1200" dirty="0">
                        <a:latin typeface="Century Gothic" panose="020B0502020202020204" pitchFamily="34" charset="0"/>
                      </a:endParaRPr>
                    </a:p>
                  </a:txBody>
                  <a:tcPr/>
                </a:tc>
                <a:extLst>
                  <a:ext uri="{0D108BD9-81ED-4DB2-BD59-A6C34878D82A}">
                    <a16:rowId xmlns:a16="http://schemas.microsoft.com/office/drawing/2014/main" val="10004"/>
                  </a:ext>
                </a:extLst>
              </a:tr>
            </a:tbl>
          </a:graphicData>
        </a:graphic>
      </p:graphicFrame>
      <p:sp>
        <p:nvSpPr>
          <p:cNvPr id="3" name="Isosceles Triangle 2"/>
          <p:cNvSpPr/>
          <p:nvPr/>
        </p:nvSpPr>
        <p:spPr>
          <a:xfrm>
            <a:off x="9208445" y="2324397"/>
            <a:ext cx="933775" cy="1497330"/>
          </a:xfrm>
          <a:prstGeom prst="triangl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7044690" y="2057401"/>
            <a:ext cx="1965960" cy="2031325"/>
          </a:xfrm>
          <a:prstGeom prst="rect">
            <a:avLst/>
          </a:prstGeom>
          <a:noFill/>
        </p:spPr>
        <p:txBody>
          <a:bodyPr wrap="square" rtlCol="0">
            <a:spAutoFit/>
          </a:bodyPr>
          <a:lstStyle/>
          <a:p>
            <a:r>
              <a:rPr lang="en-GB" sz="1200" dirty="0">
                <a:latin typeface="Century Gothic" panose="020B0502020202020204" pitchFamily="34" charset="0"/>
              </a:rPr>
              <a:t>An isosceles triangle has a base of </a:t>
            </a:r>
            <a:r>
              <a:rPr lang="en-GB" sz="1200" dirty="0">
                <a:latin typeface="Century Gothic" panose="020B0502020202020204" pitchFamily="34" charset="0"/>
              </a:rPr>
              <a:t>10cm </a:t>
            </a:r>
            <a:r>
              <a:rPr lang="en-GB" sz="1200" dirty="0">
                <a:latin typeface="Century Gothic" panose="020B0502020202020204" pitchFamily="34" charset="0"/>
              </a:rPr>
              <a:t>and a height of </a:t>
            </a:r>
            <a:r>
              <a:rPr lang="en-GB" sz="1200" dirty="0">
                <a:latin typeface="Century Gothic" panose="020B0502020202020204" pitchFamily="34" charset="0"/>
              </a:rPr>
              <a:t>15cm </a:t>
            </a:r>
            <a:r>
              <a:rPr lang="en-GB" sz="1200" dirty="0">
                <a:latin typeface="Century Gothic" panose="020B0502020202020204" pitchFamily="34" charset="0"/>
              </a:rPr>
              <a:t>What is its area?</a:t>
            </a:r>
          </a:p>
          <a:p>
            <a:endParaRPr lang="en-GB" sz="1200" dirty="0">
              <a:latin typeface="Century Gothic" panose="020B0502020202020204" pitchFamily="34" charset="0"/>
            </a:endParaRPr>
          </a:p>
          <a:p>
            <a:pPr>
              <a:defRPr/>
            </a:pPr>
            <a:r>
              <a:rPr lang="en-GB" sz="1200" dirty="0">
                <a:latin typeface="Century Gothic" panose="020B0502020202020204" pitchFamily="34" charset="0"/>
              </a:rPr>
              <a:t>An isosceles triangle has a base of </a:t>
            </a:r>
            <a:r>
              <a:rPr lang="en-GB" sz="1200" dirty="0">
                <a:latin typeface="Century Gothic" panose="020B0502020202020204" pitchFamily="34" charset="0"/>
              </a:rPr>
              <a:t>12cm </a:t>
            </a:r>
            <a:r>
              <a:rPr lang="en-GB" sz="1200" dirty="0">
                <a:latin typeface="Century Gothic" panose="020B0502020202020204" pitchFamily="34" charset="0"/>
              </a:rPr>
              <a:t>and a height of </a:t>
            </a:r>
            <a:r>
              <a:rPr lang="en-GB" sz="1200" dirty="0">
                <a:latin typeface="Century Gothic" panose="020B0502020202020204" pitchFamily="34" charset="0"/>
              </a:rPr>
              <a:t>18cm </a:t>
            </a:r>
            <a:r>
              <a:rPr lang="en-GB" sz="1200" dirty="0">
                <a:latin typeface="Century Gothic" panose="020B0502020202020204" pitchFamily="34" charset="0"/>
              </a:rPr>
              <a:t>What is its area?</a:t>
            </a:r>
          </a:p>
          <a:p>
            <a:endParaRPr lang="en-GB" dirty="0"/>
          </a:p>
        </p:txBody>
      </p:sp>
      <p:sp>
        <p:nvSpPr>
          <p:cNvPr id="7" name="Right Triangle 6"/>
          <p:cNvSpPr/>
          <p:nvPr/>
        </p:nvSpPr>
        <p:spPr>
          <a:xfrm>
            <a:off x="6133071" y="3144483"/>
            <a:ext cx="731520" cy="891540"/>
          </a:xfrm>
          <a:prstGeom prst="rtTriangl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aphicFrame>
        <p:nvGraphicFramePr>
          <p:cNvPr id="8" name="Table 7"/>
          <p:cNvGraphicFramePr>
            <a:graphicFrameLocks noGrp="1"/>
          </p:cNvGraphicFramePr>
          <p:nvPr>
            <p:extLst/>
          </p:nvPr>
        </p:nvGraphicFramePr>
        <p:xfrm>
          <a:off x="3516630" y="4239731"/>
          <a:ext cx="2659380" cy="2042478"/>
        </p:xfrm>
        <a:graphic>
          <a:graphicData uri="http://schemas.openxmlformats.org/drawingml/2006/table">
            <a:tbl>
              <a:tblPr firstRow="1" bandRow="1">
                <a:tableStyleId>{5C22544A-7EE6-4342-B048-85BDC9FD1C3A}</a:tableStyleId>
              </a:tblPr>
              <a:tblGrid>
                <a:gridCol w="443230">
                  <a:extLst>
                    <a:ext uri="{9D8B030D-6E8A-4147-A177-3AD203B41FA5}">
                      <a16:colId xmlns:a16="http://schemas.microsoft.com/office/drawing/2014/main" val="20000"/>
                    </a:ext>
                  </a:extLst>
                </a:gridCol>
                <a:gridCol w="443230">
                  <a:extLst>
                    <a:ext uri="{9D8B030D-6E8A-4147-A177-3AD203B41FA5}">
                      <a16:colId xmlns:a16="http://schemas.microsoft.com/office/drawing/2014/main" val="20001"/>
                    </a:ext>
                  </a:extLst>
                </a:gridCol>
                <a:gridCol w="443230">
                  <a:extLst>
                    <a:ext uri="{9D8B030D-6E8A-4147-A177-3AD203B41FA5}">
                      <a16:colId xmlns:a16="http://schemas.microsoft.com/office/drawing/2014/main" val="20002"/>
                    </a:ext>
                  </a:extLst>
                </a:gridCol>
                <a:gridCol w="443230">
                  <a:extLst>
                    <a:ext uri="{9D8B030D-6E8A-4147-A177-3AD203B41FA5}">
                      <a16:colId xmlns:a16="http://schemas.microsoft.com/office/drawing/2014/main" val="20003"/>
                    </a:ext>
                  </a:extLst>
                </a:gridCol>
                <a:gridCol w="443230">
                  <a:extLst>
                    <a:ext uri="{9D8B030D-6E8A-4147-A177-3AD203B41FA5}">
                      <a16:colId xmlns:a16="http://schemas.microsoft.com/office/drawing/2014/main" val="20004"/>
                    </a:ext>
                  </a:extLst>
                </a:gridCol>
                <a:gridCol w="443230">
                  <a:extLst>
                    <a:ext uri="{9D8B030D-6E8A-4147-A177-3AD203B41FA5}">
                      <a16:colId xmlns:a16="http://schemas.microsoft.com/office/drawing/2014/main" val="20005"/>
                    </a:ext>
                  </a:extLst>
                </a:gridCol>
              </a:tblGrid>
              <a:tr h="340413">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5">
                  <a:txBody>
                    <a:bodyPr/>
                    <a:lstStyle/>
                    <a:p>
                      <a:pPr algn="ctr"/>
                      <a:r>
                        <a:rPr lang="en-GB" sz="1000" dirty="0" smtClean="0">
                          <a:latin typeface="Century Gothic" panose="020B0502020202020204" pitchFamily="34" charset="0"/>
                        </a:rPr>
                        <a:t>Length</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sz="1000" dirty="0">
                        <a:latin typeface="Century Gothic" panose="020B0502020202020204" pitchFamily="34" charset="0"/>
                      </a:endParaRPr>
                    </a:p>
                  </a:txBody>
                  <a:tcPr/>
                </a:tc>
                <a:tc hMerge="1">
                  <a:txBody>
                    <a:bodyPr/>
                    <a:lstStyle/>
                    <a:p>
                      <a:endParaRPr lang="en-GB" sz="1000">
                        <a:latin typeface="Century Gothic" panose="020B0502020202020204" pitchFamily="34" charset="0"/>
                      </a:endParaRPr>
                    </a:p>
                  </a:txBody>
                  <a:tcPr/>
                </a:tc>
                <a:tc hMerge="1">
                  <a:txBody>
                    <a:bodyPr/>
                    <a:lstStyle/>
                    <a:p>
                      <a:endParaRPr lang="en-GB" sz="1000">
                        <a:latin typeface="Century Gothic" panose="020B0502020202020204" pitchFamily="34" charset="0"/>
                      </a:endParaRPr>
                    </a:p>
                  </a:txBody>
                  <a:tcPr/>
                </a:tc>
                <a:tc hMerge="1">
                  <a:txBody>
                    <a:bodyPr/>
                    <a:lstStyle/>
                    <a:p>
                      <a:endParaRPr lang="en-GB" sz="1000" dirty="0">
                        <a:latin typeface="Century Gothic" panose="020B0502020202020204" pitchFamily="34" charset="0"/>
                      </a:endParaRPr>
                    </a:p>
                  </a:txBody>
                  <a:tcPr/>
                </a:tc>
                <a:extLst>
                  <a:ext uri="{0D108BD9-81ED-4DB2-BD59-A6C34878D82A}">
                    <a16:rowId xmlns:a16="http://schemas.microsoft.com/office/drawing/2014/main" val="10000"/>
                  </a:ext>
                </a:extLst>
              </a:tr>
              <a:tr h="340413">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000" dirty="0" smtClean="0">
                          <a:latin typeface="Century Gothic" panose="020B0502020202020204" pitchFamily="34" charset="0"/>
                        </a:rPr>
                        <a:t>5m</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000" dirty="0" smtClean="0">
                          <a:latin typeface="Century Gothic" panose="020B0502020202020204" pitchFamily="34" charset="0"/>
                        </a:rPr>
                        <a:t>6m</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000" dirty="0" smtClean="0">
                          <a:latin typeface="Century Gothic" panose="020B0502020202020204" pitchFamily="34" charset="0"/>
                        </a:rPr>
                        <a:t>7m</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000" dirty="0" smtClean="0">
                          <a:latin typeface="Century Gothic" panose="020B0502020202020204" pitchFamily="34" charset="0"/>
                        </a:rPr>
                        <a:t>8m</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40413">
                <a:tc rowSpan="4">
                  <a:txBody>
                    <a:bodyPr/>
                    <a:lstStyle/>
                    <a:p>
                      <a:pPr algn="ctr"/>
                      <a:r>
                        <a:rPr lang="en-GB" sz="1000" dirty="0" smtClean="0">
                          <a:latin typeface="Century Gothic" panose="020B0502020202020204" pitchFamily="34" charset="0"/>
                        </a:rPr>
                        <a:t>Breadth</a:t>
                      </a:r>
                      <a:endParaRPr lang="en-GB" sz="1000" dirty="0">
                        <a:latin typeface="Century Gothic" panose="020B0502020202020204" pitchFamily="34" charset="0"/>
                      </a:endParaRPr>
                    </a:p>
                  </a:txBody>
                  <a:tcPr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000" dirty="0" smtClean="0">
                          <a:latin typeface="Century Gothic" panose="020B0502020202020204" pitchFamily="34" charset="0"/>
                        </a:rPr>
                        <a:t>2m</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40413">
                <a:tc vMerge="1">
                  <a:txBody>
                    <a:bodyPr/>
                    <a:lstStyle/>
                    <a:p>
                      <a:endParaRPr lang="en-GB" sz="1000">
                        <a:latin typeface="Century Gothic" panose="020B0502020202020204" pitchFamily="34" charset="0"/>
                      </a:endParaRPr>
                    </a:p>
                  </a:txBody>
                  <a:tcPr/>
                </a:tc>
                <a:tc>
                  <a:txBody>
                    <a:bodyPr/>
                    <a:lstStyle/>
                    <a:p>
                      <a:r>
                        <a:rPr lang="en-GB" sz="1000" dirty="0" smtClean="0">
                          <a:latin typeface="Century Gothic" panose="020B0502020202020204" pitchFamily="34" charset="0"/>
                        </a:rPr>
                        <a:t>3m</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40413">
                <a:tc vMerge="1">
                  <a:txBody>
                    <a:bodyPr/>
                    <a:lstStyle/>
                    <a:p>
                      <a:endParaRPr lang="en-GB" sz="1000">
                        <a:latin typeface="Century Gothic" panose="020B0502020202020204" pitchFamily="34" charset="0"/>
                      </a:endParaRPr>
                    </a:p>
                  </a:txBody>
                  <a:tcPr/>
                </a:tc>
                <a:tc>
                  <a:txBody>
                    <a:bodyPr/>
                    <a:lstStyle/>
                    <a:p>
                      <a:r>
                        <a:rPr lang="en-GB" sz="1000" dirty="0" smtClean="0">
                          <a:latin typeface="Century Gothic" panose="020B0502020202020204" pitchFamily="34" charset="0"/>
                        </a:rPr>
                        <a:t>4m</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340413">
                <a:tc vMerge="1">
                  <a:txBody>
                    <a:bodyPr/>
                    <a:lstStyle/>
                    <a:p>
                      <a:endParaRPr lang="en-GB" sz="1000" dirty="0">
                        <a:latin typeface="Century Gothic" panose="020B0502020202020204" pitchFamily="34" charset="0"/>
                      </a:endParaRPr>
                    </a:p>
                  </a:txBody>
                  <a:tcPr/>
                </a:tc>
                <a:tc>
                  <a:txBody>
                    <a:bodyPr/>
                    <a:lstStyle/>
                    <a:p>
                      <a:r>
                        <a:rPr lang="en-GB" sz="1000" dirty="0" smtClean="0">
                          <a:latin typeface="Century Gothic" panose="020B0502020202020204" pitchFamily="34" charset="0"/>
                        </a:rPr>
                        <a:t>5m</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graphicFrame>
        <p:nvGraphicFramePr>
          <p:cNvPr id="9" name="Table 8"/>
          <p:cNvGraphicFramePr>
            <a:graphicFrameLocks noGrp="1"/>
          </p:cNvGraphicFramePr>
          <p:nvPr>
            <p:extLst/>
          </p:nvPr>
        </p:nvGraphicFramePr>
        <p:xfrm>
          <a:off x="6233066" y="4239731"/>
          <a:ext cx="2659380" cy="2042478"/>
        </p:xfrm>
        <a:graphic>
          <a:graphicData uri="http://schemas.openxmlformats.org/drawingml/2006/table">
            <a:tbl>
              <a:tblPr firstRow="1" bandRow="1">
                <a:tableStyleId>{5C22544A-7EE6-4342-B048-85BDC9FD1C3A}</a:tableStyleId>
              </a:tblPr>
              <a:tblGrid>
                <a:gridCol w="443230">
                  <a:extLst>
                    <a:ext uri="{9D8B030D-6E8A-4147-A177-3AD203B41FA5}">
                      <a16:colId xmlns:a16="http://schemas.microsoft.com/office/drawing/2014/main" val="20000"/>
                    </a:ext>
                  </a:extLst>
                </a:gridCol>
                <a:gridCol w="443230">
                  <a:extLst>
                    <a:ext uri="{9D8B030D-6E8A-4147-A177-3AD203B41FA5}">
                      <a16:colId xmlns:a16="http://schemas.microsoft.com/office/drawing/2014/main" val="20001"/>
                    </a:ext>
                  </a:extLst>
                </a:gridCol>
                <a:gridCol w="443230">
                  <a:extLst>
                    <a:ext uri="{9D8B030D-6E8A-4147-A177-3AD203B41FA5}">
                      <a16:colId xmlns:a16="http://schemas.microsoft.com/office/drawing/2014/main" val="20002"/>
                    </a:ext>
                  </a:extLst>
                </a:gridCol>
                <a:gridCol w="443230">
                  <a:extLst>
                    <a:ext uri="{9D8B030D-6E8A-4147-A177-3AD203B41FA5}">
                      <a16:colId xmlns:a16="http://schemas.microsoft.com/office/drawing/2014/main" val="20003"/>
                    </a:ext>
                  </a:extLst>
                </a:gridCol>
                <a:gridCol w="443230">
                  <a:extLst>
                    <a:ext uri="{9D8B030D-6E8A-4147-A177-3AD203B41FA5}">
                      <a16:colId xmlns:a16="http://schemas.microsoft.com/office/drawing/2014/main" val="20004"/>
                    </a:ext>
                  </a:extLst>
                </a:gridCol>
                <a:gridCol w="443230">
                  <a:extLst>
                    <a:ext uri="{9D8B030D-6E8A-4147-A177-3AD203B41FA5}">
                      <a16:colId xmlns:a16="http://schemas.microsoft.com/office/drawing/2014/main" val="20005"/>
                    </a:ext>
                  </a:extLst>
                </a:gridCol>
              </a:tblGrid>
              <a:tr h="340413">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5">
                  <a:txBody>
                    <a:bodyPr/>
                    <a:lstStyle/>
                    <a:p>
                      <a:pPr algn="ctr"/>
                      <a:r>
                        <a:rPr lang="en-GB" sz="1000" dirty="0" smtClean="0">
                          <a:latin typeface="Century Gothic" panose="020B0502020202020204" pitchFamily="34" charset="0"/>
                        </a:rPr>
                        <a:t>Length</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sz="1000" dirty="0">
                        <a:latin typeface="Century Gothic" panose="020B0502020202020204" pitchFamily="34" charset="0"/>
                      </a:endParaRPr>
                    </a:p>
                  </a:txBody>
                  <a:tcPr/>
                </a:tc>
                <a:tc hMerge="1">
                  <a:txBody>
                    <a:bodyPr/>
                    <a:lstStyle/>
                    <a:p>
                      <a:endParaRPr lang="en-GB" sz="1000">
                        <a:latin typeface="Century Gothic" panose="020B0502020202020204" pitchFamily="34" charset="0"/>
                      </a:endParaRPr>
                    </a:p>
                  </a:txBody>
                  <a:tcPr/>
                </a:tc>
                <a:tc hMerge="1">
                  <a:txBody>
                    <a:bodyPr/>
                    <a:lstStyle/>
                    <a:p>
                      <a:endParaRPr lang="en-GB" sz="1000">
                        <a:latin typeface="Century Gothic" panose="020B0502020202020204" pitchFamily="34" charset="0"/>
                      </a:endParaRPr>
                    </a:p>
                  </a:txBody>
                  <a:tcPr/>
                </a:tc>
                <a:tc hMerge="1">
                  <a:txBody>
                    <a:bodyPr/>
                    <a:lstStyle/>
                    <a:p>
                      <a:endParaRPr lang="en-GB" sz="1000" dirty="0">
                        <a:latin typeface="Century Gothic" panose="020B0502020202020204" pitchFamily="34" charset="0"/>
                      </a:endParaRPr>
                    </a:p>
                  </a:txBody>
                  <a:tcPr/>
                </a:tc>
                <a:extLst>
                  <a:ext uri="{0D108BD9-81ED-4DB2-BD59-A6C34878D82A}">
                    <a16:rowId xmlns:a16="http://schemas.microsoft.com/office/drawing/2014/main" val="10000"/>
                  </a:ext>
                </a:extLst>
              </a:tr>
              <a:tr h="340413">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000" dirty="0" smtClean="0">
                          <a:latin typeface="Century Gothic" panose="020B0502020202020204" pitchFamily="34" charset="0"/>
                        </a:rPr>
                        <a:t>5m</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000" dirty="0" smtClean="0">
                          <a:latin typeface="Century Gothic" panose="020B0502020202020204" pitchFamily="34" charset="0"/>
                        </a:rPr>
                        <a:t>6m</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000" dirty="0" smtClean="0">
                          <a:latin typeface="Century Gothic" panose="020B0502020202020204" pitchFamily="34" charset="0"/>
                        </a:rPr>
                        <a:t>7m</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000" dirty="0" smtClean="0">
                          <a:latin typeface="Century Gothic" panose="020B0502020202020204" pitchFamily="34" charset="0"/>
                        </a:rPr>
                        <a:t>8m</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40413">
                <a:tc rowSpan="4">
                  <a:txBody>
                    <a:bodyPr/>
                    <a:lstStyle/>
                    <a:p>
                      <a:pPr algn="ctr"/>
                      <a:r>
                        <a:rPr lang="en-GB" sz="1000" dirty="0" smtClean="0">
                          <a:latin typeface="Century Gothic" panose="020B0502020202020204" pitchFamily="34" charset="0"/>
                        </a:rPr>
                        <a:t>Breadth</a:t>
                      </a:r>
                      <a:endParaRPr lang="en-GB" sz="1000" dirty="0">
                        <a:latin typeface="Century Gothic" panose="020B0502020202020204" pitchFamily="34" charset="0"/>
                      </a:endParaRPr>
                    </a:p>
                  </a:txBody>
                  <a:tcPr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000" dirty="0" smtClean="0">
                          <a:latin typeface="Century Gothic" panose="020B0502020202020204" pitchFamily="34" charset="0"/>
                        </a:rPr>
                        <a:t>2m</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40413">
                <a:tc vMerge="1">
                  <a:txBody>
                    <a:bodyPr/>
                    <a:lstStyle/>
                    <a:p>
                      <a:endParaRPr lang="en-GB" sz="1000">
                        <a:latin typeface="Century Gothic" panose="020B0502020202020204" pitchFamily="34" charset="0"/>
                      </a:endParaRPr>
                    </a:p>
                  </a:txBody>
                  <a:tcPr/>
                </a:tc>
                <a:tc>
                  <a:txBody>
                    <a:bodyPr/>
                    <a:lstStyle/>
                    <a:p>
                      <a:r>
                        <a:rPr lang="en-GB" sz="1000" dirty="0" smtClean="0">
                          <a:latin typeface="Century Gothic" panose="020B0502020202020204" pitchFamily="34" charset="0"/>
                        </a:rPr>
                        <a:t>3m</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40413">
                <a:tc vMerge="1">
                  <a:txBody>
                    <a:bodyPr/>
                    <a:lstStyle/>
                    <a:p>
                      <a:endParaRPr lang="en-GB" sz="1000">
                        <a:latin typeface="Century Gothic" panose="020B0502020202020204" pitchFamily="34" charset="0"/>
                      </a:endParaRPr>
                    </a:p>
                  </a:txBody>
                  <a:tcPr/>
                </a:tc>
                <a:tc>
                  <a:txBody>
                    <a:bodyPr/>
                    <a:lstStyle/>
                    <a:p>
                      <a:r>
                        <a:rPr lang="en-GB" sz="1000" dirty="0" smtClean="0">
                          <a:latin typeface="Century Gothic" panose="020B0502020202020204" pitchFamily="34" charset="0"/>
                        </a:rPr>
                        <a:t>4m</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340413">
                <a:tc vMerge="1">
                  <a:txBody>
                    <a:bodyPr/>
                    <a:lstStyle/>
                    <a:p>
                      <a:endParaRPr lang="en-GB" sz="1000" dirty="0">
                        <a:latin typeface="Century Gothic" panose="020B0502020202020204" pitchFamily="34" charset="0"/>
                      </a:endParaRPr>
                    </a:p>
                  </a:txBody>
                  <a:tcPr/>
                </a:tc>
                <a:tc>
                  <a:txBody>
                    <a:bodyPr/>
                    <a:lstStyle/>
                    <a:p>
                      <a:r>
                        <a:rPr lang="en-GB" sz="1000" dirty="0" smtClean="0">
                          <a:latin typeface="Century Gothic" panose="020B0502020202020204" pitchFamily="34" charset="0"/>
                        </a:rPr>
                        <a:t>5m</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10" name="TextBox 9"/>
          <p:cNvSpPr txBox="1"/>
          <p:nvPr/>
        </p:nvSpPr>
        <p:spPr>
          <a:xfrm>
            <a:off x="9010650" y="4313873"/>
            <a:ext cx="1447285" cy="1938992"/>
          </a:xfrm>
          <a:prstGeom prst="rect">
            <a:avLst/>
          </a:prstGeom>
          <a:noFill/>
        </p:spPr>
        <p:txBody>
          <a:bodyPr wrap="square" rtlCol="0">
            <a:spAutoFit/>
          </a:bodyPr>
          <a:lstStyle/>
          <a:p>
            <a:r>
              <a:rPr lang="en-GB" sz="1200" dirty="0">
                <a:latin typeface="Century Gothic" panose="020B0502020202020204" pitchFamily="34" charset="0"/>
              </a:rPr>
              <a:t>On the table to the furthest left work out the area of each rectangle.</a:t>
            </a:r>
          </a:p>
          <a:p>
            <a:r>
              <a:rPr lang="en-GB" sz="1200" dirty="0">
                <a:latin typeface="Century Gothic" panose="020B0502020202020204" pitchFamily="34" charset="0"/>
              </a:rPr>
              <a:t>On the table next to it work out the perimeter of each rectangle. </a:t>
            </a:r>
            <a:endParaRPr lang="en-GB" sz="1200" dirty="0">
              <a:latin typeface="Century Gothic" panose="020B0502020202020204" pitchFamily="34" charset="0"/>
            </a:endParaRPr>
          </a:p>
        </p:txBody>
      </p:sp>
      <p:sp>
        <p:nvSpPr>
          <p:cNvPr id="12"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5" name="Slide Number Placeholder 4"/>
          <p:cNvSpPr>
            <a:spLocks noGrp="1"/>
          </p:cNvSpPr>
          <p:nvPr>
            <p:ph type="sldNum" sz="quarter" idx="12"/>
          </p:nvPr>
        </p:nvSpPr>
        <p:spPr/>
        <p:txBody>
          <a:bodyPr/>
          <a:lstStyle/>
          <a:p>
            <a:fld id="{2AB5F3F0-7E87-48B0-94BB-7E37CB4CA4F1}" type="slidenum">
              <a:rPr lang="en-GB" smtClean="0"/>
              <a:t>7</a:t>
            </a:fld>
            <a:endParaRPr lang="en-GB" dirty="0"/>
          </a:p>
        </p:txBody>
      </p:sp>
    </p:spTree>
    <p:extLst>
      <p:ext uri="{BB962C8B-B14F-4D97-AF65-F5344CB8AC3E}">
        <p14:creationId xmlns:p14="http://schemas.microsoft.com/office/powerpoint/2010/main" val="37698615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7"/>
          <a:ext cx="8564137" cy="6009267"/>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1: Week 6: Working at greater depth</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Measures: </a:t>
                      </a:r>
                      <a:r>
                        <a:rPr lang="en-GB" sz="140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-Recognise that shapes with the same areas can have different perimeters and vice versa. Calculate the area of parallelograms and triangles. Recognise when it is possible to use formulae for area &amp; volume of shapes.</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r>
                        <a:rPr lang="en-GB" sz="1400" b="1" dirty="0" smtClean="0">
                          <a:solidFill>
                            <a:schemeClr val="tx1"/>
                          </a:solidFill>
                          <a:latin typeface="Century Gothic" panose="020B0502020202020204" pitchFamily="34" charset="0"/>
                        </a:rPr>
                        <a:t>Activities for pupils working at greater depth:</a:t>
                      </a:r>
                      <a:endParaRPr lang="en-GB" sz="1400" b="1" dirty="0">
                        <a:solidFill>
                          <a:schemeClr val="tx1"/>
                        </a:solidFill>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2"/>
                  </a:ext>
                </a:extLst>
              </a:tr>
              <a:tr h="2119574">
                <a:tc rowSpan="2">
                  <a:txBody>
                    <a:bodyPr/>
                    <a:lstStyle/>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Draw shapes with same area with different perimeters</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Solve problems involving area and perimeter</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Know formula for calculating area of triangle</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Calculate area of triangles </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Know formula for calculating area of parallelogram</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Calculate area of parallelograms </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10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A rectangle has an area of 54 sq. cm. and a perimeter of 30cm.</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Draw the rectangle.</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A rectangle has an area of 216 sq. cm and a perimeter of 60cm</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Draw the rectangle.</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Draw any right-angled triangle that has an area of 60sq.cm</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txBody>
                  <a:tcPr>
                    <a:solidFill>
                      <a:schemeClr val="accent1">
                        <a:lumMod val="20000"/>
                        <a:lumOff val="80000"/>
                      </a:schemeClr>
                    </a:solidFill>
                  </a:tcPr>
                </a:tc>
                <a:tc>
                  <a:txBody>
                    <a:bodyPr/>
                    <a:lstStyle/>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A farmer has 60 metres of perimeter fencing.</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For every 1sq m he can keep 1 chicken.</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How can he arrange his fence so that the enclosed area gives him the greatest area?</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For every 5sq. m he can keep a cow. </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How many cows could he keep in the fenced area?</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dirty="0" smtClean="0">
                        <a:latin typeface="Century Gothic" panose="020B0502020202020204" pitchFamily="34" charset="0"/>
                      </a:endParaRPr>
                    </a:p>
                  </a:txBody>
                  <a:tcPr>
                    <a:solidFill>
                      <a:schemeClr val="accent1">
                        <a:lumMod val="40000"/>
                        <a:lumOff val="60000"/>
                      </a:schemeClr>
                    </a:solidFill>
                  </a:tcPr>
                </a:tc>
                <a:extLst>
                  <a:ext uri="{0D108BD9-81ED-4DB2-BD59-A6C34878D82A}">
                    <a16:rowId xmlns:a16="http://schemas.microsoft.com/office/drawing/2014/main" val="10003"/>
                  </a:ext>
                </a:extLst>
              </a:tr>
              <a:tr h="1947854">
                <a:tc vMerge="1">
                  <a:txBody>
                    <a:bodyPr/>
                    <a:lstStyle/>
                    <a:p>
                      <a:endParaRPr lang="en-GB"/>
                    </a:p>
                  </a:txBody>
                  <a:tcPr/>
                </a:tc>
                <a:tc>
                  <a:txBody>
                    <a:bodyPr/>
                    <a:lstStyle/>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txBody>
                  <a:tcPr>
                    <a:solidFill>
                      <a:schemeClr val="bg1"/>
                    </a:solidFill>
                  </a:tcPr>
                </a:tc>
                <a:tc>
                  <a:txBody>
                    <a:bodyPr/>
                    <a:lstStyle/>
                    <a:p>
                      <a:pPr marL="0" indent="0">
                        <a:buFont typeface="Arial" panose="020B0604020202020204" pitchFamily="34" charset="0"/>
                        <a:buNone/>
                      </a:pPr>
                      <a:r>
                        <a:rPr lang="en-GB" sz="1200" baseline="0" dirty="0" smtClean="0">
                          <a:latin typeface="Century Gothic" panose="020B0502020202020204" pitchFamily="34" charset="0"/>
                        </a:rPr>
                        <a:t>A farmer makes £5 a day from a cow’s milk; £2 a day from a sheep’s wool and £1 a day from a chicken’s eggs.</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He has 120 metres of special fencing which he can use to enclose a meadow.</a:t>
                      </a:r>
                    </a:p>
                    <a:p>
                      <a:pPr marL="0" indent="0">
                        <a:buFont typeface="Arial" panose="020B0604020202020204" pitchFamily="34" charset="0"/>
                        <a:buNone/>
                      </a:pPr>
                      <a:r>
                        <a:rPr lang="en-GB" sz="1200" baseline="0" dirty="0" smtClean="0">
                          <a:latin typeface="Century Gothic" panose="020B0502020202020204" pitchFamily="34" charset="0"/>
                        </a:rPr>
                        <a:t>He wants to make the largest possible area.</a:t>
                      </a:r>
                    </a:p>
                    <a:p>
                      <a:pPr marL="0" indent="0">
                        <a:buFont typeface="Arial" panose="020B0604020202020204" pitchFamily="34" charset="0"/>
                        <a:buNone/>
                      </a:pPr>
                      <a:r>
                        <a:rPr lang="en-GB" sz="1200" baseline="0" dirty="0" smtClean="0">
                          <a:latin typeface="Century Gothic" panose="020B0502020202020204" pitchFamily="34" charset="0"/>
                        </a:rPr>
                        <a:t>He can keep 1 chicken in every 1sq m; 1 sheep in every 5 sq. m; and 1 cow in every 10sq.m.</a:t>
                      </a:r>
                    </a:p>
                    <a:p>
                      <a:pPr marL="0" indent="0">
                        <a:buFont typeface="Arial" panose="020B0604020202020204" pitchFamily="34" charset="0"/>
                        <a:buNone/>
                      </a:pPr>
                      <a:r>
                        <a:rPr lang="en-GB" sz="1200" baseline="0" dirty="0" smtClean="0">
                          <a:latin typeface="Century Gothic" panose="020B0502020202020204" pitchFamily="34" charset="0"/>
                        </a:rPr>
                        <a:t>Which of the three animals will give him the greatest income?</a:t>
                      </a:r>
                    </a:p>
                  </a:txBody>
                  <a:tcPr/>
                </a:tc>
                <a:extLst>
                  <a:ext uri="{0D108BD9-81ED-4DB2-BD59-A6C34878D82A}">
                    <a16:rowId xmlns:a16="http://schemas.microsoft.com/office/drawing/2014/main" val="10004"/>
                  </a:ext>
                </a:extLst>
              </a:tr>
            </a:tbl>
          </a:graphicData>
        </a:graphic>
      </p:graphicFrame>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35680" y="4217670"/>
            <a:ext cx="1017270" cy="1017270"/>
          </a:xfrm>
          <a:prstGeom prst="rect">
            <a:avLst/>
          </a:prstGeom>
        </p:spPr>
      </p:pic>
      <p:sp>
        <p:nvSpPr>
          <p:cNvPr id="5" name="TextBox 4"/>
          <p:cNvSpPr txBox="1"/>
          <p:nvPr/>
        </p:nvSpPr>
        <p:spPr>
          <a:xfrm>
            <a:off x="4667250" y="4091940"/>
            <a:ext cx="2183130" cy="1754326"/>
          </a:xfrm>
          <a:prstGeom prst="rect">
            <a:avLst/>
          </a:prstGeom>
          <a:noFill/>
        </p:spPr>
        <p:txBody>
          <a:bodyPr wrap="square" rtlCol="0">
            <a:spAutoFit/>
          </a:bodyPr>
          <a:lstStyle/>
          <a:p>
            <a:r>
              <a:rPr lang="en-GB" sz="1200" dirty="0">
                <a:latin typeface="Century Gothic" panose="020B0502020202020204" pitchFamily="34" charset="0"/>
              </a:rPr>
              <a:t>A square-based pyramid building has to be covered in glass.</a:t>
            </a:r>
          </a:p>
          <a:p>
            <a:r>
              <a:rPr lang="en-GB" sz="1200" dirty="0">
                <a:latin typeface="Century Gothic" panose="020B0502020202020204" pitchFamily="34" charset="0"/>
              </a:rPr>
              <a:t>Each of the 4 sides of the pyramid has a base of 15 metres and the measurement from the tip to the centre of the base is 20 metres. </a:t>
            </a:r>
            <a:endParaRPr lang="en-GB" sz="1200" dirty="0">
              <a:latin typeface="Century Gothic" panose="020B0502020202020204" pitchFamily="34" charset="0"/>
            </a:endParaRPr>
          </a:p>
        </p:txBody>
      </p:sp>
      <p:sp>
        <p:nvSpPr>
          <p:cNvPr id="7" name="TextBox 6"/>
          <p:cNvSpPr txBox="1"/>
          <p:nvPr/>
        </p:nvSpPr>
        <p:spPr>
          <a:xfrm>
            <a:off x="3535680" y="5794327"/>
            <a:ext cx="3337560" cy="461665"/>
          </a:xfrm>
          <a:prstGeom prst="rect">
            <a:avLst/>
          </a:prstGeom>
          <a:noFill/>
        </p:spPr>
        <p:txBody>
          <a:bodyPr wrap="square" rtlCol="0">
            <a:spAutoFit/>
          </a:bodyPr>
          <a:lstStyle/>
          <a:p>
            <a:r>
              <a:rPr lang="en-GB" sz="1200" dirty="0">
                <a:latin typeface="Century Gothic" panose="020B0502020202020204" pitchFamily="34" charset="0"/>
              </a:rPr>
              <a:t>T</a:t>
            </a:r>
            <a:r>
              <a:rPr lang="en-GB" sz="1200" dirty="0">
                <a:latin typeface="Century Gothic" panose="020B0502020202020204" pitchFamily="34" charset="0"/>
              </a:rPr>
              <a:t>he glass costs £5.50 per sq. metre. </a:t>
            </a:r>
          </a:p>
          <a:p>
            <a:r>
              <a:rPr lang="en-GB" sz="1200" dirty="0">
                <a:latin typeface="Century Gothic" panose="020B0502020202020204" pitchFamily="34" charset="0"/>
              </a:rPr>
              <a:t>H</a:t>
            </a:r>
            <a:r>
              <a:rPr lang="en-GB" sz="1200" dirty="0">
                <a:latin typeface="Century Gothic" panose="020B0502020202020204" pitchFamily="34" charset="0"/>
              </a:rPr>
              <a:t>ow much will it be to cover the pyramid? </a:t>
            </a:r>
            <a:endParaRPr lang="en-GB" sz="1200" dirty="0">
              <a:latin typeface="Century Gothic" panose="020B0502020202020204" pitchFamily="34" charset="0"/>
            </a:endParaRPr>
          </a:p>
        </p:txBody>
      </p:sp>
      <p:sp>
        <p:nvSpPr>
          <p:cNvPr id="8"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6" name="Slide Number Placeholder 5"/>
          <p:cNvSpPr>
            <a:spLocks noGrp="1"/>
          </p:cNvSpPr>
          <p:nvPr>
            <p:ph type="sldNum" sz="quarter" idx="12"/>
          </p:nvPr>
        </p:nvSpPr>
        <p:spPr/>
        <p:txBody>
          <a:bodyPr/>
          <a:lstStyle/>
          <a:p>
            <a:fld id="{2AB5F3F0-7E87-48B0-94BB-7E37CB4CA4F1}" type="slidenum">
              <a:rPr lang="en-GB" smtClean="0"/>
              <a:t>8</a:t>
            </a:fld>
            <a:endParaRPr lang="en-GB" dirty="0"/>
          </a:p>
        </p:txBody>
      </p:sp>
    </p:spTree>
    <p:extLst>
      <p:ext uri="{BB962C8B-B14F-4D97-AF65-F5344CB8AC3E}">
        <p14:creationId xmlns:p14="http://schemas.microsoft.com/office/powerpoint/2010/main" val="7749511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extLst/>
          </p:nvPr>
        </p:nvGraphicFramePr>
        <p:xfrm>
          <a:off x="1981200" y="296315"/>
          <a:ext cx="8229600" cy="5906735"/>
        </p:xfrm>
        <a:graphic>
          <a:graphicData uri="http://schemas.openxmlformats.org/drawingml/2006/table">
            <a:tbl>
              <a:tblPr firstRow="1" bandRow="1">
                <a:tableStyleId>{5C22544A-7EE6-4342-B048-85BDC9FD1C3A}</a:tableStyleId>
              </a:tblPr>
              <a:tblGrid>
                <a:gridCol w="1512168">
                  <a:extLst>
                    <a:ext uri="{9D8B030D-6E8A-4147-A177-3AD203B41FA5}">
                      <a16:colId xmlns:a16="http://schemas.microsoft.com/office/drawing/2014/main" val="20000"/>
                    </a:ext>
                  </a:extLst>
                </a:gridCol>
                <a:gridCol w="899562">
                  <a:extLst>
                    <a:ext uri="{9D8B030D-6E8A-4147-A177-3AD203B41FA5}">
                      <a16:colId xmlns:a16="http://schemas.microsoft.com/office/drawing/2014/main" val="20001"/>
                    </a:ext>
                  </a:extLst>
                </a:gridCol>
                <a:gridCol w="331470">
                  <a:extLst>
                    <a:ext uri="{9D8B030D-6E8A-4147-A177-3AD203B41FA5}">
                      <a16:colId xmlns:a16="http://schemas.microsoft.com/office/drawing/2014/main" val="20002"/>
                    </a:ext>
                  </a:extLst>
                </a:gridCol>
                <a:gridCol w="641176">
                  <a:extLst>
                    <a:ext uri="{9D8B030D-6E8A-4147-A177-3AD203B41FA5}">
                      <a16:colId xmlns:a16="http://schemas.microsoft.com/office/drawing/2014/main" val="20003"/>
                    </a:ext>
                  </a:extLst>
                </a:gridCol>
                <a:gridCol w="730424">
                  <a:extLst>
                    <a:ext uri="{9D8B030D-6E8A-4147-A177-3AD203B41FA5}">
                      <a16:colId xmlns:a16="http://schemas.microsoft.com/office/drawing/2014/main" val="20004"/>
                    </a:ext>
                  </a:extLst>
                </a:gridCol>
                <a:gridCol w="2286000">
                  <a:extLst>
                    <a:ext uri="{9D8B030D-6E8A-4147-A177-3AD203B41FA5}">
                      <a16:colId xmlns:a16="http://schemas.microsoft.com/office/drawing/2014/main" val="20005"/>
                    </a:ext>
                  </a:extLst>
                </a:gridCol>
                <a:gridCol w="1088032">
                  <a:extLst>
                    <a:ext uri="{9D8B030D-6E8A-4147-A177-3AD203B41FA5}">
                      <a16:colId xmlns:a16="http://schemas.microsoft.com/office/drawing/2014/main" val="20006"/>
                    </a:ext>
                  </a:extLst>
                </a:gridCol>
                <a:gridCol w="740768">
                  <a:extLst>
                    <a:ext uri="{9D8B030D-6E8A-4147-A177-3AD203B41FA5}">
                      <a16:colId xmlns:a16="http://schemas.microsoft.com/office/drawing/2014/main" val="20007"/>
                    </a:ext>
                  </a:extLst>
                </a:gridCol>
              </a:tblGrid>
              <a:tr h="370840">
                <a:tc gridSpan="8">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latin typeface="Century Gothic" pitchFamily="34" charset="0"/>
                        </a:rPr>
                        <a:t>Summer 2: Week 1: Pre-Learning Task</a:t>
                      </a:r>
                    </a:p>
                  </a:txBody>
                  <a:tcPr/>
                </a:tc>
                <a:tc hMerge="1">
                  <a:txBody>
                    <a:bodyPr/>
                    <a:lstStyle/>
                    <a:p>
                      <a:endParaRPr lang="en-GB"/>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8">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itchFamily="34" charset="0"/>
                        </a:rPr>
                        <a:t>The pre-learning task below could be used to assess pupils’ starting points within this objective. It needs to be completed by all/ or some of the pupils in advance of the main teaching.</a:t>
                      </a:r>
                    </a:p>
                  </a:txBody>
                  <a:tcPr/>
                </a:tc>
                <a:tc hMerge="1">
                  <a:txBody>
                    <a:bodyPr/>
                    <a:lstStyle/>
                    <a:p>
                      <a:endParaRPr lang="en-GB"/>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gridSpan="3">
                  <a:txBody>
                    <a:bodyPr/>
                    <a:lstStyle/>
                    <a:p>
                      <a:r>
                        <a:rPr lang="en-GB" dirty="0" smtClean="0">
                          <a:latin typeface="Century Gothic" pitchFamily="34" charset="0"/>
                        </a:rPr>
                        <a:t>Name</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gridSpan="5">
                  <a:txBody>
                    <a:bodyPr/>
                    <a:lstStyle/>
                    <a:p>
                      <a:r>
                        <a:rPr lang="en-GB" dirty="0" smtClean="0">
                          <a:latin typeface="Century Gothic" pitchFamily="34" charset="0"/>
                        </a:rPr>
                        <a:t>Summer 2: Week 1</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370840">
                <a:tc>
                  <a:txBody>
                    <a:bodyPr/>
                    <a:lstStyle/>
                    <a:p>
                      <a:r>
                        <a:rPr lang="en-GB" sz="1400" b="1" dirty="0" smtClean="0">
                          <a:latin typeface="Century Gothic" pitchFamily="34" charset="0"/>
                        </a:rPr>
                        <a:t>Objective:</a:t>
                      </a:r>
                    </a:p>
                    <a:p>
                      <a:r>
                        <a:rPr lang="en-GB" sz="1400" b="1" dirty="0" smtClean="0">
                          <a:latin typeface="Century Gothic" pitchFamily="34" charset="0"/>
                        </a:rPr>
                        <a:t>Algebra</a:t>
                      </a:r>
                    </a:p>
                  </a:txBody>
                  <a:tcPr/>
                </a:tc>
                <a:tc gridSpan="7">
                  <a:txBody>
                    <a:bodyPr/>
                    <a:lstStyle/>
                    <a:p>
                      <a:pPr>
                        <a:spcAft>
                          <a:spcPts val="0"/>
                        </a:spcAft>
                      </a:pP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-Find pairs of numbers that satisfy number sentences with two unknowns. </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-Enumerate all possibilities of combinations of two variables. </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3"/>
                  </a:ext>
                </a:extLst>
              </a:tr>
              <a:tr h="370840">
                <a:tc gridSpan="5">
                  <a:txBody>
                    <a:bodyPr/>
                    <a:lstStyle/>
                    <a:p>
                      <a:pPr algn="ctr"/>
                      <a:r>
                        <a:rPr lang="en-GB" sz="1600" b="1" i="1" dirty="0" smtClean="0">
                          <a:latin typeface="Century Gothic" pitchFamily="34" charset="0"/>
                        </a:rPr>
                        <a:t>Find</a:t>
                      </a:r>
                      <a:r>
                        <a:rPr lang="en-GB" sz="1600" b="1" i="1" baseline="0" dirty="0" smtClean="0">
                          <a:latin typeface="Century Gothic" pitchFamily="34" charset="0"/>
                        </a:rPr>
                        <a:t> the value of a</a:t>
                      </a:r>
                      <a:endParaRPr lang="en-GB" sz="1600" b="1" i="1" dirty="0" smtClean="0">
                        <a:latin typeface="Century Gothic" pitchFamily="34" charset="0"/>
                      </a:endParaRPr>
                    </a:p>
                  </a:txBody>
                  <a:tcPr/>
                </a:tc>
                <a:tc hMerge="1">
                  <a:txBody>
                    <a:bodyPr/>
                    <a:lstStyle/>
                    <a:p>
                      <a:pPr marL="0" marR="0" indent="0" algn="l" defTabSz="914400" rtl="0" eaLnBrk="1" fontAlgn="auto" latinLnBrk="0" hangingPunct="1">
                        <a:lnSpc>
                          <a:spcPct val="107000"/>
                        </a:lnSpc>
                        <a:spcBef>
                          <a:spcPts val="0"/>
                        </a:spcBef>
                        <a:spcAft>
                          <a:spcPts val="0"/>
                        </a:spcAft>
                        <a:buClrTx/>
                        <a:buSzTx/>
                        <a:buFontTx/>
                        <a:buNone/>
                        <a:tabLst/>
                        <a:defRPr/>
                      </a:pPr>
                      <a:endParaRPr lang="en-GB" sz="2400" b="1" i="1" dirty="0" smtClean="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3">
                  <a:txBody>
                    <a:bodyPr/>
                    <a:lstStyle/>
                    <a:p>
                      <a:pPr algn="ctr"/>
                      <a:r>
                        <a:rPr lang="en-GB" sz="1600" b="1" i="1" dirty="0" smtClean="0">
                          <a:latin typeface="Century Gothic" pitchFamily="34" charset="0"/>
                        </a:rPr>
                        <a:t>If a = 3 and b = 5:</a:t>
                      </a:r>
                      <a:r>
                        <a:rPr lang="en-GB" sz="1600" b="1" i="1" baseline="0" dirty="0" smtClean="0">
                          <a:latin typeface="Century Gothic" pitchFamily="34" charset="0"/>
                        </a:rPr>
                        <a:t> </a:t>
                      </a:r>
                      <a:endParaRPr lang="en-GB" sz="1600" b="1" i="1" dirty="0" smtClean="0">
                        <a:latin typeface="Century Gothic" pitchFamily="34" charset="0"/>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4"/>
                  </a:ext>
                </a:extLst>
              </a:tr>
              <a:tr h="424317">
                <a:tc gridSpan="2">
                  <a:txBody>
                    <a:bodyPr/>
                    <a:lstStyle/>
                    <a:p>
                      <a:pPr algn="ctr"/>
                      <a:r>
                        <a:rPr lang="en-GB" sz="1600" dirty="0" smtClean="0">
                          <a:latin typeface="Century Gothic" panose="020B0502020202020204" pitchFamily="34" charset="0"/>
                        </a:rPr>
                        <a:t>2a – 5 = 13</a:t>
                      </a: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l"/>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pPr algn="ctr"/>
                      <a:r>
                        <a:rPr lang="en-GB" sz="1600" dirty="0" smtClean="0">
                          <a:latin typeface="Century Gothic" panose="020B0502020202020204" pitchFamily="34" charset="0"/>
                        </a:rPr>
                        <a:t>5a – 2b =</a:t>
                      </a:r>
                      <a:endParaRPr lang="en-GB" sz="1600" dirty="0">
                        <a:latin typeface="Century Gothic" panose="020B0502020202020204" pitchFamily="34" charset="0"/>
                      </a:endParaRPr>
                    </a:p>
                  </a:txBody>
                  <a:tcPr/>
                </a:tc>
                <a:tc>
                  <a:txBody>
                    <a:bodyPr/>
                    <a:lstStyle/>
                    <a:p>
                      <a:pPr algn="l"/>
                      <a:endParaRPr lang="en-GB" sz="1600" dirty="0" smtClean="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5"/>
                  </a:ext>
                </a:extLst>
              </a:tr>
              <a:tr h="424317">
                <a:tc gridSpan="2">
                  <a:txBody>
                    <a:bodyPr/>
                    <a:lstStyle/>
                    <a:p>
                      <a:pPr algn="ct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l"/>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pPr algn="ctr"/>
                      <a:endParaRPr lang="en-GB" sz="1600" dirty="0">
                        <a:latin typeface="Century Gothic" panose="020B0502020202020204" pitchFamily="34" charset="0"/>
                      </a:endParaRPr>
                    </a:p>
                  </a:txBody>
                  <a:tcPr/>
                </a:tc>
                <a:tc>
                  <a:txBody>
                    <a:bodyPr/>
                    <a:lstStyle/>
                    <a:p>
                      <a:pPr algn="l"/>
                      <a:endParaRPr lang="en-GB" sz="1600" dirty="0" smtClean="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6"/>
                  </a:ext>
                </a:extLst>
              </a:tr>
              <a:tr h="424317">
                <a:tc gridSpan="2">
                  <a:txBody>
                    <a:bodyPr/>
                    <a:lstStyle/>
                    <a:p>
                      <a:pPr algn="ctr"/>
                      <a:r>
                        <a:rPr lang="en-GB" sz="1600" dirty="0" smtClean="0">
                          <a:latin typeface="Century Gothic" panose="020B0502020202020204" pitchFamily="34" charset="0"/>
                        </a:rPr>
                        <a:t>3a – 2a = 5</a:t>
                      </a: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l"/>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pPr algn="ctr"/>
                      <a:r>
                        <a:rPr lang="en-GB" sz="1600" dirty="0" smtClean="0">
                          <a:latin typeface="Century Gothic" panose="020B0502020202020204" pitchFamily="34" charset="0"/>
                        </a:rPr>
                        <a:t>7a – b =</a:t>
                      </a:r>
                      <a:endParaRPr lang="en-GB" sz="1600" dirty="0">
                        <a:latin typeface="Century Gothic" panose="020B0502020202020204" pitchFamily="34" charset="0"/>
                      </a:endParaRPr>
                    </a:p>
                  </a:txBody>
                  <a:tcPr/>
                </a:tc>
                <a:tc>
                  <a:txBody>
                    <a:bodyPr/>
                    <a:lstStyle/>
                    <a:p>
                      <a:pPr algn="l"/>
                      <a:endParaRPr lang="en-GB" sz="1600" dirty="0" smtClean="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7"/>
                  </a:ext>
                </a:extLst>
              </a:tr>
              <a:tr h="424318">
                <a:tc gridSpan="2">
                  <a:txBody>
                    <a:bodyPr/>
                    <a:lstStyle/>
                    <a:p>
                      <a:pPr algn="ct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l"/>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pPr algn="ctr"/>
                      <a:endParaRPr lang="en-GB" sz="1600" dirty="0">
                        <a:latin typeface="Century Gothic" panose="020B0502020202020204" pitchFamily="34" charset="0"/>
                      </a:endParaRPr>
                    </a:p>
                  </a:txBody>
                  <a:tcPr/>
                </a:tc>
                <a:tc>
                  <a:txBody>
                    <a:bodyPr/>
                    <a:lstStyle/>
                    <a:p>
                      <a:pPr algn="l"/>
                      <a:endParaRPr lang="en-GB" sz="1600" dirty="0" smtClean="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8"/>
                  </a:ext>
                </a:extLst>
              </a:tr>
              <a:tr h="424318">
                <a:tc gridSpan="2">
                  <a:txBody>
                    <a:bodyPr/>
                    <a:lstStyle/>
                    <a:p>
                      <a:pPr algn="ctr"/>
                      <a:r>
                        <a:rPr lang="en-GB" sz="1600" dirty="0" smtClean="0">
                          <a:latin typeface="Century Gothic" panose="020B0502020202020204" pitchFamily="34" charset="0"/>
                        </a:rPr>
                        <a:t>a² + 1 = 26</a:t>
                      </a: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l"/>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pPr algn="ctr"/>
                      <a:r>
                        <a:rPr lang="en-GB" sz="1600" dirty="0" smtClean="0">
                          <a:latin typeface="Century Gothic" panose="020B0502020202020204" pitchFamily="34" charset="0"/>
                        </a:rPr>
                        <a:t>7a + 3b =</a:t>
                      </a:r>
                      <a:endParaRPr lang="en-GB" sz="1600" dirty="0">
                        <a:latin typeface="Century Gothic" panose="020B0502020202020204" pitchFamily="34" charset="0"/>
                      </a:endParaRPr>
                    </a:p>
                  </a:txBody>
                  <a:tcPr/>
                </a:tc>
                <a:tc>
                  <a:txBody>
                    <a:bodyPr/>
                    <a:lstStyle/>
                    <a:p>
                      <a:pPr algn="l"/>
                      <a:endParaRPr lang="en-GB" sz="1600" dirty="0" smtClean="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9"/>
                  </a:ext>
                </a:extLst>
              </a:tr>
              <a:tr h="424317">
                <a:tc gridSpan="2">
                  <a:txBody>
                    <a:bodyPr/>
                    <a:lstStyle/>
                    <a:p>
                      <a:pPr algn="ct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l"/>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pPr algn="ctr"/>
                      <a:endParaRPr lang="en-GB" sz="1600" dirty="0">
                        <a:latin typeface="Century Gothic" panose="020B0502020202020204" pitchFamily="34" charset="0"/>
                      </a:endParaRPr>
                    </a:p>
                  </a:txBody>
                  <a:tcPr/>
                </a:tc>
                <a:tc>
                  <a:txBody>
                    <a:bodyPr/>
                    <a:lstStyle/>
                    <a:p>
                      <a:pPr algn="l"/>
                      <a:endParaRPr lang="en-GB" sz="1600" dirty="0" smtClean="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10"/>
                  </a:ext>
                </a:extLst>
              </a:tr>
              <a:tr h="424317">
                <a:tc gridSpan="2">
                  <a:txBody>
                    <a:bodyPr/>
                    <a:lstStyle/>
                    <a:p>
                      <a:pPr algn="ctr"/>
                      <a:r>
                        <a:rPr lang="en-GB" sz="1600" dirty="0" smtClean="0">
                          <a:latin typeface="Century Gothic" panose="020B0502020202020204" pitchFamily="34" charset="0"/>
                        </a:rPr>
                        <a:t>(17 – a)  + 5 = 9</a:t>
                      </a: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l"/>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pPr algn="ctr"/>
                      <a:r>
                        <a:rPr lang="en-GB" sz="1600" dirty="0" smtClean="0">
                          <a:latin typeface="Century Gothic" panose="020B0502020202020204" pitchFamily="34" charset="0"/>
                        </a:rPr>
                        <a:t>9a + 5b =</a:t>
                      </a:r>
                      <a:endParaRPr lang="en-GB" sz="1600" dirty="0">
                        <a:latin typeface="Century Gothic" panose="020B0502020202020204" pitchFamily="34" charset="0"/>
                      </a:endParaRPr>
                    </a:p>
                  </a:txBody>
                  <a:tcPr/>
                </a:tc>
                <a:tc>
                  <a:txBody>
                    <a:bodyPr/>
                    <a:lstStyle/>
                    <a:p>
                      <a:pPr algn="l"/>
                      <a:endParaRPr lang="en-GB" sz="1600" dirty="0" smtClean="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11"/>
                  </a:ext>
                </a:extLst>
              </a:tr>
              <a:tr h="424317">
                <a:tc gridSpan="2">
                  <a:txBody>
                    <a:bodyPr/>
                    <a:lstStyle/>
                    <a:p>
                      <a:pPr algn="ct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l"/>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pPr algn="ctr"/>
                      <a:endParaRPr lang="en-GB" sz="1600" dirty="0">
                        <a:latin typeface="Century Gothic" panose="020B0502020202020204" pitchFamily="34" charset="0"/>
                      </a:endParaRPr>
                    </a:p>
                  </a:txBody>
                  <a:tcPr/>
                </a:tc>
                <a:tc>
                  <a:txBody>
                    <a:bodyPr/>
                    <a:lstStyle/>
                    <a:p>
                      <a:pPr algn="l"/>
                      <a:endParaRPr lang="en-GB" sz="1600" dirty="0" smtClean="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12"/>
                  </a:ext>
                </a:extLst>
              </a:tr>
              <a:tr h="424317">
                <a:tc gridSpan="2">
                  <a:txBody>
                    <a:bodyPr/>
                    <a:lstStyle/>
                    <a:p>
                      <a:pPr algn="ctr"/>
                      <a:r>
                        <a:rPr lang="en-GB" sz="1600" dirty="0" smtClean="0">
                          <a:latin typeface="Century Gothic" panose="020B0502020202020204" pitchFamily="34" charset="0"/>
                        </a:rPr>
                        <a:t>4a – 8 = 32</a:t>
                      </a: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l"/>
                      <a:endParaRPr lang="en-GB" sz="1600" dirty="0" smtClean="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pPr algn="ctr"/>
                      <a:r>
                        <a:rPr lang="en-GB" sz="1600" dirty="0" smtClean="0">
                          <a:latin typeface="Century Gothic" panose="020B0502020202020204" pitchFamily="34" charset="0"/>
                        </a:rPr>
                        <a:t>11a + 5b =</a:t>
                      </a:r>
                      <a:endParaRPr lang="en-GB" sz="1600" dirty="0">
                        <a:latin typeface="Century Gothic" panose="020B0502020202020204" pitchFamily="34" charset="0"/>
                      </a:endParaRPr>
                    </a:p>
                  </a:txBody>
                  <a:tcPr/>
                </a:tc>
                <a:tc>
                  <a:txBody>
                    <a:bodyPr/>
                    <a:lstStyle/>
                    <a:p>
                      <a:pPr algn="l"/>
                      <a:endParaRPr lang="en-GB" sz="1600" dirty="0" smtClean="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13"/>
                  </a:ext>
                </a:extLst>
              </a:tr>
            </a:tbl>
          </a:graphicData>
        </a:graphic>
      </p:graphicFrame>
      <p:sp>
        <p:nvSpPr>
          <p:cNvPr id="5"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2" name="Slide Number Placeholder 1"/>
          <p:cNvSpPr>
            <a:spLocks noGrp="1"/>
          </p:cNvSpPr>
          <p:nvPr>
            <p:ph type="sldNum" sz="quarter" idx="12"/>
          </p:nvPr>
        </p:nvSpPr>
        <p:spPr/>
        <p:txBody>
          <a:bodyPr/>
          <a:lstStyle/>
          <a:p>
            <a:fld id="{2AB5F3F0-7E87-48B0-94BB-7E37CB4CA4F1}" type="slidenum">
              <a:rPr lang="en-GB" smtClean="0"/>
              <a:t>9</a:t>
            </a:fld>
            <a:endParaRPr lang="en-GB" dirty="0"/>
          </a:p>
        </p:txBody>
      </p:sp>
    </p:spTree>
    <p:extLst>
      <p:ext uri="{BB962C8B-B14F-4D97-AF65-F5344CB8AC3E}">
        <p14:creationId xmlns:p14="http://schemas.microsoft.com/office/powerpoint/2010/main" val="31363188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13932" y="232729"/>
          <a:ext cx="8564136" cy="5907247"/>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2140199">
                  <a:extLst>
                    <a:ext uri="{9D8B030D-6E8A-4147-A177-3AD203B41FA5}">
                      <a16:colId xmlns:a16="http://schemas.microsoft.com/office/drawing/2014/main" val="20001"/>
                    </a:ext>
                  </a:extLst>
                </a:gridCol>
                <a:gridCol w="4773558">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2: Week 1: Practice and Consolidation</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370840">
                <a:tc gridSpan="3">
                  <a:txBody>
                    <a:bodyPr/>
                    <a:lstStyle/>
                    <a:p>
                      <a:pPr>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Algebra: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-Find pairs of numbers that satisfy number sentences with two unknowns. </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-Enumerate all possibilities of combinations of two variables. </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400" b="1" dirty="0" smtClean="0">
                          <a:solidFill>
                            <a:schemeClr val="tx1"/>
                          </a:solidFill>
                          <a:latin typeface="Century Gothic" panose="020B0502020202020204" pitchFamily="34" charset="0"/>
                        </a:rPr>
                        <a:t>Oral and Mental Activities</a:t>
                      </a:r>
                    </a:p>
                    <a:p>
                      <a:r>
                        <a:rPr lang="en-GB" sz="1400" b="1" dirty="0" smtClean="0">
                          <a:solidFill>
                            <a:schemeClr val="tx1"/>
                          </a:solidFill>
                          <a:latin typeface="Century Gothic" panose="020B0502020202020204" pitchFamily="34" charset="0"/>
                        </a:rPr>
                        <a:t>Examples:</a:t>
                      </a:r>
                      <a:endParaRPr lang="en-GB" sz="1400" b="1" dirty="0">
                        <a:solidFill>
                          <a:schemeClr val="tx1"/>
                        </a:solidFill>
                        <a:latin typeface="Century Gothic" panose="020B0502020202020204" pitchFamily="34" charset="0"/>
                      </a:endParaRPr>
                    </a:p>
                  </a:txBody>
                  <a:tcPr/>
                </a:tc>
                <a:tc>
                  <a:txBody>
                    <a:bodyPr/>
                    <a:lstStyle/>
                    <a:p>
                      <a:r>
                        <a:rPr lang="en-GB" sz="1400" b="1" dirty="0" smtClean="0">
                          <a:latin typeface="Century Gothic" panose="020B0502020202020204" pitchFamily="34" charset="0"/>
                        </a:rPr>
                        <a:t>Pencil and Paper</a:t>
                      </a:r>
                      <a:r>
                        <a:rPr lang="en-GB" sz="1400" b="1" baseline="0" dirty="0" smtClean="0">
                          <a:latin typeface="Century Gothic" panose="020B0502020202020204" pitchFamily="34" charset="0"/>
                        </a:rPr>
                        <a:t> Activities</a:t>
                      </a:r>
                    </a:p>
                    <a:p>
                      <a:r>
                        <a:rPr lang="en-GB" sz="1400" b="1" baseline="0" dirty="0" smtClean="0">
                          <a:latin typeface="Century Gothic" panose="020B0502020202020204" pitchFamily="34" charset="0"/>
                        </a:rPr>
                        <a:t>Examples:</a:t>
                      </a:r>
                      <a:endParaRPr lang="en-GB" sz="1400" b="1" dirty="0">
                        <a:latin typeface="Century Gothic" panose="020B0502020202020204" pitchFamily="34" charset="0"/>
                      </a:endParaRPr>
                    </a:p>
                  </a:txBody>
                  <a:tcPr/>
                </a:tc>
                <a:extLst>
                  <a:ext uri="{0D108BD9-81ED-4DB2-BD59-A6C34878D82A}">
                    <a16:rowId xmlns:a16="http://schemas.microsoft.com/office/drawing/2014/main" val="10002"/>
                  </a:ext>
                </a:extLst>
              </a:tr>
              <a:tr h="970597">
                <a:tc rowSpan="4">
                  <a:txBody>
                    <a:bodyPr/>
                    <a:lstStyle/>
                    <a:p>
                      <a:pPr marL="342900" lvl="0" indent="-342900">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Use known facts to calculate, if                   17 + x + y = 42, use known number facts to calculate possible values for x and y.</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Use known facts to complete a table, e.g. ‘The brown string is 9cm less than 2 times as long as the yellow string’. So… if y=5, s =?</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187960">
                        <a:spcAft>
                          <a:spcPts val="0"/>
                        </a:spcAft>
                      </a:pPr>
                      <a:r>
                        <a:rPr lang="en-GB" sz="8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 </a:t>
                      </a:r>
                      <a:endParaRPr lang="en-GB" sz="105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endParaRPr lang="en-GB" sz="8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rowSpan="4">
                  <a:txBody>
                    <a:bodyPr/>
                    <a:lstStyle/>
                    <a:p>
                      <a:pPr marL="171450" indent="-171450">
                        <a:buFont typeface="Arial" panose="020B0604020202020204" pitchFamily="34" charset="0"/>
                        <a:buChar char="•"/>
                      </a:pPr>
                      <a:r>
                        <a:rPr lang="en-GB" sz="1200" baseline="0" dirty="0" smtClean="0">
                          <a:latin typeface="Century Gothic" panose="020B0502020202020204" pitchFamily="34" charset="0"/>
                        </a:rPr>
                        <a:t>This unit naturally follows on from Summer 1: Week 5.</a:t>
                      </a:r>
                    </a:p>
                    <a:p>
                      <a:pPr marL="171450" indent="-171450">
                        <a:buFont typeface="Arial" panose="020B0604020202020204" pitchFamily="34" charset="0"/>
                        <a:buChar char="•"/>
                      </a:pPr>
                      <a:r>
                        <a:rPr lang="en-GB" sz="1200" baseline="0" dirty="0" smtClean="0">
                          <a:latin typeface="Century Gothic" panose="020B0502020202020204" pitchFamily="34" charset="0"/>
                        </a:rPr>
                        <a:t>Start with a quick revision of the main learning from that unit and then move on to consider the following:</a:t>
                      </a:r>
                    </a:p>
                    <a:p>
                      <a:pPr marL="171450" indent="-171450">
                        <a:buFont typeface="Arial" panose="020B0604020202020204" pitchFamily="34" charset="0"/>
                        <a:buChar char="•"/>
                      </a:pPr>
                      <a:endParaRPr lang="en-GB" sz="1200" baseline="0" dirty="0" smtClean="0">
                        <a:latin typeface="Century Gothic" panose="020B0502020202020204" pitchFamily="34" charset="0"/>
                      </a:endParaRPr>
                    </a:p>
                    <a:p>
                      <a:pPr marL="171450" indent="-171450">
                        <a:buFont typeface="Arial" panose="020B0604020202020204" pitchFamily="34" charset="0"/>
                        <a:buChar char="•"/>
                      </a:pPr>
                      <a:r>
                        <a:rPr lang="en-GB" sz="1200" baseline="0" dirty="0" smtClean="0">
                          <a:latin typeface="Century Gothic" panose="020B0502020202020204" pitchFamily="34" charset="0"/>
                        </a:rPr>
                        <a:t>Using known facts to find calculate possible answers to equations;</a:t>
                      </a:r>
                    </a:p>
                    <a:p>
                      <a:pPr marL="171450" indent="-171450">
                        <a:buFont typeface="Arial" panose="020B0604020202020204" pitchFamily="34" charset="0"/>
                        <a:buChar char="•"/>
                      </a:pPr>
                      <a:r>
                        <a:rPr lang="en-GB" sz="1200" baseline="0" dirty="0" smtClean="0">
                          <a:latin typeface="Century Gothic" panose="020B0502020202020204" pitchFamily="34" charset="0"/>
                        </a:rPr>
                        <a:t>The main focus is on using known facts to create equations. </a:t>
                      </a:r>
                    </a:p>
                  </a:txBody>
                  <a:tcPr/>
                </a:tc>
                <a:tc>
                  <a:txBody>
                    <a:bodyPr/>
                    <a:lstStyle/>
                    <a:p>
                      <a:r>
                        <a:rPr lang="en-GB" sz="1200" baseline="0" dirty="0" smtClean="0">
                          <a:latin typeface="Century Gothic" panose="020B0502020202020204" pitchFamily="34" charset="0"/>
                        </a:rPr>
                        <a:t>If a = 4 and b = 5 work out the following equations:</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2a + 3b =                    5b – 2a =                   9a – b =</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4a – 5b =                     2a +         = 23                  + 5b = 41           </a:t>
                      </a:r>
                    </a:p>
                    <a:p>
                      <a:r>
                        <a:rPr lang="en-GB" sz="1200" baseline="0" dirty="0" smtClean="0">
                          <a:latin typeface="Century Gothic" panose="020B0502020202020204" pitchFamily="34" charset="0"/>
                        </a:rPr>
                        <a:t>   </a:t>
                      </a:r>
                    </a:p>
                  </a:txBody>
                  <a:tcPr/>
                </a:tc>
                <a:extLst>
                  <a:ext uri="{0D108BD9-81ED-4DB2-BD59-A6C34878D82A}">
                    <a16:rowId xmlns:a16="http://schemas.microsoft.com/office/drawing/2014/main" val="10003"/>
                  </a:ext>
                </a:extLst>
              </a:tr>
              <a:tr h="661987">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If</a:t>
                      </a:r>
                      <a:r>
                        <a:rPr lang="en-GB" sz="1200" baseline="0" dirty="0" smtClean="0">
                          <a:latin typeface="Century Gothic" panose="020B0502020202020204" pitchFamily="34" charset="0"/>
                        </a:rPr>
                        <a:t> 15 + a + b = 32; Give at least two possible values for a and b</a:t>
                      </a:r>
                    </a:p>
                    <a:p>
                      <a:r>
                        <a:rPr lang="en-GB" sz="1200" baseline="0" dirty="0" smtClean="0">
                          <a:latin typeface="Century Gothic" panose="020B0502020202020204" pitchFamily="34" charset="0"/>
                        </a:rPr>
                        <a:t>If 39 + x + y = 45; Give at least two possible values for x and y;</a:t>
                      </a:r>
                    </a:p>
                    <a:p>
                      <a:r>
                        <a:rPr lang="en-GB" sz="1200" baseline="0" dirty="0" smtClean="0">
                          <a:latin typeface="Century Gothic" panose="020B0502020202020204" pitchFamily="34" charset="0"/>
                        </a:rPr>
                        <a:t>If 2x + 3y = 25; Give at least two possible values for x and y;</a:t>
                      </a:r>
                    </a:p>
                    <a:p>
                      <a:r>
                        <a:rPr lang="en-GB" sz="1200" baseline="0" dirty="0" smtClean="0">
                          <a:latin typeface="Century Gothic" panose="020B0502020202020204" pitchFamily="34" charset="0"/>
                        </a:rPr>
                        <a:t>If x² - 8 = b; Give at least two possible values for x and y</a:t>
                      </a:r>
                    </a:p>
                    <a:p>
                      <a:endParaRPr lang="en-GB" sz="1200" dirty="0" smtClean="0">
                        <a:latin typeface="Century Gothic" panose="020B0502020202020204" pitchFamily="34" charset="0"/>
                      </a:endParaRPr>
                    </a:p>
                  </a:txBody>
                  <a:tcPr/>
                </a:tc>
                <a:extLst>
                  <a:ext uri="{0D108BD9-81ED-4DB2-BD59-A6C34878D82A}">
                    <a16:rowId xmlns:a16="http://schemas.microsoft.com/office/drawing/2014/main" val="10004"/>
                  </a:ext>
                </a:extLst>
              </a:tr>
              <a:tr h="845820">
                <a:tc vMerge="1">
                  <a:txBody>
                    <a:bodyPr/>
                    <a:lstStyle/>
                    <a:p>
                      <a:pPr marL="342900" lvl="0" indent="-342900" algn="l">
                        <a:spcAft>
                          <a:spcPts val="0"/>
                        </a:spcAft>
                        <a:buFont typeface="Wingdings" panose="05000000000000000000" pitchFamily="2" charset="2"/>
                        <a:buChar char=""/>
                      </a:pP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marL="171450" indent="-171450">
                        <a:buFont typeface="Arial" panose="020B0604020202020204" pitchFamily="34" charset="0"/>
                        <a:buChar char="•"/>
                      </a:pPr>
                      <a:endParaRPr lang="en-GB" sz="1200" baseline="0" dirty="0" smtClean="0">
                        <a:latin typeface="Century Gothic" panose="020B0502020202020204" pitchFamily="34" charset="0"/>
                      </a:endParaRPr>
                    </a:p>
                  </a:txBody>
                  <a:tcPr/>
                </a:tc>
                <a:tc>
                  <a:txBody>
                    <a:bodyPr/>
                    <a:lstStyle/>
                    <a:p>
                      <a:r>
                        <a:rPr lang="en-GB" sz="1200" baseline="0" dirty="0" smtClean="0">
                          <a:latin typeface="Century Gothic" panose="020B0502020202020204" pitchFamily="34" charset="0"/>
                        </a:rPr>
                        <a:t>Mousefield has 10 trees more than half the trees in Henfield.</a:t>
                      </a:r>
                    </a:p>
                    <a:p>
                      <a:r>
                        <a:rPr lang="en-GB" sz="1200" baseline="0" dirty="0" smtClean="0">
                          <a:latin typeface="Century Gothic" panose="020B0502020202020204" pitchFamily="34" charset="0"/>
                        </a:rPr>
                        <a:t>If Mousefield has 67 trees, how many trees has Henfield?</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If Henfield has 142 trees, how many trees has Mousefield?</a:t>
                      </a:r>
                    </a:p>
                    <a:p>
                      <a:endParaRPr lang="en-GB" sz="1200" baseline="0" dirty="0" smtClean="0">
                        <a:latin typeface="Century Gothic" panose="020B0502020202020204" pitchFamily="34" charset="0"/>
                      </a:endParaRPr>
                    </a:p>
                  </a:txBody>
                  <a:tcPr/>
                </a:tc>
                <a:extLst>
                  <a:ext uri="{0D108BD9-81ED-4DB2-BD59-A6C34878D82A}">
                    <a16:rowId xmlns:a16="http://schemas.microsoft.com/office/drawing/2014/main" val="10005"/>
                  </a:ext>
                </a:extLst>
              </a:tr>
              <a:tr h="1086327">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If 3x = 18,</a:t>
                      </a:r>
                      <a:r>
                        <a:rPr lang="en-GB" sz="1200" baseline="0" dirty="0" smtClean="0">
                          <a:latin typeface="Century Gothic" panose="020B0502020202020204" pitchFamily="34" charset="0"/>
                        </a:rPr>
                        <a:t> then what is the value of y in these equations:</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2x + y = 20                                     3x + 17 + 2y = 55</a:t>
                      </a:r>
                    </a:p>
                    <a:p>
                      <a:r>
                        <a:rPr lang="en-GB" sz="1200" baseline="0" dirty="0" smtClean="0">
                          <a:latin typeface="Century Gothic" panose="020B0502020202020204" pitchFamily="34" charset="0"/>
                        </a:rPr>
                        <a:t>y – 5x = -6                                      2y + 5x = 24</a:t>
                      </a:r>
                    </a:p>
                    <a:p>
                      <a:r>
                        <a:rPr lang="en-GB" sz="1200" baseline="0" dirty="0" smtClean="0">
                          <a:latin typeface="Century Gothic" panose="020B0502020202020204" pitchFamily="34" charset="0"/>
                        </a:rPr>
                        <a:t>x² + y² = 64                                     x² - y² = 20</a:t>
                      </a:r>
                      <a:endParaRPr lang="en-GB" sz="1200" dirty="0" smtClean="0">
                        <a:latin typeface="Century Gothic" panose="020B0502020202020204" pitchFamily="34" charset="0"/>
                      </a:endParaRPr>
                    </a:p>
                  </a:txBody>
                  <a:tcPr/>
                </a:tc>
                <a:extLst>
                  <a:ext uri="{0D108BD9-81ED-4DB2-BD59-A6C34878D82A}">
                    <a16:rowId xmlns:a16="http://schemas.microsoft.com/office/drawing/2014/main" val="10006"/>
                  </a:ext>
                </a:extLst>
              </a:tr>
            </a:tbl>
          </a:graphicData>
        </a:graphic>
      </p:graphicFrame>
      <p:sp>
        <p:nvSpPr>
          <p:cNvPr id="5" name="Rectangle 4"/>
          <p:cNvSpPr/>
          <p:nvPr/>
        </p:nvSpPr>
        <p:spPr>
          <a:xfrm>
            <a:off x="6473190" y="2263140"/>
            <a:ext cx="251460" cy="2057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ectangle 5"/>
          <p:cNvSpPr/>
          <p:nvPr/>
        </p:nvSpPr>
        <p:spPr>
          <a:xfrm>
            <a:off x="7981950" y="2263140"/>
            <a:ext cx="251460" cy="2057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9422130" y="2263140"/>
            <a:ext cx="251460" cy="2057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7"/>
          <p:cNvSpPr/>
          <p:nvPr/>
        </p:nvSpPr>
        <p:spPr>
          <a:xfrm>
            <a:off x="6473190" y="2655411"/>
            <a:ext cx="251460" cy="2057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p:cNvSpPr/>
          <p:nvPr/>
        </p:nvSpPr>
        <p:spPr>
          <a:xfrm>
            <a:off x="7639050" y="2640886"/>
            <a:ext cx="251460" cy="2057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p:cNvSpPr/>
          <p:nvPr/>
        </p:nvSpPr>
        <p:spPr>
          <a:xfrm>
            <a:off x="8679180" y="2640886"/>
            <a:ext cx="251460" cy="2057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3" name="Slide Number Placeholder 2"/>
          <p:cNvSpPr>
            <a:spLocks noGrp="1"/>
          </p:cNvSpPr>
          <p:nvPr>
            <p:ph type="sldNum" sz="quarter" idx="12"/>
          </p:nvPr>
        </p:nvSpPr>
        <p:spPr/>
        <p:txBody>
          <a:bodyPr/>
          <a:lstStyle/>
          <a:p>
            <a:fld id="{2AB5F3F0-7E87-48B0-94BB-7E37CB4CA4F1}" type="slidenum">
              <a:rPr lang="en-GB" smtClean="0"/>
              <a:t>10</a:t>
            </a:fld>
            <a:endParaRPr lang="en-GB" dirty="0"/>
          </a:p>
        </p:txBody>
      </p:sp>
    </p:spTree>
    <p:extLst>
      <p:ext uri="{BB962C8B-B14F-4D97-AF65-F5344CB8AC3E}">
        <p14:creationId xmlns:p14="http://schemas.microsoft.com/office/powerpoint/2010/main" val="275084848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6"/>
          <a:ext cx="8564137" cy="5979160"/>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2: Week 1: Mastering this Objective – Deeper Understanding</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Algebra: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-Find pairs of numbers that satisfy number sentences with two unknowns. </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-Enumerate all possibilities of combinations of two variables. </a:t>
                      </a:r>
                      <a:endPar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latin typeface="Century Gothic" panose="020B0502020202020204" pitchFamily="34" charset="0"/>
                        </a:rPr>
                        <a:t>If pupils have mastered this objective they will</a:t>
                      </a:r>
                      <a:r>
                        <a:rPr lang="en-GB" sz="1400" b="1" baseline="0" dirty="0" smtClean="0">
                          <a:solidFill>
                            <a:schemeClr val="tx1"/>
                          </a:solidFill>
                          <a:latin typeface="Century Gothic" panose="020B0502020202020204" pitchFamily="34" charset="0"/>
                        </a:rPr>
                        <a:t> be able to complete these activities independently: </a:t>
                      </a:r>
                      <a:r>
                        <a:rPr lang="en-GB" sz="1400" b="1" dirty="0" smtClean="0">
                          <a:solidFill>
                            <a:schemeClr val="tx1"/>
                          </a:solidFill>
                          <a:latin typeface="Century Gothic" panose="020B0502020202020204" pitchFamily="34" charset="0"/>
                        </a:rPr>
                        <a:t> </a:t>
                      </a:r>
                    </a:p>
                  </a:txBody>
                  <a:tcPr/>
                </a:tc>
                <a:tc hMerge="1">
                  <a:txBody>
                    <a:bodyPr/>
                    <a:lstStyle/>
                    <a:p>
                      <a:endParaRPr lang="en-GB"/>
                    </a:p>
                  </a:txBody>
                  <a:tcPr/>
                </a:tc>
                <a:extLst>
                  <a:ext uri="{0D108BD9-81ED-4DB2-BD59-A6C34878D82A}">
                    <a16:rowId xmlns:a16="http://schemas.microsoft.com/office/drawing/2014/main" val="10002"/>
                  </a:ext>
                </a:extLst>
              </a:tr>
              <a:tr h="2099600">
                <a:tc rowSpan="2">
                  <a:txBody>
                    <a:bodyPr/>
                    <a:lstStyle/>
                    <a:p>
                      <a:pPr marL="342900" lvl="0" indent="-342900">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Use known facts to calculate, if                   17 + x + y = 42, use known number facts to calculate possible values for x and y.</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Use known facts to complete a table, e.g. ‘The brown string is 9cm less than 2 times as long as the yellow string’. So… if y=5, s =?</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187960">
                        <a:spcAft>
                          <a:spcPts val="0"/>
                        </a:spcAft>
                      </a:pPr>
                      <a:r>
                        <a:rPr lang="en-GB" sz="10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 </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10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The</a:t>
                      </a:r>
                      <a:r>
                        <a:rPr lang="en-GB" sz="1200" kern="1200" baseline="0" dirty="0" smtClean="0">
                          <a:solidFill>
                            <a:schemeClr val="dk1"/>
                          </a:solidFill>
                          <a:effectLst/>
                          <a:latin typeface="Century Gothic" panose="020B0502020202020204" pitchFamily="34" charset="0"/>
                          <a:ea typeface="+mn-ea"/>
                          <a:cs typeface="+mn-cs"/>
                        </a:rPr>
                        <a:t> first number in the sequence</a:t>
                      </a:r>
                      <a:r>
                        <a:rPr lang="en-GB" sz="1200" kern="1200" dirty="0" smtClean="0">
                          <a:solidFill>
                            <a:schemeClr val="dk1"/>
                          </a:solidFill>
                          <a:effectLst/>
                          <a:latin typeface="Century Gothic" panose="020B0502020202020204" pitchFamily="34" charset="0"/>
                          <a:ea typeface="+mn-ea"/>
                          <a:cs typeface="+mn-cs"/>
                        </a:rPr>
                        <a:t> 2a + 3 is 5; What is the tenth number</a:t>
                      </a:r>
                      <a:r>
                        <a:rPr lang="en-GB" sz="1200" kern="1200" baseline="0" dirty="0" smtClean="0">
                          <a:solidFill>
                            <a:schemeClr val="dk1"/>
                          </a:solidFill>
                          <a:effectLst/>
                          <a:latin typeface="Century Gothic" panose="020B0502020202020204" pitchFamily="34" charset="0"/>
                          <a:ea typeface="+mn-ea"/>
                          <a:cs typeface="+mn-cs"/>
                        </a:rPr>
                        <a:t> in the sequence?</a:t>
                      </a:r>
                      <a:r>
                        <a:rPr lang="en-GB" sz="1200" kern="1200" dirty="0" smtClean="0">
                          <a:solidFill>
                            <a:schemeClr val="dk1"/>
                          </a:solidFill>
                          <a:effectLst/>
                          <a:latin typeface="Century Gothic" panose="020B0502020202020204" pitchFamily="34" charset="0"/>
                          <a:ea typeface="+mn-ea"/>
                          <a:cs typeface="+mn-cs"/>
                        </a:rPr>
                        <a:t>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If the third number in the sequence 4x – 6 is 6; what is the eighth</a:t>
                      </a:r>
                      <a:r>
                        <a:rPr lang="en-GB" sz="1200" kern="1200" baseline="0" dirty="0" smtClean="0">
                          <a:solidFill>
                            <a:schemeClr val="dk1"/>
                          </a:solidFill>
                          <a:effectLst/>
                          <a:latin typeface="Century Gothic" panose="020B0502020202020204" pitchFamily="34" charset="0"/>
                          <a:ea typeface="+mn-ea"/>
                          <a:cs typeface="+mn-cs"/>
                        </a:rPr>
                        <a:t> number in the sequence?</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If the fifth number in the sequence 5x – 2 is 23; what will be the twelfth number in the sequence?</a:t>
                      </a:r>
                      <a:endParaRPr lang="en-GB" sz="1200" kern="1200" dirty="0" smtClean="0">
                        <a:solidFill>
                          <a:schemeClr val="dk1"/>
                        </a:solidFill>
                        <a:effectLst/>
                        <a:latin typeface="Century Gothic" panose="020B0502020202020204" pitchFamily="34" charset="0"/>
                        <a:ea typeface="+mn-ea"/>
                        <a:cs typeface="+mn-cs"/>
                      </a:endParaRPr>
                    </a:p>
                  </a:txBody>
                  <a:tcPr>
                    <a:solidFill>
                      <a:schemeClr val="accent1">
                        <a:lumMod val="20000"/>
                        <a:lumOff val="80000"/>
                      </a:schemeClr>
                    </a:solidFill>
                  </a:tcPr>
                </a:tc>
                <a:tc>
                  <a:txBody>
                    <a:bodyPr/>
                    <a:lstStyle/>
                    <a:p>
                      <a:r>
                        <a:rPr lang="en-GB" sz="1200" dirty="0" smtClean="0">
                          <a:latin typeface="Century Gothic" panose="020B0502020202020204" pitchFamily="34" charset="0"/>
                        </a:rPr>
                        <a:t>The brown tape</a:t>
                      </a:r>
                      <a:r>
                        <a:rPr lang="en-GB" sz="1200" baseline="0" dirty="0" smtClean="0">
                          <a:latin typeface="Century Gothic" panose="020B0502020202020204" pitchFamily="34" charset="0"/>
                        </a:rPr>
                        <a:t> is 5cm shorter than half the blue tape. If the brown tape is 10cm, how long is the blue tape?</a:t>
                      </a:r>
                    </a:p>
                    <a:p>
                      <a:r>
                        <a:rPr lang="en-GB" sz="1200" baseline="0" dirty="0" smtClean="0">
                          <a:latin typeface="Century Gothic" panose="020B0502020202020204" pitchFamily="34" charset="0"/>
                        </a:rPr>
                        <a:t>What if the brown tape was 8cm.?</a:t>
                      </a:r>
                    </a:p>
                    <a:p>
                      <a:r>
                        <a:rPr lang="en-GB" sz="1200" baseline="0" dirty="0" smtClean="0">
                          <a:latin typeface="Century Gothic" panose="020B0502020202020204" pitchFamily="34" charset="0"/>
                        </a:rPr>
                        <a:t>What if the blue tape was 30cm. How long is the brown tape? </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Box A weighs 10Kg less than half the weight of Box B.</a:t>
                      </a:r>
                    </a:p>
                    <a:p>
                      <a:r>
                        <a:rPr lang="en-GB" sz="1200" baseline="0" dirty="0" smtClean="0">
                          <a:latin typeface="Century Gothic" panose="020B0502020202020204" pitchFamily="34" charset="0"/>
                        </a:rPr>
                        <a:t>If Box A weighs 55Kg, how much does Box B weigh?</a:t>
                      </a: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a:latin typeface="Century Gothic" panose="020B0502020202020204" pitchFamily="34" charset="0"/>
                      </a:endParaRPr>
                    </a:p>
                  </a:txBody>
                  <a:tcPr/>
                </a:tc>
                <a:extLst>
                  <a:ext uri="{0D108BD9-81ED-4DB2-BD59-A6C34878D82A}">
                    <a16:rowId xmlns:a16="http://schemas.microsoft.com/office/drawing/2014/main" val="10003"/>
                  </a:ext>
                </a:extLst>
              </a:tr>
              <a:tr h="2099600">
                <a:tc vMerge="1">
                  <a:txBody>
                    <a:bodyPr/>
                    <a:lstStyle/>
                    <a:p>
                      <a:endParaRPr lang="en-GB"/>
                    </a:p>
                  </a:txBody>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Water bottle A has 2 litres more than a</a:t>
                      </a:r>
                      <a:r>
                        <a:rPr lang="en-GB" sz="1200" kern="1200" baseline="0" dirty="0" smtClean="0">
                          <a:solidFill>
                            <a:schemeClr val="dk1"/>
                          </a:solidFill>
                          <a:effectLst/>
                          <a:latin typeface="Century Gothic" panose="020B0502020202020204" pitchFamily="34" charset="0"/>
                          <a:ea typeface="+mn-ea"/>
                          <a:cs typeface="+mn-cs"/>
                        </a:rPr>
                        <a:t> quarter of the contents of Water Bottle B.</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If Water Bottle A holds 12 litres how much does Water Bottle B hold?</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What if Water Bottle B holds 28 litres, how much will Water Bottle A hold?</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Create another Water Bottle problem for your friend to solve.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txBody>
                  <a:tcPr>
                    <a:solidFill>
                      <a:schemeClr val="accent1">
                        <a:lumMod val="40000"/>
                        <a:lumOff val="60000"/>
                      </a:schemeClr>
                    </a:solidFill>
                  </a:tcPr>
                </a:tc>
                <a:tc>
                  <a:txBody>
                    <a:bodyPr/>
                    <a:lstStyle/>
                    <a:p>
                      <a:pPr marL="0" indent="0">
                        <a:buFont typeface="Arial" panose="020B0604020202020204" pitchFamily="34" charset="0"/>
                        <a:buNone/>
                      </a:pPr>
                      <a:r>
                        <a:rPr lang="en-GB" sz="1200" dirty="0" smtClean="0">
                          <a:latin typeface="Century Gothic" panose="020B0502020202020204" pitchFamily="34" charset="0"/>
                        </a:rPr>
                        <a:t>If 18 + x + y = 32; and</a:t>
                      </a:r>
                    </a:p>
                    <a:p>
                      <a:pPr marL="0" indent="0">
                        <a:buFont typeface="Arial" panose="020B0604020202020204" pitchFamily="34" charset="0"/>
                        <a:buNone/>
                      </a:pPr>
                      <a:r>
                        <a:rPr lang="en-GB" sz="1200" dirty="0" smtClean="0">
                          <a:latin typeface="Century Gothic" panose="020B0502020202020204" pitchFamily="34" charset="0"/>
                        </a:rPr>
                        <a:t>    10 + x + y = 24</a:t>
                      </a: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r>
                        <a:rPr lang="en-GB" sz="1200" dirty="0" smtClean="0">
                          <a:latin typeface="Century Gothic" panose="020B0502020202020204" pitchFamily="34" charset="0"/>
                        </a:rPr>
                        <a:t>Give two possible values for x and y</a:t>
                      </a: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r>
                        <a:rPr lang="en-GB" sz="1200" dirty="0" smtClean="0">
                          <a:latin typeface="Century Gothic" panose="020B0502020202020204" pitchFamily="34" charset="0"/>
                        </a:rPr>
                        <a:t>If 2x + y + 17 = 31; and </a:t>
                      </a:r>
                    </a:p>
                    <a:p>
                      <a:pPr marL="0" indent="0">
                        <a:buFont typeface="Arial" panose="020B0604020202020204" pitchFamily="34" charset="0"/>
                        <a:buNone/>
                      </a:pPr>
                      <a:r>
                        <a:rPr lang="en-GB" sz="1200" dirty="0" smtClean="0">
                          <a:latin typeface="Century Gothic" panose="020B0502020202020204" pitchFamily="34" charset="0"/>
                        </a:rPr>
                        <a:t>   3x – y = 11</a:t>
                      </a: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r>
                        <a:rPr lang="en-GB" sz="1200" dirty="0" smtClean="0">
                          <a:latin typeface="Century Gothic" panose="020B0502020202020204" pitchFamily="34" charset="0"/>
                        </a:rPr>
                        <a:t>Give possible values for x and y.</a:t>
                      </a: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r>
                        <a:rPr lang="en-GB" sz="1200" dirty="0" smtClean="0">
                          <a:latin typeface="Century Gothic" panose="020B0502020202020204" pitchFamily="34" charset="0"/>
                        </a:rPr>
                        <a:t>Create your own for others to try.</a:t>
                      </a:r>
                      <a:endParaRPr lang="en-GB" sz="1200" dirty="0">
                        <a:latin typeface="Century Gothic" panose="020B0502020202020204" pitchFamily="34" charset="0"/>
                      </a:endParaRPr>
                    </a:p>
                  </a:txBody>
                  <a:tcPr/>
                </a:tc>
                <a:extLst>
                  <a:ext uri="{0D108BD9-81ED-4DB2-BD59-A6C34878D82A}">
                    <a16:rowId xmlns:a16="http://schemas.microsoft.com/office/drawing/2014/main" val="10004"/>
                  </a:ext>
                </a:extLst>
              </a:tr>
            </a:tbl>
          </a:graphicData>
        </a:graphic>
      </p:graphicFrame>
      <p:sp>
        <p:nvSpPr>
          <p:cNvPr id="6"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3" name="Slide Number Placeholder 2"/>
          <p:cNvSpPr>
            <a:spLocks noGrp="1"/>
          </p:cNvSpPr>
          <p:nvPr>
            <p:ph type="sldNum" sz="quarter" idx="12"/>
          </p:nvPr>
        </p:nvSpPr>
        <p:spPr/>
        <p:txBody>
          <a:bodyPr/>
          <a:lstStyle/>
          <a:p>
            <a:fld id="{2AB5F3F0-7E87-48B0-94BB-7E37CB4CA4F1}" type="slidenum">
              <a:rPr lang="en-GB" smtClean="0"/>
              <a:t>11</a:t>
            </a:fld>
            <a:endParaRPr lang="en-GB" dirty="0"/>
          </a:p>
        </p:txBody>
      </p:sp>
    </p:spTree>
    <p:extLst>
      <p:ext uri="{BB962C8B-B14F-4D97-AF65-F5344CB8AC3E}">
        <p14:creationId xmlns:p14="http://schemas.microsoft.com/office/powerpoint/2010/main" val="26474010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7"/>
          <a:ext cx="8564137" cy="5945179"/>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2: Week 1: Working at greater depth</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Algebra: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-Find pairs of numbers that satisfy number sentences with two unknowns. </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-Enumerate all possibilities of combinations of two variables. </a:t>
                      </a:r>
                      <a:endPar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r>
                        <a:rPr lang="en-GB" sz="1400" b="1" dirty="0" smtClean="0">
                          <a:solidFill>
                            <a:schemeClr val="tx1"/>
                          </a:solidFill>
                          <a:latin typeface="Century Gothic" panose="020B0502020202020204" pitchFamily="34" charset="0"/>
                        </a:rPr>
                        <a:t>Activities for pupils working at greater depth:</a:t>
                      </a:r>
                      <a:endParaRPr lang="en-GB" sz="1400" b="1" dirty="0">
                        <a:solidFill>
                          <a:schemeClr val="tx1"/>
                        </a:solidFill>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2"/>
                  </a:ext>
                </a:extLst>
              </a:tr>
              <a:tr h="2119574">
                <a:tc rowSpan="2">
                  <a:txBody>
                    <a:bodyPr/>
                    <a:lstStyle/>
                    <a:p>
                      <a:pPr marL="342900" lvl="0" indent="-342900">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Use known facts to calculate, if                   17 + x + y = 42, use known number facts to calculate possible values for x and y.</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Use known facts to complete a table, e.g. ‘The brown string is 9cm less than 2 times as long as the yellow string’. So… if y=5, s =?</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187960">
                        <a:spcAft>
                          <a:spcPts val="0"/>
                        </a:spcAft>
                      </a:pPr>
                      <a:r>
                        <a:rPr lang="en-GB" sz="1200" dirty="0" smtClean="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 </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10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Work out the values of x and y from these two equations:</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3x + 2y = 13   and 4x – 2y = 9</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Now do the same for a and b:</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7a + 3b = 46  and 5a + b = 32</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Finally do the same for c and d</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3c – d = 9  and 5c + 2d = 26</a:t>
                      </a:r>
                    </a:p>
                  </a:txBody>
                  <a:tcPr>
                    <a:solidFill>
                      <a:schemeClr val="accent1">
                        <a:lumMod val="20000"/>
                        <a:lumOff val="80000"/>
                      </a:schemeClr>
                    </a:solidFill>
                  </a:tcPr>
                </a:tc>
                <a:tc>
                  <a:txBody>
                    <a:bodyPr/>
                    <a:lstStyle/>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Work out the value of c</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If 5c is a number in the 20s; and </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3c + 3 is a number greater than 4²</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Work out the value of x </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If x² is a number in the 30s.</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Work out the value of y </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If 3y + 2 is an odd number in the 20s; and </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y² is a number less than 50 but greater than 40</a:t>
                      </a:r>
                    </a:p>
                  </a:txBody>
                  <a:tcPr/>
                </a:tc>
                <a:extLst>
                  <a:ext uri="{0D108BD9-81ED-4DB2-BD59-A6C34878D82A}">
                    <a16:rowId xmlns:a16="http://schemas.microsoft.com/office/drawing/2014/main" val="10003"/>
                  </a:ext>
                </a:extLst>
              </a:tr>
              <a:tr h="1947854">
                <a:tc vMerge="1">
                  <a:txBody>
                    <a:bodyPr/>
                    <a:lstStyle/>
                    <a:p>
                      <a:endParaRPr lang="en-GB"/>
                    </a:p>
                  </a:txBody>
                  <a:tcPr/>
                </a:tc>
                <a:tc>
                  <a:txBody>
                    <a:bodyPr/>
                    <a:lstStyle/>
                    <a:p>
                      <a:pPr marL="0" indent="0">
                        <a:buFont typeface="Arial" panose="020B0604020202020204" pitchFamily="34" charset="0"/>
                        <a:buNone/>
                      </a:pPr>
                      <a:r>
                        <a:rPr lang="en-GB" sz="1200" b="0" dirty="0" smtClean="0">
                          <a:latin typeface="Century Gothic" panose="020B0502020202020204" pitchFamily="34" charset="0"/>
                        </a:rPr>
                        <a:t>Dad is 25 years older than James and 2 years older than</a:t>
                      </a:r>
                      <a:r>
                        <a:rPr lang="en-GB" sz="1200" b="0" baseline="0" dirty="0" smtClean="0">
                          <a:latin typeface="Century Gothic" panose="020B0502020202020204" pitchFamily="34" charset="0"/>
                        </a:rPr>
                        <a:t> mum.</a:t>
                      </a:r>
                    </a:p>
                    <a:p>
                      <a:pPr marL="0" indent="0">
                        <a:buFont typeface="Arial" panose="020B0604020202020204" pitchFamily="34" charset="0"/>
                        <a:buNone/>
                      </a:pPr>
                      <a:r>
                        <a:rPr lang="en-GB" sz="1200" b="0" baseline="0" dirty="0" smtClean="0">
                          <a:latin typeface="Century Gothic" panose="020B0502020202020204" pitchFamily="34" charset="0"/>
                        </a:rPr>
                        <a:t>At the moment their combined ages is 78.</a:t>
                      </a:r>
                    </a:p>
                    <a:p>
                      <a:pPr marL="0" indent="0">
                        <a:buFont typeface="Arial" panose="020B0604020202020204" pitchFamily="34" charset="0"/>
                        <a:buNone/>
                      </a:pPr>
                      <a:r>
                        <a:rPr lang="en-GB" sz="1200" b="0" baseline="0" dirty="0" smtClean="0">
                          <a:latin typeface="Century Gothic" panose="020B0502020202020204" pitchFamily="34" charset="0"/>
                        </a:rPr>
                        <a:t>How old will James be in 10 years time?</a:t>
                      </a:r>
                    </a:p>
                    <a:p>
                      <a:pPr marL="0" indent="0">
                        <a:buFont typeface="Arial" panose="020B0604020202020204" pitchFamily="34" charset="0"/>
                        <a:buNone/>
                      </a:pPr>
                      <a:endParaRPr lang="en-GB" sz="1200" b="0" baseline="0" dirty="0" smtClean="0">
                        <a:latin typeface="Century Gothic" panose="020B0502020202020204" pitchFamily="34" charset="0"/>
                      </a:endParaRPr>
                    </a:p>
                    <a:p>
                      <a:pPr marL="0" indent="0">
                        <a:buFont typeface="Arial" panose="020B0604020202020204" pitchFamily="34" charset="0"/>
                        <a:buNone/>
                      </a:pPr>
                      <a:r>
                        <a:rPr lang="en-GB" sz="1200" b="0" baseline="0" dirty="0" smtClean="0">
                          <a:latin typeface="Century Gothic" panose="020B0502020202020204" pitchFamily="34" charset="0"/>
                        </a:rPr>
                        <a:t>Aunty Vera is 42 years older than Nina. Aunty Vera is 3 years older than Uncle Tom. At the moment their combined ages is 96 years. How old will Nina be in 8 years time?</a:t>
                      </a:r>
                      <a:endParaRPr lang="en-GB" sz="1200" b="0" dirty="0" smtClean="0">
                        <a:latin typeface="Century Gothic" panose="020B0502020202020204" pitchFamily="34" charset="0"/>
                      </a:endParaRPr>
                    </a:p>
                  </a:txBody>
                  <a:tcPr>
                    <a:solidFill>
                      <a:schemeClr val="accent1">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latin typeface="Century Gothic" panose="020B0502020202020204" pitchFamily="34" charset="0"/>
                        </a:rPr>
                        <a:t>Consider the rule:</a:t>
                      </a:r>
                      <a:r>
                        <a:rPr lang="en-GB" sz="1200" baseline="0" dirty="0" smtClean="0">
                          <a:latin typeface="Century Gothic" panose="020B0502020202020204" pitchFamily="34" charset="0"/>
                        </a:rPr>
                        <a:t> start with 12 and then add 5, then another 5 , and another 5, etc. How could you set up a equation to find the  7</a:t>
                      </a:r>
                      <a:r>
                        <a:rPr lang="en-GB" sz="1200" baseline="30000" dirty="0" smtClean="0">
                          <a:latin typeface="Century Gothic" panose="020B0502020202020204" pitchFamily="34" charset="0"/>
                        </a:rPr>
                        <a:t>th </a:t>
                      </a:r>
                      <a:r>
                        <a:rPr lang="en-GB" sz="1200" baseline="0" dirty="0" smtClean="0">
                          <a:latin typeface="Century Gothic" panose="020B0502020202020204" pitchFamily="34" charset="0"/>
                        </a:rPr>
                        <a:t> number in this sequence?</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aseline="0" dirty="0" smtClean="0">
                          <a:latin typeface="Century Gothic" panose="020B0502020202020204" pitchFamily="34" charset="0"/>
                        </a:rPr>
                        <a:t>Now do the same if you start with 4 and add 7 each time. What would the equation look like for finding out the 10</a:t>
                      </a:r>
                      <a:r>
                        <a:rPr lang="en-GB" sz="1200" baseline="30000" dirty="0" smtClean="0">
                          <a:latin typeface="Century Gothic" panose="020B0502020202020204" pitchFamily="34" charset="0"/>
                        </a:rPr>
                        <a:t>th</a:t>
                      </a:r>
                      <a:r>
                        <a:rPr lang="en-GB" sz="1200" baseline="0" dirty="0" smtClean="0">
                          <a:latin typeface="Century Gothic" panose="020B0502020202020204" pitchFamily="34" charset="0"/>
                        </a:rPr>
                        <a:t> in the sequence?</a:t>
                      </a:r>
                      <a:endParaRPr lang="en-GB" sz="1200" dirty="0" smtClean="0">
                        <a:latin typeface="Century Gothic" panose="020B0502020202020204" pitchFamily="34" charset="0"/>
                      </a:endParaRPr>
                    </a:p>
                    <a:p>
                      <a:pPr marL="0" indent="0">
                        <a:buFont typeface="Arial" panose="020B0604020202020204" pitchFamily="34" charset="0"/>
                        <a:buNone/>
                      </a:pPr>
                      <a:endParaRPr lang="en-GB" sz="1200" baseline="0" dirty="0" smtClean="0">
                        <a:latin typeface="Century Gothic" panose="020B0502020202020204" pitchFamily="34" charset="0"/>
                      </a:endParaRPr>
                    </a:p>
                  </a:txBody>
                  <a:tcPr/>
                </a:tc>
                <a:extLst>
                  <a:ext uri="{0D108BD9-81ED-4DB2-BD59-A6C34878D82A}">
                    <a16:rowId xmlns:a16="http://schemas.microsoft.com/office/drawing/2014/main" val="10004"/>
                  </a:ext>
                </a:extLst>
              </a:tr>
            </a:tbl>
          </a:graphicData>
        </a:graphic>
      </p:graphicFrame>
      <p:sp>
        <p:nvSpPr>
          <p:cNvPr id="5" name="Footer Placeholder 2"/>
          <p:cNvSpPr>
            <a:spLocks noGrp="1"/>
          </p:cNvSpPr>
          <p:nvPr>
            <p:ph type="ftr" sz="quarter" idx="11"/>
          </p:nvPr>
        </p:nvSpPr>
        <p:spPr>
          <a:xfrm>
            <a:off x="4552950" y="6356352"/>
            <a:ext cx="3086100" cy="365125"/>
          </a:xfrm>
        </p:spPr>
        <p:txBody>
          <a:bodyPr/>
          <a:lstStyle/>
          <a:p>
            <a:r>
              <a:rPr lang="en-GB" dirty="0" smtClean="0">
                <a:latin typeface="Century Gothic" panose="020B0502020202020204" pitchFamily="34" charset="0"/>
              </a:rPr>
              <a:t>© Focus Education UK Ltd</a:t>
            </a:r>
            <a:endParaRPr lang="en-GB" dirty="0">
              <a:latin typeface="Century Gothic" panose="020B0502020202020204" pitchFamily="34" charset="0"/>
            </a:endParaRPr>
          </a:p>
        </p:txBody>
      </p:sp>
      <p:sp>
        <p:nvSpPr>
          <p:cNvPr id="2" name="Slide Number Placeholder 1"/>
          <p:cNvSpPr>
            <a:spLocks noGrp="1"/>
          </p:cNvSpPr>
          <p:nvPr>
            <p:ph type="sldNum" sz="quarter" idx="12"/>
          </p:nvPr>
        </p:nvSpPr>
        <p:spPr/>
        <p:txBody>
          <a:bodyPr/>
          <a:lstStyle/>
          <a:p>
            <a:fld id="{2AB5F3F0-7E87-48B0-94BB-7E37CB4CA4F1}" type="slidenum">
              <a:rPr lang="en-GB" smtClean="0"/>
              <a:t>12</a:t>
            </a:fld>
            <a:endParaRPr lang="en-GB" dirty="0"/>
          </a:p>
        </p:txBody>
      </p:sp>
    </p:spTree>
    <p:extLst>
      <p:ext uri="{BB962C8B-B14F-4D97-AF65-F5344CB8AC3E}">
        <p14:creationId xmlns:p14="http://schemas.microsoft.com/office/powerpoint/2010/main" val="7012317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3371</Words>
  <Application>Microsoft Office PowerPoint</Application>
  <PresentationFormat>Widescreen</PresentationFormat>
  <Paragraphs>506</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Calibri Light</vt:lpstr>
      <vt:lpstr>Century Gothic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Craig Marsh</dc:creator>
  <cp:lastModifiedBy>Craig Marsh</cp:lastModifiedBy>
  <cp:revision>1</cp:revision>
  <dcterms:created xsi:type="dcterms:W3CDTF">2020-05-17T12:03:15Z</dcterms:created>
  <dcterms:modified xsi:type="dcterms:W3CDTF">2020-05-17T12:03:52Z</dcterms:modified>
</cp:coreProperties>
</file>