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8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1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47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4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0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95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6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2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2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7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04471"/>
          <a:ext cx="8229600" cy="628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2: Week 4: Measures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itchFamily="34" charset="0"/>
                        </a:rPr>
                        <a:t>Summer 2: Week 4:</a:t>
                      </a:r>
                      <a:r>
                        <a:rPr lang="en-GB" sz="1400" dirty="0" smtClean="0">
                          <a:latin typeface="Century Gothic" pitchFamily="34" charset="0"/>
                        </a:rPr>
                        <a:t> Only needs</a:t>
                      </a:r>
                      <a:r>
                        <a:rPr lang="en-GB" sz="1400" baseline="0" dirty="0" smtClean="0">
                          <a:latin typeface="Century Gothic" pitchFamily="34" charset="0"/>
                        </a:rPr>
                        <a:t> to be used with pupils who you feel are insecure with this unit of learning</a:t>
                      </a:r>
                      <a:endParaRPr lang="en-GB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Objective 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learning involving length; weight and mass; capacity and volume; time and money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3 things that are longer than 1 metre. 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_______________________________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3 things that are shorter than 1 metre.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_______________________________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3 things that weigh more than 1Kg.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_______________________________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3 things that weigh less than 1Kg.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_______________________________ 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1680">
                <a:tc gridSpan="3">
                  <a:txBody>
                    <a:bodyPr/>
                    <a:lstStyle/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41680">
                <a:tc gridSpan="5">
                  <a:txBody>
                    <a:bodyPr/>
                    <a:lstStyle/>
                    <a:p>
                      <a:endParaRPr lang="en-GB" sz="18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800" dirty="0" smtClean="0">
                          <a:latin typeface="Century Gothic" panose="020B0502020202020204" pitchFamily="34" charset="0"/>
                        </a:rPr>
                        <a:t>                  +                   +                     +                    =</a:t>
                      </a:r>
                    </a:p>
                    <a:p>
                      <a:endParaRPr lang="en-GB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1</a:t>
            </a:fld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541" y="4333754"/>
            <a:ext cx="845509" cy="8455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31389" y="4326322"/>
            <a:ext cx="2196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The clock should say half past two.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Place the hands on the clock to show the time.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171" y="4336305"/>
            <a:ext cx="845509" cy="8455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4216" y="4326321"/>
            <a:ext cx="22079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What is the time?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_____________________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569924" y="4756508"/>
            <a:ext cx="0" cy="2874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569925" y="4695653"/>
            <a:ext cx="176815" cy="60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Picture 22" descr="2p Reverse Image minted in UNITED KINGDOM in 2001 (1971-up  -  Elizabeth II - Decimal Coinage)  - The Coin Databas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825" y="5371885"/>
            <a:ext cx="923925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10p Reverse Image minted in UNITED KINGDOM in 1992 (1971-up  -  Elizabeth II - Decimal Coinage)  - The Coin Databas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300" y="5384724"/>
            <a:ext cx="876300" cy="87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151" y="5371884"/>
            <a:ext cx="1058400" cy="10437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802" y="5567086"/>
            <a:ext cx="655871" cy="648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835591" y="5384724"/>
            <a:ext cx="1382751" cy="876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52950" y="6364590"/>
            <a:ext cx="3086100" cy="365125"/>
          </a:xfrm>
        </p:spPr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736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4" y="322637"/>
          <a:ext cx="8564138" cy="5795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Measures: General: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r>
                        <a:rPr lang="en-GB" sz="1400" b="0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learning involving length; weight and mass; capacity and volume; time and money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941">
                <a:tc rowSpan="2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solidFill>
                          <a:srgbClr val="7030A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aspects of learning associated</a:t>
                      </a:r>
                      <a:r>
                        <a:rPr lang="en-GB" sz="1200" baseline="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measurement in Year 1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Revise and consolidate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Pupils’ understanding of length by focusing on longer and shorter than a metre and reminding pupils about the term centimetre;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Pupils understanding of weight and mass by focusing on heavier and lighter than a Kg and reminding pupils about the term grams;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Pupils understanding of capacity and volume by focusing on full, half full and empty. Remind pupils of the terms litre and millilitres;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Pupils’ knowledge of money by focusing on different coins;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Pupils’ knowledge of and understanding of time by focusing on o’clock and half past the hour;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Take all the coins from 1p to £2 and put them in order according to their value.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Take a 10p coin and ask pupils to give equivalent amounts using other coins.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do the same with 50p, £1 and £2. Record accordingly.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Use clock faces to check pupils’ knowledge of time to o’clock and to half past the hour.</a:t>
                      </a:r>
                    </a:p>
                    <a:p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Use the clock faces to check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on pupils understanding of one hour and half an hour earlier and later.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00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Make a list of items that measure more or less than a metre.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Now, do the same with items measuring between 1m and 5m,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Now a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list of items that weigh more than 1Kg. Then more than 5Kg.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Find as many items as they can which hold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1 litre.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Now, find containers which hold more than 5 litres.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baseline="0" dirty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Check if pupils are confident in explaining the difference between capacity and volume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141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271100"/>
          <a:ext cx="8564137" cy="6161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8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54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Measures: General: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r>
                        <a:rPr lang="en-GB" sz="1400" b="0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learning involving length; weight and mass; capacity and volume; time and money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255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GB" sz="1200" dirty="0" smtClean="0">
                        <a:solidFill>
                          <a:srgbClr val="7030A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aspects of learning associated</a:t>
                      </a:r>
                      <a:r>
                        <a:rPr lang="en-GB" sz="1200" baseline="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measurement in Year 1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James has 2 different copper coins.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smallest amount he could have?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most that he could have?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smallest and the  most he could have if the 2 coins do not have to be different?</a:t>
                      </a: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25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Compare a number of objects, up to 5, and use the terminology of ‘weighs more than’ and ‘weighs less than’.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Firstly, estimate.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Then, check using balances or weighing scales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Then, record findings.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126" y="1756933"/>
            <a:ext cx="2159000" cy="2159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06429" y="1756933"/>
            <a:ext cx="13492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Using the terms: 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longer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longest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s</a:t>
            </a:r>
            <a:r>
              <a:rPr lang="en-GB" sz="1200" dirty="0">
                <a:latin typeface="Century Gothic" panose="020B0502020202020204" pitchFamily="34" charset="0"/>
              </a:rPr>
              <a:t>horter</a:t>
            </a:r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s</a:t>
            </a:r>
            <a:r>
              <a:rPr lang="en-GB" sz="1200" dirty="0">
                <a:latin typeface="Century Gothic" panose="020B0502020202020204" pitchFamily="34" charset="0"/>
              </a:rPr>
              <a:t>hortest</a:t>
            </a:r>
            <a:r>
              <a:rPr lang="en-GB" sz="1200" dirty="0">
                <a:latin typeface="Century Gothic" panose="020B0502020202020204" pitchFamily="34" charset="0"/>
              </a:rPr>
              <a:t>, and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same as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Make </a:t>
            </a:r>
            <a:r>
              <a:rPr lang="en-GB" sz="1200" dirty="0">
                <a:latin typeface="Century Gothic" panose="020B0502020202020204" pitchFamily="34" charset="0"/>
              </a:rPr>
              <a:t>up as many sentence </a:t>
            </a:r>
            <a:r>
              <a:rPr lang="en-GB" sz="1200" dirty="0">
                <a:latin typeface="Century Gothic" panose="020B0502020202020204" pitchFamily="34" charset="0"/>
              </a:rPr>
              <a:t>about the girls’ hair as </a:t>
            </a:r>
            <a:r>
              <a:rPr lang="en-GB" sz="1200" dirty="0">
                <a:latin typeface="Century Gothic" panose="020B0502020202020204" pitchFamily="34" charset="0"/>
              </a:rPr>
              <a:t>you can.</a:t>
            </a:r>
            <a:endParaRPr lang="en-GB" sz="12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270" y="4275095"/>
            <a:ext cx="654452" cy="65445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20" y="5708625"/>
            <a:ext cx="654452" cy="6544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270" y="4980793"/>
            <a:ext cx="654452" cy="65445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237035" y="4235339"/>
            <a:ext cx="20518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Put the hands on the clock:</a:t>
            </a:r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I got up at half past seven;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I had my lunch at half past twelve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I got home after school at four o’clock</a:t>
            </a:r>
            <a:endParaRPr lang="en-GB" sz="1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208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811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8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54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Measures: General: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r>
                        <a:rPr lang="en-GB" sz="1400" b="0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learning involving length; weight and mass; capacity and volume; time and money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1652">
                <a:tc rowSpan="2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aspects of learning associated</a:t>
                      </a:r>
                      <a:r>
                        <a:rPr lang="en-GB" sz="1200" baseline="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measurement in Year 1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Glass B holds twice as much as Glass A and Glass C holds twice as much as Glass B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, will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full Glass A and a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full Glass B fill Glass C?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your answer.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film which lasts 1 and a half hours finishes at nine o’clock.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time did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it start?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Put the times on these two clock faces: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8487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Frankie empties his pocket and has the following coins: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537" y="2571081"/>
            <a:ext cx="876974" cy="114968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512" y="2529418"/>
            <a:ext cx="1235845" cy="162015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356" y="2516356"/>
            <a:ext cx="1545466" cy="20260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54605" y="2999678"/>
            <a:ext cx="278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4902464" y="3141017"/>
            <a:ext cx="278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277699" y="3325308"/>
            <a:ext cx="278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7318513" y="4528607"/>
            <a:ext cx="307070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Has Frankie enough to go to the cinema which cost £1.50p?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Can he pay someone exactly 75p without needing change?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He has to give his mum £1.25  How can he do this?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39" name="Picture 38" descr="10p Reverse Image minted in UNITED KINGDOM in 1992 (1971-up  -  Elizabeth II - Decimal Coinage)  - The Coin Databas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446" y="5252597"/>
            <a:ext cx="613318" cy="6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 descr="2p Reverse Image minted in UNITED KINGDOM in 2001 (1971-up  -  Elizabeth II - Decimal Coinage)  - The Coin Databas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77" y="5266285"/>
            <a:ext cx="612000" cy="6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 descr="20p coi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977" y="5288597"/>
            <a:ext cx="576000" cy="5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 descr="1 pound coin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921" y="5302285"/>
            <a:ext cx="576000" cy="5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 descr="1p coin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145" y="5288597"/>
            <a:ext cx="576000" cy="5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431" y="3182748"/>
            <a:ext cx="895563" cy="89556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283" y="3182747"/>
            <a:ext cx="895563" cy="8955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67600" y="4149571"/>
            <a:ext cx="25717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Film starts          Film finishes</a:t>
            </a:r>
            <a:endParaRPr lang="en-GB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809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897</Words>
  <Application>Microsoft Office PowerPoint</Application>
  <PresentationFormat>Widescreen</PresentationFormat>
  <Paragraphs>147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</cp:revision>
  <dcterms:created xsi:type="dcterms:W3CDTF">2020-06-28T11:35:19Z</dcterms:created>
  <dcterms:modified xsi:type="dcterms:W3CDTF">2020-06-28T11:36:03Z</dcterms:modified>
</cp:coreProperties>
</file>