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embeddedFontLst>
    <p:embeddedFont>
      <p:font typeface="Twinkl" pitchFamily="2" charset="0"/>
      <p:regular r:id="rId12"/>
      <p:bold r:id="rId13"/>
    </p:embeddedFont>
    <p:embeddedFont>
      <p:font typeface="Tuffy" panose="020B0603060100000000" pitchFamily="34" charset="0"/>
      <p:regular r:id="rId14"/>
      <p:bold r:id="rId15"/>
      <p:italic r:id="rId16"/>
      <p:boldItalic r:id="rId17"/>
    </p:embeddedFont>
    <p:embeddedFont>
      <p:font typeface="Tahoma" panose="020B0604030504040204" pitchFamily="34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C800"/>
    <a:srgbClr val="F2F2F2"/>
    <a:srgbClr val="F0821A"/>
    <a:srgbClr val="00A8E7"/>
    <a:srgbClr val="6E9789"/>
    <a:srgbClr val="F06293"/>
    <a:srgbClr val="8D358B"/>
    <a:srgbClr val="009541"/>
    <a:srgbClr val="FAB001"/>
    <a:srgbClr val="FEF3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2" d="100"/>
          <a:sy n="112" d="100"/>
        </p:scale>
        <p:origin x="102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7" d="100"/>
          <a:sy n="87" d="100"/>
        </p:scale>
        <p:origin x="298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2001795"/>
            <a:ext cx="8220075" cy="465670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6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hyperlink" Target="https://www.youtube.com/watch?v=j7cgQikVP-U&amp;t=4m2s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hyperlink" Target="https://www.youtube.com/watch?v=j7cgQikVP-U&amp;t=4m2s" TargetMode="External"/><Relationship Id="rId7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1.png"/><Relationship Id="rId7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jpeg"/><Relationship Id="rId5" Type="http://schemas.openxmlformats.org/officeDocument/2006/relationships/hyperlink" Target="https://www.youtube.com/watch?v=j7cgQikVP-U&amp;t=4m2s" TargetMode="External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hyperlink" Target="https://www.youtube.com/watch?v=j7cgQikVP-U&amp;t=4m2s" TargetMode="External"/><Relationship Id="rId7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hyperlink" Target="https://www.youtube.com/watch?v=j7cgQikVP-U&amp;t=4m2s" TargetMode="External"/><Relationship Id="rId7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hyperlink" Target="https://www.youtube.com/watch?v=j7cgQikVP-U&amp;t=4m2s" TargetMode="External"/><Relationship Id="rId7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05431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C42C53E-9E78-43B8-B75F-466B226669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876" y="3564998"/>
            <a:ext cx="7654477" cy="1523808"/>
          </a:xfrm>
          <a:prstGeom prst="rect">
            <a:avLst/>
          </a:prstGeom>
        </p:spPr>
      </p:pic>
      <p:sp>
        <p:nvSpPr>
          <p:cNvPr id="7" name="Body 2">
            <a:extLst>
              <a:ext uri="{FF2B5EF4-FFF2-40B4-BE49-F238E27FC236}">
                <a16:creationId xmlns:a16="http://schemas.microsoft.com/office/drawing/2014/main" id="{9BC1C30E-0BEB-4280-B660-8C8C304088E1}"/>
              </a:ext>
            </a:extLst>
          </p:cNvPr>
          <p:cNvSpPr txBox="1"/>
          <p:nvPr/>
        </p:nvSpPr>
        <p:spPr>
          <a:xfrm>
            <a:off x="667121" y="5137720"/>
            <a:ext cx="78097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When you’ve listened to Chapter 2, pause the video. </a:t>
            </a:r>
          </a:p>
          <a:p>
            <a:pPr algn="ctr"/>
            <a:r>
              <a:rPr lang="en-GB" dirty="0">
                <a:latin typeface="Twinkl" pitchFamily="2" charset="0"/>
              </a:rPr>
              <a:t>On the next slides, the Totally </a:t>
            </a:r>
            <a:r>
              <a:rPr lang="en-GB" dirty="0" err="1">
                <a:latin typeface="Twinkl" pitchFamily="2" charset="0"/>
              </a:rPr>
              <a:t>Pawsome</a:t>
            </a:r>
            <a:r>
              <a:rPr lang="en-GB" dirty="0">
                <a:latin typeface="Twinkl" pitchFamily="2" charset="0"/>
              </a:rPr>
              <a:t> Gang are going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to ask you some questions about a picture from Chapter 2.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8B94A0B-06EB-41D4-AB85-2345AD6098D0}"/>
              </a:ext>
            </a:extLst>
          </p:cNvPr>
          <p:cNvGrpSpPr/>
          <p:nvPr/>
        </p:nvGrpSpPr>
        <p:grpSpPr>
          <a:xfrm>
            <a:off x="806015" y="3583438"/>
            <a:ext cx="38291734" cy="1239651"/>
            <a:chOff x="506338" y="2611220"/>
            <a:chExt cx="41168809" cy="1332793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EE7B8F73-3FDC-46BB-B583-37042F9521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338" y="2777835"/>
              <a:ext cx="13722937" cy="1166178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08B0D1A-A350-48CB-BDFD-D5B7E6BB16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29275" y="2694528"/>
              <a:ext cx="13722937" cy="1166178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573AC4A8-0960-42A9-8EDC-1B7DF8129A42}"/>
                </a:ext>
              </a:extLst>
            </p:cNvPr>
            <p:cNvSpPr/>
            <p:nvPr/>
          </p:nvSpPr>
          <p:spPr>
            <a:xfrm>
              <a:off x="14229273" y="3860705"/>
              <a:ext cx="13722937" cy="8330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5210B35-1752-463D-9780-FA8858DEF4F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52210" y="2611220"/>
              <a:ext cx="13722937" cy="1166178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1D89F55-E1EC-4AEF-89EB-3BF9E2530C17}"/>
                </a:ext>
              </a:extLst>
            </p:cNvPr>
            <p:cNvSpPr/>
            <p:nvPr/>
          </p:nvSpPr>
          <p:spPr>
            <a:xfrm>
              <a:off x="27952210" y="3777398"/>
              <a:ext cx="13722937" cy="1666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7" name="DOGS">
            <a:extLst>
              <a:ext uri="{FF2B5EF4-FFF2-40B4-BE49-F238E27FC236}">
                <a16:creationId xmlns:a16="http://schemas.microsoft.com/office/drawing/2014/main" id="{5A8C9AF1-DDB4-41E2-9286-7250E155D671}"/>
              </a:ext>
            </a:extLst>
          </p:cNvPr>
          <p:cNvGrpSpPr/>
          <p:nvPr/>
        </p:nvGrpSpPr>
        <p:grpSpPr>
          <a:xfrm>
            <a:off x="1133488" y="3566889"/>
            <a:ext cx="6953890" cy="1385371"/>
            <a:chOff x="833812" y="2622143"/>
            <a:chExt cx="7476376" cy="1489462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0572D2E-8D8C-4332-A284-3654B4B8A3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6642"/>
            <a:stretch/>
          </p:blipFill>
          <p:spPr>
            <a:xfrm>
              <a:off x="833812" y="3000041"/>
              <a:ext cx="1057517" cy="1028543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E58D3C0-9CC1-468B-978D-56815A72D5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2549" b="8395"/>
            <a:stretch/>
          </p:blipFill>
          <p:spPr>
            <a:xfrm>
              <a:off x="2082628" y="2622143"/>
              <a:ext cx="1530072" cy="1469380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75725B0E-3EBB-4EF6-A9A5-0AE112DD26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7272"/>
            <a:stretch/>
          </p:blipFill>
          <p:spPr>
            <a:xfrm>
              <a:off x="3931583" y="2809640"/>
              <a:ext cx="1530072" cy="1281883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16BF23F7-1D6F-40A6-8B48-F3CF00B362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8791"/>
            <a:stretch/>
          </p:blipFill>
          <p:spPr>
            <a:xfrm>
              <a:off x="5913256" y="2972246"/>
              <a:ext cx="751742" cy="1139359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6599503D-74F2-4CF4-BE37-15E93E0B87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5034"/>
            <a:stretch/>
          </p:blipFill>
          <p:spPr>
            <a:xfrm>
              <a:off x="7399718" y="2972246"/>
              <a:ext cx="910470" cy="1072203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DD3354D-059B-4E90-91EE-5735B6EDB33E}"/>
              </a:ext>
            </a:extLst>
          </p:cNvPr>
          <p:cNvGrpSpPr/>
          <p:nvPr/>
        </p:nvGrpSpPr>
        <p:grpSpPr>
          <a:xfrm>
            <a:off x="756876" y="3562581"/>
            <a:ext cx="7655255" cy="1523808"/>
            <a:chOff x="756876" y="2668137"/>
            <a:chExt cx="7655255" cy="1523808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AC36A4EE-B477-4D09-87BB-DD9E197C979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6876" y="2668137"/>
              <a:ext cx="7654477" cy="1523808"/>
            </a:xfrm>
            <a:prstGeom prst="rect">
              <a:avLst/>
            </a:prstGeom>
          </p:spPr>
        </p:pic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550449A-6D71-44D4-A5F5-5E5691D1348B}"/>
                </a:ext>
              </a:extLst>
            </p:cNvPr>
            <p:cNvCxnSpPr>
              <a:cxnSpLocks/>
            </p:cNvCxnSpPr>
            <p:nvPr/>
          </p:nvCxnSpPr>
          <p:spPr>
            <a:xfrm>
              <a:off x="756876" y="2668137"/>
              <a:ext cx="0" cy="1505657"/>
            </a:xfrm>
            <a:prstGeom prst="line">
              <a:avLst/>
            </a:prstGeom>
            <a:ln w="38100">
              <a:solidFill>
                <a:srgbClr val="0F141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845C3A49-6721-4E93-B4F8-FD9617116046}"/>
                </a:ext>
              </a:extLst>
            </p:cNvPr>
            <p:cNvCxnSpPr>
              <a:cxnSpLocks/>
            </p:cNvCxnSpPr>
            <p:nvPr/>
          </p:nvCxnSpPr>
          <p:spPr>
            <a:xfrm>
              <a:off x="8412131" y="2675804"/>
              <a:ext cx="0" cy="1497990"/>
            </a:xfrm>
            <a:prstGeom prst="line">
              <a:avLst/>
            </a:prstGeom>
            <a:ln w="38100">
              <a:solidFill>
                <a:srgbClr val="0F141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Rectangle 44">
            <a:extLst>
              <a:ext uri="{FF2B5EF4-FFF2-40B4-BE49-F238E27FC236}">
                <a16:creationId xmlns:a16="http://schemas.microsoft.com/office/drawing/2014/main" id="{4AD5866A-5E7A-4FC6-BE50-78B08F3127FC}"/>
              </a:ext>
            </a:extLst>
          </p:cNvPr>
          <p:cNvSpPr/>
          <p:nvPr/>
        </p:nvSpPr>
        <p:spPr>
          <a:xfrm>
            <a:off x="8430261" y="3570248"/>
            <a:ext cx="265545" cy="1497990"/>
          </a:xfrm>
          <a:prstGeom prst="rect">
            <a:avLst/>
          </a:prstGeom>
          <a:solidFill>
            <a:srgbClr val="FCFD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1C5BD5C-E289-4F24-B79D-69387AD03C44}"/>
              </a:ext>
            </a:extLst>
          </p:cNvPr>
          <p:cNvSpPr/>
          <p:nvPr/>
        </p:nvSpPr>
        <p:spPr>
          <a:xfrm>
            <a:off x="469900" y="3570248"/>
            <a:ext cx="267926" cy="1497990"/>
          </a:xfrm>
          <a:prstGeom prst="rect">
            <a:avLst/>
          </a:prstGeom>
          <a:solidFill>
            <a:srgbClr val="FCFD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0" name="Group 39"/>
          <p:cNvGrpSpPr/>
          <p:nvPr/>
        </p:nvGrpSpPr>
        <p:grpSpPr>
          <a:xfrm>
            <a:off x="501894" y="2043761"/>
            <a:ext cx="8131324" cy="549211"/>
            <a:chOff x="491384" y="2044525"/>
            <a:chExt cx="8131324" cy="549211"/>
          </a:xfrm>
          <a:solidFill>
            <a:srgbClr val="00A8E7"/>
          </a:solidFill>
        </p:grpSpPr>
        <p:sp>
          <p:nvSpPr>
            <p:cNvPr id="41" name="Freeform 40"/>
            <p:cNvSpPr/>
            <p:nvPr/>
          </p:nvSpPr>
          <p:spPr>
            <a:xfrm>
              <a:off x="491384" y="2044525"/>
              <a:ext cx="8131324" cy="549211"/>
            </a:xfrm>
            <a:custGeom>
              <a:avLst/>
              <a:gdLst>
                <a:gd name="connsiteX0" fmla="*/ 116403 w 8220075"/>
                <a:gd name="connsiteY0" fmla="*/ 0 h 630310"/>
                <a:gd name="connsiteX1" fmla="*/ 8103672 w 8220075"/>
                <a:gd name="connsiteY1" fmla="*/ 0 h 630310"/>
                <a:gd name="connsiteX2" fmla="*/ 8220075 w 8220075"/>
                <a:gd name="connsiteY2" fmla="*/ 116403 h 630310"/>
                <a:gd name="connsiteX3" fmla="*/ 8220075 w 8220075"/>
                <a:gd name="connsiteY3" fmla="*/ 630310 h 630310"/>
                <a:gd name="connsiteX4" fmla="*/ 0 w 8220075"/>
                <a:gd name="connsiteY4" fmla="*/ 630310 h 630310"/>
                <a:gd name="connsiteX5" fmla="*/ 0 w 8220075"/>
                <a:gd name="connsiteY5" fmla="*/ 116403 h 630310"/>
                <a:gd name="connsiteX6" fmla="*/ 116403 w 8220075"/>
                <a:gd name="connsiteY6" fmla="*/ 0 h 630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220075" h="630310">
                  <a:moveTo>
                    <a:pt x="116403" y="0"/>
                  </a:moveTo>
                  <a:lnTo>
                    <a:pt x="8103672" y="0"/>
                  </a:lnTo>
                  <a:cubicBezTo>
                    <a:pt x="8167960" y="0"/>
                    <a:pt x="8220075" y="52115"/>
                    <a:pt x="8220075" y="116403"/>
                  </a:cubicBezTo>
                  <a:lnTo>
                    <a:pt x="8220075" y="630310"/>
                  </a:lnTo>
                  <a:lnTo>
                    <a:pt x="0" y="630310"/>
                  </a:lnTo>
                  <a:lnTo>
                    <a:pt x="0" y="116403"/>
                  </a:lnTo>
                  <a:cubicBezTo>
                    <a:pt x="0" y="52115"/>
                    <a:pt x="52115" y="0"/>
                    <a:pt x="116403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91384" y="2120474"/>
              <a:ext cx="8131324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  <a:latin typeface="Twinkl" pitchFamily="2" charset="0"/>
                </a:rPr>
                <a:t>Listen to Chapter 2</a:t>
              </a:r>
            </a:p>
          </p:txBody>
        </p:sp>
      </p:grpSp>
      <p:pic>
        <p:nvPicPr>
          <p:cNvPr id="3" name="Picture 2" hidden="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8" name="NEX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0C8C22A-4A0F-4B48-80F2-7476DC476ACB}"/>
              </a:ext>
            </a:extLst>
          </p:cNvPr>
          <p:cNvSpPr/>
          <p:nvPr/>
        </p:nvSpPr>
        <p:spPr>
          <a:xfrm>
            <a:off x="7629055" y="5765092"/>
            <a:ext cx="876416" cy="535204"/>
          </a:xfrm>
          <a:prstGeom prst="roundRect">
            <a:avLst>
              <a:gd name="adj" fmla="val 14815"/>
            </a:avLst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  <p:sp>
        <p:nvSpPr>
          <p:cNvPr id="15" name="NEXT">
            <a:extLst>
              <a:ext uri="{FF2B5EF4-FFF2-40B4-BE49-F238E27FC236}">
                <a16:creationId xmlns:a16="http://schemas.microsoft.com/office/drawing/2014/main" id="{625523DF-B205-4E77-9D2D-7AA817169945}"/>
              </a:ext>
            </a:extLst>
          </p:cNvPr>
          <p:cNvSpPr/>
          <p:nvPr/>
        </p:nvSpPr>
        <p:spPr>
          <a:xfrm>
            <a:off x="4133792" y="4916919"/>
            <a:ext cx="876416" cy="535204"/>
          </a:xfrm>
          <a:prstGeom prst="roundRect">
            <a:avLst>
              <a:gd name="adj" fmla="val 14815"/>
            </a:avLst>
          </a:prstGeom>
          <a:solidFill>
            <a:srgbClr val="0076B0"/>
          </a:solidFill>
          <a:ln w="28575">
            <a:solidFill>
              <a:srgbClr val="88C9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  <p:sp>
        <p:nvSpPr>
          <p:cNvPr id="6" name="Body 2">
            <a:extLst>
              <a:ext uri="{FF2B5EF4-FFF2-40B4-BE49-F238E27FC236}">
                <a16:creationId xmlns:a16="http://schemas.microsoft.com/office/drawing/2014/main" id="{1DF8DE7A-CB64-49DF-A301-F3D83611ED44}"/>
              </a:ext>
            </a:extLst>
          </p:cNvPr>
          <p:cNvSpPr txBox="1"/>
          <p:nvPr/>
        </p:nvSpPr>
        <p:spPr>
          <a:xfrm>
            <a:off x="667121" y="2646184"/>
            <a:ext cx="78097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To listen to Jeremy Strong read the second chapter of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‘The Hundred-Mile-An-Hour Dog’, click </a:t>
            </a:r>
            <a:r>
              <a:rPr lang="en-GB" dirty="0">
                <a:latin typeface="Twinkl" pitchFamily="2" charset="0"/>
                <a:hlinkClick r:id="rId11"/>
              </a:rPr>
              <a:t>here</a:t>
            </a:r>
            <a:r>
              <a:rPr lang="en-GB" dirty="0">
                <a:latin typeface="Twinkl" pitchFamily="2" charset="0"/>
              </a:rPr>
              <a:t>.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Chapter 2 starts at 4:02 minutes into the video.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-25215" y="0"/>
            <a:ext cx="9169215" cy="1962614"/>
            <a:chOff x="-25215" y="0"/>
            <a:chExt cx="9169215" cy="1962614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A22448C-8B5A-4BEB-900B-74B1F2CB6EAD}"/>
                </a:ext>
              </a:extLst>
            </p:cNvPr>
            <p:cNvSpPr txBox="1"/>
            <p:nvPr/>
          </p:nvSpPr>
          <p:spPr>
            <a:xfrm>
              <a:off x="506338" y="652315"/>
              <a:ext cx="81313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>
                  <a:solidFill>
                    <a:schemeClr val="bg1"/>
                  </a:solidFill>
                </a:rPr>
                <a:t>The Hundred-Mile-An-Hour-Dog</a:t>
              </a: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-25215" y="0"/>
              <a:ext cx="9169215" cy="1962614"/>
              <a:chOff x="-25215" y="0"/>
              <a:chExt cx="9169215" cy="1962614"/>
            </a:xfrm>
          </p:grpSpPr>
          <p:sp>
            <p:nvSpPr>
              <p:cNvPr id="33" name="Rectangle 32"/>
              <p:cNvSpPr/>
              <p:nvPr/>
            </p:nvSpPr>
            <p:spPr>
              <a:xfrm>
                <a:off x="0" y="0"/>
                <a:ext cx="9144000" cy="1698809"/>
              </a:xfrm>
              <a:prstGeom prst="rect">
                <a:avLst/>
              </a:prstGeom>
              <a:solidFill>
                <a:srgbClr val="00A8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Right Triangle 33"/>
              <p:cNvSpPr/>
              <p:nvPr/>
            </p:nvSpPr>
            <p:spPr>
              <a:xfrm rot="10800000">
                <a:off x="0" y="1574485"/>
                <a:ext cx="9144000" cy="388129"/>
              </a:xfrm>
              <a:prstGeom prst="rtTriangle">
                <a:avLst/>
              </a:prstGeom>
              <a:solidFill>
                <a:srgbClr val="00A8E7">
                  <a:alpha val="54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ight Triangle 35"/>
              <p:cNvSpPr/>
              <p:nvPr/>
            </p:nvSpPr>
            <p:spPr>
              <a:xfrm rot="10800000">
                <a:off x="-25215" y="1523004"/>
                <a:ext cx="9169213" cy="319194"/>
              </a:xfrm>
              <a:prstGeom prst="rtTriangle">
                <a:avLst/>
              </a:prstGeom>
              <a:solidFill>
                <a:srgbClr val="00A8E7">
                  <a:alpha val="69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ight Triangle 36"/>
              <p:cNvSpPr/>
              <p:nvPr/>
            </p:nvSpPr>
            <p:spPr>
              <a:xfrm rot="10800000" flipH="1">
                <a:off x="0" y="1682356"/>
                <a:ext cx="9143998" cy="234329"/>
              </a:xfrm>
              <a:prstGeom prst="rtTriangle">
                <a:avLst/>
              </a:prstGeom>
              <a:solidFill>
                <a:srgbClr val="00A8E7">
                  <a:alpha val="54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8" name="TITLE TEXT"/>
            <p:cNvSpPr txBox="1">
              <a:spLocks/>
            </p:cNvSpPr>
            <p:nvPr/>
          </p:nvSpPr>
          <p:spPr>
            <a:xfrm>
              <a:off x="621323" y="350550"/>
              <a:ext cx="7513983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dirty="0">
                  <a:solidFill>
                    <a:schemeClr val="bg1"/>
                  </a:solidFill>
                </a:rPr>
                <a:t>Puffin Book of the Week</a:t>
              </a:r>
              <a:br>
                <a:rPr lang="en-GB" dirty="0">
                  <a:solidFill>
                    <a:schemeClr val="bg1"/>
                  </a:solidFill>
                </a:rPr>
              </a:br>
              <a:r>
                <a:rPr lang="en-GB" sz="2800" b="0" dirty="0">
                  <a:solidFill>
                    <a:schemeClr val="bg1"/>
                  </a:solidFill>
                </a:rPr>
                <a:t>The Hundred-Mile-An Hour Dog</a:t>
              </a:r>
            </a:p>
          </p:txBody>
        </p:sp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548" y="132296"/>
              <a:ext cx="967805" cy="1476866"/>
            </a:xfrm>
            <a:prstGeom prst="rect">
              <a:avLst/>
            </a:prstGeom>
            <a:ln w="28575">
              <a:solidFill>
                <a:srgbClr val="0076B0"/>
              </a:solidFill>
            </a:ln>
          </p:spPr>
        </p:pic>
      </p:grpSp>
      <p:grpSp>
        <p:nvGrpSpPr>
          <p:cNvPr id="43" name="Group 42"/>
          <p:cNvGrpSpPr/>
          <p:nvPr/>
        </p:nvGrpSpPr>
        <p:grpSpPr>
          <a:xfrm>
            <a:off x="0" y="6327284"/>
            <a:ext cx="9148864" cy="601936"/>
            <a:chOff x="0" y="6327284"/>
            <a:chExt cx="9148864" cy="601936"/>
          </a:xfrm>
        </p:grpSpPr>
        <p:grpSp>
          <p:nvGrpSpPr>
            <p:cNvPr id="44" name="Group 43"/>
            <p:cNvGrpSpPr/>
            <p:nvPr/>
          </p:nvGrpSpPr>
          <p:grpSpPr>
            <a:xfrm>
              <a:off x="0" y="6327284"/>
              <a:ext cx="9148864" cy="601936"/>
              <a:chOff x="0" y="6344062"/>
              <a:chExt cx="9148864" cy="601936"/>
            </a:xfrm>
          </p:grpSpPr>
          <p:grpSp>
            <p:nvGrpSpPr>
              <p:cNvPr id="48" name="Group 47"/>
              <p:cNvGrpSpPr/>
              <p:nvPr/>
            </p:nvGrpSpPr>
            <p:grpSpPr>
              <a:xfrm>
                <a:off x="0" y="6428870"/>
                <a:ext cx="9148864" cy="449614"/>
                <a:chOff x="794286" y="3019082"/>
                <a:chExt cx="7059780" cy="798369"/>
              </a:xfrm>
            </p:grpSpPr>
            <p:sp>
              <p:nvSpPr>
                <p:cNvPr id="52" name="Rectangle 51"/>
                <p:cNvSpPr/>
                <p:nvPr/>
              </p:nvSpPr>
              <p:spPr>
                <a:xfrm>
                  <a:off x="794614" y="3019082"/>
                  <a:ext cx="7059452" cy="798369"/>
                </a:xfrm>
                <a:prstGeom prst="rect">
                  <a:avLst/>
                </a:prstGeom>
                <a:solidFill>
                  <a:srgbClr val="00A8E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cxnSp>
              <p:nvCxnSpPr>
                <p:cNvPr id="53" name="Straight Connector 52"/>
                <p:cNvCxnSpPr/>
                <p:nvPr/>
              </p:nvCxnSpPr>
              <p:spPr>
                <a:xfrm>
                  <a:off x="794286" y="3028236"/>
                  <a:ext cx="705978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9" name="Group 48"/>
              <p:cNvGrpSpPr/>
              <p:nvPr/>
            </p:nvGrpSpPr>
            <p:grpSpPr>
              <a:xfrm>
                <a:off x="7964517" y="6344062"/>
                <a:ext cx="1051209" cy="601936"/>
                <a:chOff x="7964517" y="6344062"/>
                <a:chExt cx="1051209" cy="601936"/>
              </a:xfrm>
            </p:grpSpPr>
            <p:pic>
              <p:nvPicPr>
                <p:cNvPr id="50" name="Picture 49"/>
                <p:cNvPicPr>
                  <a:picLocks noChangeAspect="1"/>
                </p:cNvPicPr>
                <p:nvPr/>
              </p:nvPicPr>
              <p:blipFill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780282" y="6479753"/>
                  <a:ext cx="235444" cy="328707"/>
                </a:xfrm>
                <a:prstGeom prst="rect">
                  <a:avLst/>
                </a:prstGeom>
              </p:spPr>
            </p:pic>
            <p:pic>
              <p:nvPicPr>
                <p:cNvPr id="51" name="Picture 50"/>
                <p:cNvPicPr>
                  <a:picLocks noChangeAspect="1"/>
                </p:cNvPicPr>
                <p:nvPr/>
              </p:nvPicPr>
              <p:blipFill>
                <a:blip r:embed="rId14" cstate="screen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964517" y="6344062"/>
                  <a:ext cx="815765" cy="601936"/>
                </a:xfrm>
                <a:prstGeom prst="rect">
                  <a:avLst/>
                </a:prstGeom>
              </p:spPr>
            </p:pic>
          </p:grpSp>
        </p:grp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805C331B-ACB4-4A36-A091-A97A26C8FBA9}"/>
                </a:ext>
              </a:extLst>
            </p:cNvPr>
            <p:cNvSpPr txBox="1"/>
            <p:nvPr/>
          </p:nvSpPr>
          <p:spPr>
            <a:xfrm>
              <a:off x="0" y="6531352"/>
              <a:ext cx="495266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Text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Jeremy Strong; illustrations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Nick </a:t>
              </a:r>
              <a:r>
                <a:rPr lang="en-GB" sz="1000" dirty="0" err="1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Sharratt</a:t>
              </a:r>
              <a:endParaRPr lang="en-GB" sz="1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770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5" presetClass="path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4.44444E-6 2.59259E-6 L -3.35868 2.59259E-6 " pathEditMode="relative" rAng="0" ptsTypes="AA">
                                      <p:cBhvr>
                                        <p:cTn id="2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9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6441 7.40741E-7 L 3.33333E-6 7.40741E-7 " pathEditMode="relative" rAng="0" ptsTypes="AA">
                                      <p:cBhvr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22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7" grpId="0"/>
      <p:bldP spid="28" grpId="0" animBg="1"/>
      <p:bldP spid="15" grpId="0" animBg="1"/>
      <p:bldP spid="15" grpId="1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501894" y="2043761"/>
            <a:ext cx="8131324" cy="549211"/>
            <a:chOff x="491384" y="2044525"/>
            <a:chExt cx="8131324" cy="549211"/>
          </a:xfrm>
        </p:grpSpPr>
        <p:sp>
          <p:nvSpPr>
            <p:cNvPr id="37" name="Freeform 36"/>
            <p:cNvSpPr/>
            <p:nvPr/>
          </p:nvSpPr>
          <p:spPr>
            <a:xfrm>
              <a:off x="491384" y="2044525"/>
              <a:ext cx="8131324" cy="549211"/>
            </a:xfrm>
            <a:custGeom>
              <a:avLst/>
              <a:gdLst>
                <a:gd name="connsiteX0" fmla="*/ 116403 w 8220075"/>
                <a:gd name="connsiteY0" fmla="*/ 0 h 630310"/>
                <a:gd name="connsiteX1" fmla="*/ 8103672 w 8220075"/>
                <a:gd name="connsiteY1" fmla="*/ 0 h 630310"/>
                <a:gd name="connsiteX2" fmla="*/ 8220075 w 8220075"/>
                <a:gd name="connsiteY2" fmla="*/ 116403 h 630310"/>
                <a:gd name="connsiteX3" fmla="*/ 8220075 w 8220075"/>
                <a:gd name="connsiteY3" fmla="*/ 630310 h 630310"/>
                <a:gd name="connsiteX4" fmla="*/ 0 w 8220075"/>
                <a:gd name="connsiteY4" fmla="*/ 630310 h 630310"/>
                <a:gd name="connsiteX5" fmla="*/ 0 w 8220075"/>
                <a:gd name="connsiteY5" fmla="*/ 116403 h 630310"/>
                <a:gd name="connsiteX6" fmla="*/ 116403 w 8220075"/>
                <a:gd name="connsiteY6" fmla="*/ 0 h 630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220075" h="630310">
                  <a:moveTo>
                    <a:pt x="116403" y="0"/>
                  </a:moveTo>
                  <a:lnTo>
                    <a:pt x="8103672" y="0"/>
                  </a:lnTo>
                  <a:cubicBezTo>
                    <a:pt x="8167960" y="0"/>
                    <a:pt x="8220075" y="52115"/>
                    <a:pt x="8220075" y="116403"/>
                  </a:cubicBezTo>
                  <a:lnTo>
                    <a:pt x="8220075" y="630310"/>
                  </a:lnTo>
                  <a:lnTo>
                    <a:pt x="0" y="630310"/>
                  </a:lnTo>
                  <a:lnTo>
                    <a:pt x="0" y="116403"/>
                  </a:lnTo>
                  <a:cubicBezTo>
                    <a:pt x="0" y="52115"/>
                    <a:pt x="52115" y="0"/>
                    <a:pt x="116403" y="0"/>
                  </a:cubicBezTo>
                  <a:close/>
                </a:path>
              </a:pathLst>
            </a:custGeom>
            <a:solidFill>
              <a:srgbClr val="BE09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91384" y="2120474"/>
              <a:ext cx="81313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  <a:latin typeface="Twinkl" pitchFamily="2" charset="0"/>
                </a:rPr>
                <a:t>Vocabulary Victor wants to know…</a:t>
              </a: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4516587" y="2802498"/>
            <a:ext cx="3864193" cy="3431006"/>
            <a:chOff x="5208526" y="2283973"/>
            <a:chExt cx="3413775" cy="3031084"/>
          </a:xfrm>
        </p:grpSpPr>
        <p:grpSp>
          <p:nvGrpSpPr>
            <p:cNvPr id="80" name="Group 79"/>
            <p:cNvGrpSpPr/>
            <p:nvPr/>
          </p:nvGrpSpPr>
          <p:grpSpPr>
            <a:xfrm>
              <a:off x="5415631" y="2283973"/>
              <a:ext cx="3206670" cy="3031084"/>
              <a:chOff x="5549232" y="2721315"/>
              <a:chExt cx="2811329" cy="2657390"/>
            </a:xfrm>
          </p:grpSpPr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id="{C483410B-890E-414C-BE5A-628F526394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9328" b="7663"/>
              <a:stretch/>
            </p:blipFill>
            <p:spPr>
              <a:xfrm rot="21597734">
                <a:off x="5549232" y="2721315"/>
                <a:ext cx="2669052" cy="2657390"/>
              </a:xfrm>
              <a:prstGeom prst="rect">
                <a:avLst/>
              </a:prstGeom>
              <a:ln w="38100">
                <a:solidFill>
                  <a:schemeClr val="tx1">
                    <a:lumMod val="90000"/>
                    <a:lumOff val="10000"/>
                  </a:schemeClr>
                </a:solidFill>
              </a:ln>
            </p:spPr>
          </p:pic>
          <p:sp>
            <p:nvSpPr>
              <p:cNvPr id="79" name="Freeform: Shape 29">
                <a:extLst>
                  <a:ext uri="{FF2B5EF4-FFF2-40B4-BE49-F238E27FC236}">
                    <a16:creationId xmlns:a16="http://schemas.microsoft.com/office/drawing/2014/main" id="{4DCC0E72-7C6F-43A1-AA37-22F82D2BB919}"/>
                  </a:ext>
                </a:extLst>
              </p:cNvPr>
              <p:cNvSpPr/>
              <p:nvPr/>
            </p:nvSpPr>
            <p:spPr>
              <a:xfrm rot="18762351">
                <a:off x="7937617" y="2560842"/>
                <a:ext cx="203591" cy="642296"/>
              </a:xfrm>
              <a:custGeom>
                <a:avLst/>
                <a:gdLst>
                  <a:gd name="connsiteX0" fmla="*/ 105483 w 210966"/>
                  <a:gd name="connsiteY0" fmla="*/ 757465 h 757465"/>
                  <a:gd name="connsiteX1" fmla="*/ 70977 w 210966"/>
                  <a:gd name="connsiteY1" fmla="*/ 697972 h 757465"/>
                  <a:gd name="connsiteX2" fmla="*/ 36471 w 210966"/>
                  <a:gd name="connsiteY2" fmla="*/ 757465 h 757465"/>
                  <a:gd name="connsiteX3" fmla="*/ 0 w 210966"/>
                  <a:gd name="connsiteY3" fmla="*/ 694584 h 757465"/>
                  <a:gd name="connsiteX4" fmla="*/ 0 w 210966"/>
                  <a:gd name="connsiteY4" fmla="*/ 62882 h 757465"/>
                  <a:gd name="connsiteX5" fmla="*/ 0 w 210966"/>
                  <a:gd name="connsiteY5" fmla="*/ 61538 h 757465"/>
                  <a:gd name="connsiteX6" fmla="*/ 779 w 210966"/>
                  <a:gd name="connsiteY6" fmla="*/ 61538 h 757465"/>
                  <a:gd name="connsiteX7" fmla="*/ 36471 w 210966"/>
                  <a:gd name="connsiteY7" fmla="*/ 1 h 757465"/>
                  <a:gd name="connsiteX8" fmla="*/ 70977 w 210966"/>
                  <a:gd name="connsiteY8" fmla="*/ 59494 h 757465"/>
                  <a:gd name="connsiteX9" fmla="*/ 105483 w 210966"/>
                  <a:gd name="connsiteY9" fmla="*/ 1 h 757465"/>
                  <a:gd name="connsiteX10" fmla="*/ 139989 w 210966"/>
                  <a:gd name="connsiteY10" fmla="*/ 59494 h 757465"/>
                  <a:gd name="connsiteX11" fmla="*/ 174495 w 210966"/>
                  <a:gd name="connsiteY11" fmla="*/ 0 h 757465"/>
                  <a:gd name="connsiteX12" fmla="*/ 210187 w 210966"/>
                  <a:gd name="connsiteY12" fmla="*/ 61538 h 757465"/>
                  <a:gd name="connsiteX13" fmla="*/ 210966 w 210966"/>
                  <a:gd name="connsiteY13" fmla="*/ 61538 h 757465"/>
                  <a:gd name="connsiteX14" fmla="*/ 210966 w 210966"/>
                  <a:gd name="connsiteY14" fmla="*/ 62881 h 757465"/>
                  <a:gd name="connsiteX15" fmla="*/ 210966 w 210966"/>
                  <a:gd name="connsiteY15" fmla="*/ 694583 h 757465"/>
                  <a:gd name="connsiteX16" fmla="*/ 210966 w 210966"/>
                  <a:gd name="connsiteY16" fmla="*/ 694584 h 757465"/>
                  <a:gd name="connsiteX17" fmla="*/ 210966 w 210966"/>
                  <a:gd name="connsiteY17" fmla="*/ 694584 h 757465"/>
                  <a:gd name="connsiteX18" fmla="*/ 174495 w 210966"/>
                  <a:gd name="connsiteY18" fmla="*/ 757464 h 757465"/>
                  <a:gd name="connsiteX19" fmla="*/ 139990 w 210966"/>
                  <a:gd name="connsiteY19" fmla="*/ 697972 h 757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10966" h="757465">
                    <a:moveTo>
                      <a:pt x="105483" y="757465"/>
                    </a:moveTo>
                    <a:lnTo>
                      <a:pt x="70977" y="697972"/>
                    </a:lnTo>
                    <a:lnTo>
                      <a:pt x="36471" y="757465"/>
                    </a:lnTo>
                    <a:lnTo>
                      <a:pt x="0" y="694584"/>
                    </a:lnTo>
                    <a:lnTo>
                      <a:pt x="0" y="62882"/>
                    </a:lnTo>
                    <a:lnTo>
                      <a:pt x="0" y="61538"/>
                    </a:lnTo>
                    <a:lnTo>
                      <a:pt x="779" y="61538"/>
                    </a:lnTo>
                    <a:lnTo>
                      <a:pt x="36471" y="1"/>
                    </a:lnTo>
                    <a:lnTo>
                      <a:pt x="70977" y="59494"/>
                    </a:lnTo>
                    <a:lnTo>
                      <a:pt x="105483" y="1"/>
                    </a:lnTo>
                    <a:lnTo>
                      <a:pt x="139989" y="59494"/>
                    </a:lnTo>
                    <a:lnTo>
                      <a:pt x="174495" y="0"/>
                    </a:lnTo>
                    <a:lnTo>
                      <a:pt x="210187" y="61538"/>
                    </a:lnTo>
                    <a:lnTo>
                      <a:pt x="210966" y="61538"/>
                    </a:lnTo>
                    <a:lnTo>
                      <a:pt x="210966" y="62881"/>
                    </a:lnTo>
                    <a:lnTo>
                      <a:pt x="210966" y="694583"/>
                    </a:lnTo>
                    <a:lnTo>
                      <a:pt x="210966" y="694584"/>
                    </a:lnTo>
                    <a:lnTo>
                      <a:pt x="210966" y="694584"/>
                    </a:lnTo>
                    <a:lnTo>
                      <a:pt x="174495" y="757464"/>
                    </a:lnTo>
                    <a:lnTo>
                      <a:pt x="139990" y="697972"/>
                    </a:lnTo>
                    <a:close/>
                  </a:path>
                </a:pathLst>
              </a:custGeom>
              <a:solidFill>
                <a:srgbClr val="007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sp>
          <p:nvSpPr>
            <p:cNvPr id="81" name="Freeform: Shape 29">
              <a:extLst>
                <a:ext uri="{FF2B5EF4-FFF2-40B4-BE49-F238E27FC236}">
                  <a16:creationId xmlns:a16="http://schemas.microsoft.com/office/drawing/2014/main" id="{4DCC0E72-7C6F-43A1-AA37-22F82D2BB919}"/>
                </a:ext>
              </a:extLst>
            </p:cNvPr>
            <p:cNvSpPr/>
            <p:nvPr/>
          </p:nvSpPr>
          <p:spPr>
            <a:xfrm rot="18762351">
              <a:off x="5458724" y="4749103"/>
              <a:ext cx="232221" cy="732618"/>
            </a:xfrm>
            <a:custGeom>
              <a:avLst/>
              <a:gdLst>
                <a:gd name="connsiteX0" fmla="*/ 105483 w 210966"/>
                <a:gd name="connsiteY0" fmla="*/ 757465 h 757465"/>
                <a:gd name="connsiteX1" fmla="*/ 70977 w 210966"/>
                <a:gd name="connsiteY1" fmla="*/ 697972 h 757465"/>
                <a:gd name="connsiteX2" fmla="*/ 36471 w 210966"/>
                <a:gd name="connsiteY2" fmla="*/ 757465 h 757465"/>
                <a:gd name="connsiteX3" fmla="*/ 0 w 210966"/>
                <a:gd name="connsiteY3" fmla="*/ 694584 h 757465"/>
                <a:gd name="connsiteX4" fmla="*/ 0 w 210966"/>
                <a:gd name="connsiteY4" fmla="*/ 62882 h 757465"/>
                <a:gd name="connsiteX5" fmla="*/ 0 w 210966"/>
                <a:gd name="connsiteY5" fmla="*/ 61538 h 757465"/>
                <a:gd name="connsiteX6" fmla="*/ 779 w 210966"/>
                <a:gd name="connsiteY6" fmla="*/ 61538 h 757465"/>
                <a:gd name="connsiteX7" fmla="*/ 36471 w 210966"/>
                <a:gd name="connsiteY7" fmla="*/ 1 h 757465"/>
                <a:gd name="connsiteX8" fmla="*/ 70977 w 210966"/>
                <a:gd name="connsiteY8" fmla="*/ 59494 h 757465"/>
                <a:gd name="connsiteX9" fmla="*/ 105483 w 210966"/>
                <a:gd name="connsiteY9" fmla="*/ 1 h 757465"/>
                <a:gd name="connsiteX10" fmla="*/ 139989 w 210966"/>
                <a:gd name="connsiteY10" fmla="*/ 59494 h 757465"/>
                <a:gd name="connsiteX11" fmla="*/ 174495 w 210966"/>
                <a:gd name="connsiteY11" fmla="*/ 0 h 757465"/>
                <a:gd name="connsiteX12" fmla="*/ 210187 w 210966"/>
                <a:gd name="connsiteY12" fmla="*/ 61538 h 757465"/>
                <a:gd name="connsiteX13" fmla="*/ 210966 w 210966"/>
                <a:gd name="connsiteY13" fmla="*/ 61538 h 757465"/>
                <a:gd name="connsiteX14" fmla="*/ 210966 w 210966"/>
                <a:gd name="connsiteY14" fmla="*/ 62881 h 757465"/>
                <a:gd name="connsiteX15" fmla="*/ 210966 w 210966"/>
                <a:gd name="connsiteY15" fmla="*/ 694583 h 757465"/>
                <a:gd name="connsiteX16" fmla="*/ 210966 w 210966"/>
                <a:gd name="connsiteY16" fmla="*/ 694584 h 757465"/>
                <a:gd name="connsiteX17" fmla="*/ 210966 w 210966"/>
                <a:gd name="connsiteY17" fmla="*/ 694584 h 757465"/>
                <a:gd name="connsiteX18" fmla="*/ 174495 w 210966"/>
                <a:gd name="connsiteY18" fmla="*/ 757464 h 757465"/>
                <a:gd name="connsiteX19" fmla="*/ 139990 w 210966"/>
                <a:gd name="connsiteY19" fmla="*/ 697972 h 75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10966" h="757465">
                  <a:moveTo>
                    <a:pt x="105483" y="757465"/>
                  </a:moveTo>
                  <a:lnTo>
                    <a:pt x="70977" y="697972"/>
                  </a:lnTo>
                  <a:lnTo>
                    <a:pt x="36471" y="757465"/>
                  </a:lnTo>
                  <a:lnTo>
                    <a:pt x="0" y="694584"/>
                  </a:lnTo>
                  <a:lnTo>
                    <a:pt x="0" y="62882"/>
                  </a:lnTo>
                  <a:lnTo>
                    <a:pt x="0" y="61538"/>
                  </a:lnTo>
                  <a:lnTo>
                    <a:pt x="779" y="61538"/>
                  </a:lnTo>
                  <a:lnTo>
                    <a:pt x="36471" y="1"/>
                  </a:lnTo>
                  <a:lnTo>
                    <a:pt x="70977" y="59494"/>
                  </a:lnTo>
                  <a:lnTo>
                    <a:pt x="105483" y="1"/>
                  </a:lnTo>
                  <a:lnTo>
                    <a:pt x="139989" y="59494"/>
                  </a:lnTo>
                  <a:lnTo>
                    <a:pt x="174495" y="0"/>
                  </a:lnTo>
                  <a:lnTo>
                    <a:pt x="210187" y="61538"/>
                  </a:lnTo>
                  <a:lnTo>
                    <a:pt x="210966" y="61538"/>
                  </a:lnTo>
                  <a:lnTo>
                    <a:pt x="210966" y="62881"/>
                  </a:lnTo>
                  <a:lnTo>
                    <a:pt x="210966" y="694583"/>
                  </a:lnTo>
                  <a:lnTo>
                    <a:pt x="210966" y="694584"/>
                  </a:lnTo>
                  <a:lnTo>
                    <a:pt x="210966" y="694584"/>
                  </a:lnTo>
                  <a:lnTo>
                    <a:pt x="174495" y="757464"/>
                  </a:lnTo>
                  <a:lnTo>
                    <a:pt x="139990" y="697972"/>
                  </a:lnTo>
                  <a:close/>
                </a:path>
              </a:pathLst>
            </a:custGeom>
            <a:solidFill>
              <a:srgbClr val="0076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/>
            </a:p>
          </p:txBody>
        </p:sp>
      </p:grpSp>
      <p:sp>
        <p:nvSpPr>
          <p:cNvPr id="40" name="LISTEN AGAIN">
            <a:hlinkClick r:id="rId3"/>
            <a:extLst>
              <a:ext uri="{FF2B5EF4-FFF2-40B4-BE49-F238E27FC236}">
                <a16:creationId xmlns:a16="http://schemas.microsoft.com/office/drawing/2014/main" id="{102598E6-1674-4E18-83D7-96FB9C6A0128}"/>
              </a:ext>
            </a:extLst>
          </p:cNvPr>
          <p:cNvSpPr/>
          <p:nvPr/>
        </p:nvSpPr>
        <p:spPr>
          <a:xfrm>
            <a:off x="280549" y="1280551"/>
            <a:ext cx="1627890" cy="1594524"/>
          </a:xfrm>
          <a:custGeom>
            <a:avLst/>
            <a:gdLst>
              <a:gd name="connsiteX0" fmla="*/ 0 w 1627890"/>
              <a:gd name="connsiteY0" fmla="*/ 0 h 946531"/>
              <a:gd name="connsiteX1" fmla="*/ 1627890 w 1627890"/>
              <a:gd name="connsiteY1" fmla="*/ 0 h 946531"/>
              <a:gd name="connsiteX2" fmla="*/ 1627890 w 1627890"/>
              <a:gd name="connsiteY2" fmla="*/ 140229 h 946531"/>
              <a:gd name="connsiteX3" fmla="*/ 1627890 w 1627890"/>
              <a:gd name="connsiteY3" fmla="*/ 473265 h 946531"/>
              <a:gd name="connsiteX4" fmla="*/ 1627890 w 1627890"/>
              <a:gd name="connsiteY4" fmla="*/ 806303 h 946531"/>
              <a:gd name="connsiteX5" fmla="*/ 1487662 w 1627890"/>
              <a:gd name="connsiteY5" fmla="*/ 946531 h 946531"/>
              <a:gd name="connsiteX6" fmla="*/ 140228 w 1627890"/>
              <a:gd name="connsiteY6" fmla="*/ 946531 h 946531"/>
              <a:gd name="connsiteX7" fmla="*/ 0 w 1627890"/>
              <a:gd name="connsiteY7" fmla="*/ 806303 h 946531"/>
              <a:gd name="connsiteX8" fmla="*/ 0 w 1627890"/>
              <a:gd name="connsiteY8" fmla="*/ 473265 h 946531"/>
              <a:gd name="connsiteX9" fmla="*/ 0 w 1627890"/>
              <a:gd name="connsiteY9" fmla="*/ 140229 h 946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27890" h="946531">
                <a:moveTo>
                  <a:pt x="0" y="0"/>
                </a:moveTo>
                <a:lnTo>
                  <a:pt x="1627890" y="0"/>
                </a:lnTo>
                <a:lnTo>
                  <a:pt x="1627890" y="140229"/>
                </a:lnTo>
                <a:lnTo>
                  <a:pt x="1627890" y="473265"/>
                </a:lnTo>
                <a:lnTo>
                  <a:pt x="1627890" y="806303"/>
                </a:lnTo>
                <a:cubicBezTo>
                  <a:pt x="1627890" y="883749"/>
                  <a:pt x="1565108" y="946531"/>
                  <a:pt x="1487662" y="946531"/>
                </a:cubicBezTo>
                <a:lnTo>
                  <a:pt x="140228" y="946531"/>
                </a:lnTo>
                <a:cubicBezTo>
                  <a:pt x="62782" y="946531"/>
                  <a:pt x="0" y="883749"/>
                  <a:pt x="0" y="806303"/>
                </a:cubicBezTo>
                <a:lnTo>
                  <a:pt x="0" y="473265"/>
                </a:lnTo>
                <a:lnTo>
                  <a:pt x="0" y="140229"/>
                </a:lnTo>
                <a:close/>
              </a:path>
            </a:pathLst>
          </a:custGeom>
          <a:solidFill>
            <a:srgbClr val="EB8634"/>
          </a:solidFill>
          <a:ln w="28575">
            <a:solidFill>
              <a:srgbClr val="F3B6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b">
            <a:no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To listen to the chapter again, click </a:t>
            </a:r>
            <a:r>
              <a:rPr lang="en-GB" sz="1600" b="1" u="sng" dirty="0">
                <a:solidFill>
                  <a:schemeClr val="bg1"/>
                </a:solidFill>
                <a:latin typeface="Twinkl" pitchFamily="2" charset="0"/>
              </a:rPr>
              <a:t>here</a:t>
            </a:r>
            <a:r>
              <a:rPr lang="en-GB" sz="1600" dirty="0">
                <a:latin typeface="Twinkl" pitchFamily="2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22448C-8B5A-4BEB-900B-74B1F2CB6EAD}"/>
              </a:ext>
            </a:extLst>
          </p:cNvPr>
          <p:cNvSpPr txBox="1"/>
          <p:nvPr/>
        </p:nvSpPr>
        <p:spPr>
          <a:xfrm>
            <a:off x="506338" y="652315"/>
            <a:ext cx="8131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The Hundred-Mile-An-Hour-Dog</a:t>
            </a:r>
          </a:p>
        </p:txBody>
      </p:sp>
      <p:sp>
        <p:nvSpPr>
          <p:cNvPr id="9" name="REVEAL ANSWER">
            <a:extLst>
              <a:ext uri="{FF2B5EF4-FFF2-40B4-BE49-F238E27FC236}">
                <a16:creationId xmlns:a16="http://schemas.microsoft.com/office/drawing/2014/main" id="{654F83C1-E113-4E98-9F3C-1C90B82567CB}"/>
              </a:ext>
            </a:extLst>
          </p:cNvPr>
          <p:cNvSpPr/>
          <p:nvPr/>
        </p:nvSpPr>
        <p:spPr>
          <a:xfrm>
            <a:off x="2758065" y="4844554"/>
            <a:ext cx="1837201" cy="535204"/>
          </a:xfrm>
          <a:prstGeom prst="roundRect">
            <a:avLst>
              <a:gd name="adj" fmla="val 14815"/>
            </a:avLst>
          </a:prstGeom>
          <a:solidFill>
            <a:srgbClr val="0076B0"/>
          </a:solidFill>
          <a:ln w="28575">
            <a:solidFill>
              <a:srgbClr val="88C9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sp>
        <p:nvSpPr>
          <p:cNvPr id="2" name="QUESTION"/>
          <p:cNvSpPr/>
          <p:nvPr/>
        </p:nvSpPr>
        <p:spPr>
          <a:xfrm>
            <a:off x="1382353" y="2981273"/>
            <a:ext cx="2981196" cy="1761030"/>
          </a:xfrm>
          <a:prstGeom prst="wedgeRoundRectCallout">
            <a:avLst>
              <a:gd name="adj1" fmla="val -35821"/>
              <a:gd name="adj2" fmla="val 67940"/>
              <a:gd name="adj3" fmla="val 16667"/>
            </a:avLst>
          </a:prstGeom>
          <a:solidFill>
            <a:srgbClr val="FCFDFE"/>
          </a:solidFill>
          <a:ln w="28575">
            <a:solidFill>
              <a:srgbClr val="CA2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Which 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two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adjectives could you use to describe how the people at the market might feel?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-25215" y="0"/>
            <a:ext cx="9169215" cy="1962614"/>
            <a:chOff x="-25215" y="0"/>
            <a:chExt cx="9169215" cy="1962614"/>
          </a:xfrm>
        </p:grpSpPr>
        <p:sp>
          <p:nvSpPr>
            <p:cNvPr id="47" name="Rectangle 46"/>
            <p:cNvSpPr/>
            <p:nvPr/>
          </p:nvSpPr>
          <p:spPr>
            <a:xfrm>
              <a:off x="0" y="0"/>
              <a:ext cx="9144000" cy="1698809"/>
            </a:xfrm>
            <a:prstGeom prst="rect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ight Triangle 47"/>
            <p:cNvSpPr/>
            <p:nvPr/>
          </p:nvSpPr>
          <p:spPr>
            <a:xfrm rot="10800000">
              <a:off x="0" y="1574485"/>
              <a:ext cx="9144000" cy="388129"/>
            </a:xfrm>
            <a:prstGeom prst="rtTriangle">
              <a:avLst/>
            </a:prstGeom>
            <a:solidFill>
              <a:srgbClr val="00A8E7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ight Triangle 48"/>
            <p:cNvSpPr/>
            <p:nvPr/>
          </p:nvSpPr>
          <p:spPr>
            <a:xfrm rot="10800000">
              <a:off x="-25215" y="1523004"/>
              <a:ext cx="9169213" cy="319194"/>
            </a:xfrm>
            <a:prstGeom prst="rtTriangle">
              <a:avLst/>
            </a:prstGeom>
            <a:solidFill>
              <a:srgbClr val="00A8E7">
                <a:alpha val="6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ight Triangle 49"/>
            <p:cNvSpPr/>
            <p:nvPr/>
          </p:nvSpPr>
          <p:spPr>
            <a:xfrm rot="10800000" flipH="1">
              <a:off x="0" y="1682356"/>
              <a:ext cx="9143998" cy="234329"/>
            </a:xfrm>
            <a:prstGeom prst="rtTriangle">
              <a:avLst/>
            </a:prstGeom>
            <a:solidFill>
              <a:srgbClr val="00A8E7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1" name="TITLE TEXT"/>
          <p:cNvSpPr txBox="1">
            <a:spLocks/>
          </p:cNvSpPr>
          <p:nvPr/>
        </p:nvSpPr>
        <p:spPr>
          <a:xfrm>
            <a:off x="621323" y="350550"/>
            <a:ext cx="751398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Puffin Book of the Week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sz="2800" b="0" dirty="0">
                <a:solidFill>
                  <a:schemeClr val="bg1"/>
                </a:solidFill>
              </a:rPr>
              <a:t>The Hundred-Mile-An Hour Dog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48" y="132296"/>
            <a:ext cx="967805" cy="1476866"/>
          </a:xfrm>
          <a:prstGeom prst="rect">
            <a:avLst/>
          </a:prstGeom>
          <a:ln w="28575">
            <a:solidFill>
              <a:srgbClr val="0076B0"/>
            </a:solidFill>
          </a:ln>
        </p:spPr>
      </p:pic>
      <p:grpSp>
        <p:nvGrpSpPr>
          <p:cNvPr id="18" name="Group 17"/>
          <p:cNvGrpSpPr/>
          <p:nvPr/>
        </p:nvGrpSpPr>
        <p:grpSpPr>
          <a:xfrm>
            <a:off x="622813" y="4809518"/>
            <a:ext cx="1321532" cy="1567157"/>
            <a:chOff x="622812" y="2517250"/>
            <a:chExt cx="3122337" cy="3702670"/>
          </a:xfrm>
        </p:grpSpPr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96898487-860E-46C0-AA87-D4F213C585CA}"/>
                </a:ext>
              </a:extLst>
            </p:cNvPr>
            <p:cNvSpPr/>
            <p:nvPr/>
          </p:nvSpPr>
          <p:spPr>
            <a:xfrm>
              <a:off x="631770" y="3115498"/>
              <a:ext cx="3104422" cy="3104422"/>
            </a:xfrm>
            <a:prstGeom prst="ellipse">
              <a:avLst/>
            </a:prstGeom>
            <a:solidFill>
              <a:srgbClr val="D81C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AF2B5D9C-898C-4BF8-ADFB-40CB009101F4}"/>
                </a:ext>
              </a:extLst>
            </p:cNvPr>
            <p:cNvGrpSpPr/>
            <p:nvPr/>
          </p:nvGrpSpPr>
          <p:grpSpPr>
            <a:xfrm>
              <a:off x="622812" y="2517250"/>
              <a:ext cx="3122337" cy="3702670"/>
              <a:chOff x="3187128" y="2317959"/>
              <a:chExt cx="3122337" cy="3702670"/>
            </a:xfrm>
          </p:grpSpPr>
          <p:pic>
            <p:nvPicPr>
              <p:cNvPr id="74" name="Picture 73">
                <a:extLst>
                  <a:ext uri="{FF2B5EF4-FFF2-40B4-BE49-F238E27FC236}">
                    <a16:creationId xmlns:a16="http://schemas.microsoft.com/office/drawing/2014/main" id="{54676D3D-1ED0-4FDA-8ED5-01F4A399A1E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20543" r="-341"/>
              <a:stretch/>
            </p:blipFill>
            <p:spPr>
              <a:xfrm>
                <a:off x="3187128" y="2916207"/>
                <a:ext cx="3113188" cy="3104422"/>
              </a:xfrm>
              <a:prstGeom prst="ellipse">
                <a:avLst/>
              </a:prstGeom>
            </p:spPr>
          </p:pic>
          <p:pic>
            <p:nvPicPr>
              <p:cNvPr id="75" name="Picture 74">
                <a:extLst>
                  <a:ext uri="{FF2B5EF4-FFF2-40B4-BE49-F238E27FC236}">
                    <a16:creationId xmlns:a16="http://schemas.microsoft.com/office/drawing/2014/main" id="{5F945612-5E7C-44AA-9A0C-D88BE2984BA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20543" t="-2185" r="-341"/>
              <a:stretch/>
            </p:blipFill>
            <p:spPr>
              <a:xfrm>
                <a:off x="3196277" y="2317959"/>
                <a:ext cx="3113188" cy="2612571"/>
              </a:xfrm>
              <a:prstGeom prst="rect">
                <a:avLst/>
              </a:prstGeom>
            </p:spPr>
          </p:pic>
        </p:grpSp>
      </p:grpSp>
      <p:sp>
        <p:nvSpPr>
          <p:cNvPr id="35" name="NEX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6CE0DDF-3024-458F-A9D1-EF0F7883C6CF}"/>
              </a:ext>
            </a:extLst>
          </p:cNvPr>
          <p:cNvSpPr/>
          <p:nvPr/>
        </p:nvSpPr>
        <p:spPr>
          <a:xfrm>
            <a:off x="7629055" y="5678433"/>
            <a:ext cx="876416" cy="535204"/>
          </a:xfrm>
          <a:prstGeom prst="roundRect">
            <a:avLst>
              <a:gd name="adj" fmla="val 14815"/>
            </a:avLst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  <p:sp>
        <p:nvSpPr>
          <p:cNvPr id="83" name="ANSWER"/>
          <p:cNvSpPr/>
          <p:nvPr/>
        </p:nvSpPr>
        <p:spPr>
          <a:xfrm>
            <a:off x="1382353" y="2989179"/>
            <a:ext cx="2981196" cy="1761030"/>
          </a:xfrm>
          <a:prstGeom prst="wedgeRoundRectCallout">
            <a:avLst>
              <a:gd name="adj1" fmla="val -35821"/>
              <a:gd name="adj2" fmla="val 67940"/>
              <a:gd name="adj3" fmla="val 16667"/>
            </a:avLst>
          </a:prstGeom>
          <a:solidFill>
            <a:srgbClr val="FCFDFE"/>
          </a:solidFill>
          <a:ln w="28575">
            <a:solidFill>
              <a:srgbClr val="CA2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 two adjectives that</a:t>
            </a:r>
            <a:br>
              <a:rPr lang="en-GB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 could use to describe how the people at the market might feel are 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angry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and 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startled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0" y="6327284"/>
            <a:ext cx="9148864" cy="601936"/>
            <a:chOff x="0" y="6327284"/>
            <a:chExt cx="9148864" cy="601936"/>
          </a:xfrm>
        </p:grpSpPr>
        <p:grpSp>
          <p:nvGrpSpPr>
            <p:cNvPr id="60" name="Group 59"/>
            <p:cNvGrpSpPr/>
            <p:nvPr/>
          </p:nvGrpSpPr>
          <p:grpSpPr>
            <a:xfrm>
              <a:off x="0" y="6327284"/>
              <a:ext cx="9148864" cy="601936"/>
              <a:chOff x="0" y="6344062"/>
              <a:chExt cx="9148864" cy="601936"/>
            </a:xfrm>
          </p:grpSpPr>
          <p:grpSp>
            <p:nvGrpSpPr>
              <p:cNvPr id="61" name="Group 60"/>
              <p:cNvGrpSpPr/>
              <p:nvPr/>
            </p:nvGrpSpPr>
            <p:grpSpPr>
              <a:xfrm>
                <a:off x="0" y="6428870"/>
                <a:ext cx="9148864" cy="449614"/>
                <a:chOff x="794286" y="3019082"/>
                <a:chExt cx="7059780" cy="798369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794614" y="3019082"/>
                  <a:ext cx="7059452" cy="798369"/>
                </a:xfrm>
                <a:prstGeom prst="rect">
                  <a:avLst/>
                </a:prstGeom>
                <a:solidFill>
                  <a:srgbClr val="00A8E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cxnSp>
              <p:nvCxnSpPr>
                <p:cNvPr id="66" name="Straight Connector 65"/>
                <p:cNvCxnSpPr/>
                <p:nvPr/>
              </p:nvCxnSpPr>
              <p:spPr>
                <a:xfrm>
                  <a:off x="794286" y="3028236"/>
                  <a:ext cx="705978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2" name="Group 61"/>
              <p:cNvGrpSpPr/>
              <p:nvPr/>
            </p:nvGrpSpPr>
            <p:grpSpPr>
              <a:xfrm>
                <a:off x="7964517" y="6344062"/>
                <a:ext cx="1051209" cy="601936"/>
                <a:chOff x="7964517" y="6344062"/>
                <a:chExt cx="1051209" cy="601936"/>
              </a:xfrm>
            </p:grpSpPr>
            <p:pic>
              <p:nvPicPr>
                <p:cNvPr id="63" name="Picture 62"/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780282" y="6479753"/>
                  <a:ext cx="235444" cy="328707"/>
                </a:xfrm>
                <a:prstGeom prst="rect">
                  <a:avLst/>
                </a:prstGeom>
              </p:spPr>
            </p:pic>
            <p:pic>
              <p:nvPicPr>
                <p:cNvPr id="64" name="Picture 63"/>
                <p:cNvPicPr>
                  <a:picLocks noChangeAspect="1"/>
                </p:cNvPicPr>
                <p:nvPr/>
              </p:nvPicPr>
              <p:blipFill>
                <a:blip r:embed="rId8" cstate="screen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964517" y="6344062"/>
                  <a:ext cx="815765" cy="601936"/>
                </a:xfrm>
                <a:prstGeom prst="rect">
                  <a:avLst/>
                </a:prstGeom>
              </p:spPr>
            </p:pic>
          </p:grpSp>
        </p:grp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805C331B-ACB4-4A36-A091-A97A26C8FBA9}"/>
                </a:ext>
              </a:extLst>
            </p:cNvPr>
            <p:cNvSpPr txBox="1"/>
            <p:nvPr/>
          </p:nvSpPr>
          <p:spPr>
            <a:xfrm>
              <a:off x="0" y="6531352"/>
              <a:ext cx="495266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Text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Jeremy Strong; illustrations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Nick </a:t>
              </a:r>
              <a:r>
                <a:rPr lang="en-GB" sz="1000" dirty="0" err="1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Sharratt</a:t>
              </a:r>
              <a:endParaRPr lang="en-GB" sz="1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595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28000" decel="72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0" grpId="0" animBg="1"/>
      <p:bldP spid="9" grpId="0" animBg="1"/>
      <p:bldP spid="9" grpId="1" animBg="1"/>
      <p:bldP spid="2" grpId="0" animBg="1"/>
      <p:bldP spid="2" grpId="1" animBg="1"/>
      <p:bldP spid="35" grpId="0" animBg="1"/>
      <p:bldP spid="8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roup 64"/>
          <p:cNvGrpSpPr/>
          <p:nvPr/>
        </p:nvGrpSpPr>
        <p:grpSpPr>
          <a:xfrm>
            <a:off x="4516587" y="2802498"/>
            <a:ext cx="3864193" cy="3431006"/>
            <a:chOff x="5208526" y="2283973"/>
            <a:chExt cx="3413775" cy="3031084"/>
          </a:xfrm>
        </p:grpSpPr>
        <p:grpSp>
          <p:nvGrpSpPr>
            <p:cNvPr id="66" name="Group 65"/>
            <p:cNvGrpSpPr/>
            <p:nvPr/>
          </p:nvGrpSpPr>
          <p:grpSpPr>
            <a:xfrm>
              <a:off x="5415631" y="2283973"/>
              <a:ext cx="3206670" cy="3031084"/>
              <a:chOff x="5549232" y="2721315"/>
              <a:chExt cx="2811329" cy="2657390"/>
            </a:xfrm>
          </p:grpSpPr>
          <p:pic>
            <p:nvPicPr>
              <p:cNvPr id="76" name="Picture 75">
                <a:extLst>
                  <a:ext uri="{FF2B5EF4-FFF2-40B4-BE49-F238E27FC236}">
                    <a16:creationId xmlns:a16="http://schemas.microsoft.com/office/drawing/2014/main" id="{C483410B-890E-414C-BE5A-628F526394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9328" b="7663"/>
              <a:stretch/>
            </p:blipFill>
            <p:spPr>
              <a:xfrm rot="21597734">
                <a:off x="5549232" y="2721315"/>
                <a:ext cx="2669052" cy="2657390"/>
              </a:xfrm>
              <a:prstGeom prst="rect">
                <a:avLst/>
              </a:prstGeom>
              <a:ln w="38100">
                <a:solidFill>
                  <a:schemeClr val="tx1">
                    <a:lumMod val="90000"/>
                    <a:lumOff val="10000"/>
                  </a:schemeClr>
                </a:solidFill>
              </a:ln>
            </p:spPr>
          </p:pic>
          <p:sp>
            <p:nvSpPr>
              <p:cNvPr id="77" name="Freeform: Shape 29">
                <a:extLst>
                  <a:ext uri="{FF2B5EF4-FFF2-40B4-BE49-F238E27FC236}">
                    <a16:creationId xmlns:a16="http://schemas.microsoft.com/office/drawing/2014/main" id="{4DCC0E72-7C6F-43A1-AA37-22F82D2BB919}"/>
                  </a:ext>
                </a:extLst>
              </p:cNvPr>
              <p:cNvSpPr/>
              <p:nvPr/>
            </p:nvSpPr>
            <p:spPr>
              <a:xfrm rot="18762351">
                <a:off x="7937617" y="2560842"/>
                <a:ext cx="203591" cy="642296"/>
              </a:xfrm>
              <a:custGeom>
                <a:avLst/>
                <a:gdLst>
                  <a:gd name="connsiteX0" fmla="*/ 105483 w 210966"/>
                  <a:gd name="connsiteY0" fmla="*/ 757465 h 757465"/>
                  <a:gd name="connsiteX1" fmla="*/ 70977 w 210966"/>
                  <a:gd name="connsiteY1" fmla="*/ 697972 h 757465"/>
                  <a:gd name="connsiteX2" fmla="*/ 36471 w 210966"/>
                  <a:gd name="connsiteY2" fmla="*/ 757465 h 757465"/>
                  <a:gd name="connsiteX3" fmla="*/ 0 w 210966"/>
                  <a:gd name="connsiteY3" fmla="*/ 694584 h 757465"/>
                  <a:gd name="connsiteX4" fmla="*/ 0 w 210966"/>
                  <a:gd name="connsiteY4" fmla="*/ 62882 h 757465"/>
                  <a:gd name="connsiteX5" fmla="*/ 0 w 210966"/>
                  <a:gd name="connsiteY5" fmla="*/ 61538 h 757465"/>
                  <a:gd name="connsiteX6" fmla="*/ 779 w 210966"/>
                  <a:gd name="connsiteY6" fmla="*/ 61538 h 757465"/>
                  <a:gd name="connsiteX7" fmla="*/ 36471 w 210966"/>
                  <a:gd name="connsiteY7" fmla="*/ 1 h 757465"/>
                  <a:gd name="connsiteX8" fmla="*/ 70977 w 210966"/>
                  <a:gd name="connsiteY8" fmla="*/ 59494 h 757465"/>
                  <a:gd name="connsiteX9" fmla="*/ 105483 w 210966"/>
                  <a:gd name="connsiteY9" fmla="*/ 1 h 757465"/>
                  <a:gd name="connsiteX10" fmla="*/ 139989 w 210966"/>
                  <a:gd name="connsiteY10" fmla="*/ 59494 h 757465"/>
                  <a:gd name="connsiteX11" fmla="*/ 174495 w 210966"/>
                  <a:gd name="connsiteY11" fmla="*/ 0 h 757465"/>
                  <a:gd name="connsiteX12" fmla="*/ 210187 w 210966"/>
                  <a:gd name="connsiteY12" fmla="*/ 61538 h 757465"/>
                  <a:gd name="connsiteX13" fmla="*/ 210966 w 210966"/>
                  <a:gd name="connsiteY13" fmla="*/ 61538 h 757465"/>
                  <a:gd name="connsiteX14" fmla="*/ 210966 w 210966"/>
                  <a:gd name="connsiteY14" fmla="*/ 62881 h 757465"/>
                  <a:gd name="connsiteX15" fmla="*/ 210966 w 210966"/>
                  <a:gd name="connsiteY15" fmla="*/ 694583 h 757465"/>
                  <a:gd name="connsiteX16" fmla="*/ 210966 w 210966"/>
                  <a:gd name="connsiteY16" fmla="*/ 694584 h 757465"/>
                  <a:gd name="connsiteX17" fmla="*/ 210966 w 210966"/>
                  <a:gd name="connsiteY17" fmla="*/ 694584 h 757465"/>
                  <a:gd name="connsiteX18" fmla="*/ 174495 w 210966"/>
                  <a:gd name="connsiteY18" fmla="*/ 757464 h 757465"/>
                  <a:gd name="connsiteX19" fmla="*/ 139990 w 210966"/>
                  <a:gd name="connsiteY19" fmla="*/ 697972 h 757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10966" h="757465">
                    <a:moveTo>
                      <a:pt x="105483" y="757465"/>
                    </a:moveTo>
                    <a:lnTo>
                      <a:pt x="70977" y="697972"/>
                    </a:lnTo>
                    <a:lnTo>
                      <a:pt x="36471" y="757465"/>
                    </a:lnTo>
                    <a:lnTo>
                      <a:pt x="0" y="694584"/>
                    </a:lnTo>
                    <a:lnTo>
                      <a:pt x="0" y="62882"/>
                    </a:lnTo>
                    <a:lnTo>
                      <a:pt x="0" y="61538"/>
                    </a:lnTo>
                    <a:lnTo>
                      <a:pt x="779" y="61538"/>
                    </a:lnTo>
                    <a:lnTo>
                      <a:pt x="36471" y="1"/>
                    </a:lnTo>
                    <a:lnTo>
                      <a:pt x="70977" y="59494"/>
                    </a:lnTo>
                    <a:lnTo>
                      <a:pt x="105483" y="1"/>
                    </a:lnTo>
                    <a:lnTo>
                      <a:pt x="139989" y="59494"/>
                    </a:lnTo>
                    <a:lnTo>
                      <a:pt x="174495" y="0"/>
                    </a:lnTo>
                    <a:lnTo>
                      <a:pt x="210187" y="61538"/>
                    </a:lnTo>
                    <a:lnTo>
                      <a:pt x="210966" y="61538"/>
                    </a:lnTo>
                    <a:lnTo>
                      <a:pt x="210966" y="62881"/>
                    </a:lnTo>
                    <a:lnTo>
                      <a:pt x="210966" y="694583"/>
                    </a:lnTo>
                    <a:lnTo>
                      <a:pt x="210966" y="694584"/>
                    </a:lnTo>
                    <a:lnTo>
                      <a:pt x="210966" y="694584"/>
                    </a:lnTo>
                    <a:lnTo>
                      <a:pt x="174495" y="757464"/>
                    </a:lnTo>
                    <a:lnTo>
                      <a:pt x="139990" y="697972"/>
                    </a:lnTo>
                    <a:close/>
                  </a:path>
                </a:pathLst>
              </a:custGeom>
              <a:solidFill>
                <a:srgbClr val="007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sp>
          <p:nvSpPr>
            <p:cNvPr id="75" name="Freeform: Shape 29">
              <a:extLst>
                <a:ext uri="{FF2B5EF4-FFF2-40B4-BE49-F238E27FC236}">
                  <a16:creationId xmlns:a16="http://schemas.microsoft.com/office/drawing/2014/main" id="{4DCC0E72-7C6F-43A1-AA37-22F82D2BB919}"/>
                </a:ext>
              </a:extLst>
            </p:cNvPr>
            <p:cNvSpPr/>
            <p:nvPr/>
          </p:nvSpPr>
          <p:spPr>
            <a:xfrm rot="18762351">
              <a:off x="5458724" y="4749103"/>
              <a:ext cx="232221" cy="732618"/>
            </a:xfrm>
            <a:custGeom>
              <a:avLst/>
              <a:gdLst>
                <a:gd name="connsiteX0" fmla="*/ 105483 w 210966"/>
                <a:gd name="connsiteY0" fmla="*/ 757465 h 757465"/>
                <a:gd name="connsiteX1" fmla="*/ 70977 w 210966"/>
                <a:gd name="connsiteY1" fmla="*/ 697972 h 757465"/>
                <a:gd name="connsiteX2" fmla="*/ 36471 w 210966"/>
                <a:gd name="connsiteY2" fmla="*/ 757465 h 757465"/>
                <a:gd name="connsiteX3" fmla="*/ 0 w 210966"/>
                <a:gd name="connsiteY3" fmla="*/ 694584 h 757465"/>
                <a:gd name="connsiteX4" fmla="*/ 0 w 210966"/>
                <a:gd name="connsiteY4" fmla="*/ 62882 h 757465"/>
                <a:gd name="connsiteX5" fmla="*/ 0 w 210966"/>
                <a:gd name="connsiteY5" fmla="*/ 61538 h 757465"/>
                <a:gd name="connsiteX6" fmla="*/ 779 w 210966"/>
                <a:gd name="connsiteY6" fmla="*/ 61538 h 757465"/>
                <a:gd name="connsiteX7" fmla="*/ 36471 w 210966"/>
                <a:gd name="connsiteY7" fmla="*/ 1 h 757465"/>
                <a:gd name="connsiteX8" fmla="*/ 70977 w 210966"/>
                <a:gd name="connsiteY8" fmla="*/ 59494 h 757465"/>
                <a:gd name="connsiteX9" fmla="*/ 105483 w 210966"/>
                <a:gd name="connsiteY9" fmla="*/ 1 h 757465"/>
                <a:gd name="connsiteX10" fmla="*/ 139989 w 210966"/>
                <a:gd name="connsiteY10" fmla="*/ 59494 h 757465"/>
                <a:gd name="connsiteX11" fmla="*/ 174495 w 210966"/>
                <a:gd name="connsiteY11" fmla="*/ 0 h 757465"/>
                <a:gd name="connsiteX12" fmla="*/ 210187 w 210966"/>
                <a:gd name="connsiteY12" fmla="*/ 61538 h 757465"/>
                <a:gd name="connsiteX13" fmla="*/ 210966 w 210966"/>
                <a:gd name="connsiteY13" fmla="*/ 61538 h 757465"/>
                <a:gd name="connsiteX14" fmla="*/ 210966 w 210966"/>
                <a:gd name="connsiteY14" fmla="*/ 62881 h 757465"/>
                <a:gd name="connsiteX15" fmla="*/ 210966 w 210966"/>
                <a:gd name="connsiteY15" fmla="*/ 694583 h 757465"/>
                <a:gd name="connsiteX16" fmla="*/ 210966 w 210966"/>
                <a:gd name="connsiteY16" fmla="*/ 694584 h 757465"/>
                <a:gd name="connsiteX17" fmla="*/ 210966 w 210966"/>
                <a:gd name="connsiteY17" fmla="*/ 694584 h 757465"/>
                <a:gd name="connsiteX18" fmla="*/ 174495 w 210966"/>
                <a:gd name="connsiteY18" fmla="*/ 757464 h 757465"/>
                <a:gd name="connsiteX19" fmla="*/ 139990 w 210966"/>
                <a:gd name="connsiteY19" fmla="*/ 697972 h 75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10966" h="757465">
                  <a:moveTo>
                    <a:pt x="105483" y="757465"/>
                  </a:moveTo>
                  <a:lnTo>
                    <a:pt x="70977" y="697972"/>
                  </a:lnTo>
                  <a:lnTo>
                    <a:pt x="36471" y="757465"/>
                  </a:lnTo>
                  <a:lnTo>
                    <a:pt x="0" y="694584"/>
                  </a:lnTo>
                  <a:lnTo>
                    <a:pt x="0" y="62882"/>
                  </a:lnTo>
                  <a:lnTo>
                    <a:pt x="0" y="61538"/>
                  </a:lnTo>
                  <a:lnTo>
                    <a:pt x="779" y="61538"/>
                  </a:lnTo>
                  <a:lnTo>
                    <a:pt x="36471" y="1"/>
                  </a:lnTo>
                  <a:lnTo>
                    <a:pt x="70977" y="59494"/>
                  </a:lnTo>
                  <a:lnTo>
                    <a:pt x="105483" y="1"/>
                  </a:lnTo>
                  <a:lnTo>
                    <a:pt x="139989" y="59494"/>
                  </a:lnTo>
                  <a:lnTo>
                    <a:pt x="174495" y="0"/>
                  </a:lnTo>
                  <a:lnTo>
                    <a:pt x="210187" y="61538"/>
                  </a:lnTo>
                  <a:lnTo>
                    <a:pt x="210966" y="61538"/>
                  </a:lnTo>
                  <a:lnTo>
                    <a:pt x="210966" y="62881"/>
                  </a:lnTo>
                  <a:lnTo>
                    <a:pt x="210966" y="694583"/>
                  </a:lnTo>
                  <a:lnTo>
                    <a:pt x="210966" y="694584"/>
                  </a:lnTo>
                  <a:lnTo>
                    <a:pt x="210966" y="694584"/>
                  </a:lnTo>
                  <a:lnTo>
                    <a:pt x="174495" y="757464"/>
                  </a:lnTo>
                  <a:lnTo>
                    <a:pt x="139990" y="697972"/>
                  </a:lnTo>
                  <a:close/>
                </a:path>
              </a:pathLst>
            </a:custGeom>
            <a:solidFill>
              <a:srgbClr val="0076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/>
            </a:p>
          </p:txBody>
        </p:sp>
      </p:grpSp>
      <p:grpSp>
        <p:nvGrpSpPr>
          <p:cNvPr id="55" name="Group 54"/>
          <p:cNvGrpSpPr/>
          <p:nvPr/>
        </p:nvGrpSpPr>
        <p:grpSpPr>
          <a:xfrm flipH="1">
            <a:off x="621323" y="4867370"/>
            <a:ext cx="1493991" cy="1509637"/>
            <a:chOff x="5047355" y="2723622"/>
            <a:chExt cx="3460062" cy="3496298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96898487-860E-46C0-AA87-D4F213C585CA}"/>
                </a:ext>
              </a:extLst>
            </p:cNvPr>
            <p:cNvSpPr/>
            <p:nvPr/>
          </p:nvSpPr>
          <p:spPr>
            <a:xfrm>
              <a:off x="5402994" y="3115498"/>
              <a:ext cx="3104422" cy="3104422"/>
            </a:xfrm>
            <a:prstGeom prst="ellipse">
              <a:avLst/>
            </a:prstGeom>
            <a:solidFill>
              <a:srgbClr val="E5C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D8984310-E4EE-4C4E-8420-64336AE7C768}"/>
                </a:ext>
              </a:extLst>
            </p:cNvPr>
            <p:cNvGrpSpPr/>
            <p:nvPr/>
          </p:nvGrpSpPr>
          <p:grpSpPr>
            <a:xfrm>
              <a:off x="5047355" y="2723622"/>
              <a:ext cx="3460062" cy="3496298"/>
              <a:chOff x="5047355" y="2723622"/>
              <a:chExt cx="3460062" cy="3496298"/>
            </a:xfrm>
          </p:grpSpPr>
          <p:pic>
            <p:nvPicPr>
              <p:cNvPr id="58" name="Picture 57">
                <a:extLst>
                  <a:ext uri="{FF2B5EF4-FFF2-40B4-BE49-F238E27FC236}">
                    <a16:creationId xmlns:a16="http://schemas.microsoft.com/office/drawing/2014/main" id="{FF01D178-D77B-4EDD-9CBC-349C8667747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5420565" y="3115498"/>
                <a:ext cx="3086851" cy="3104422"/>
              </a:xfrm>
              <a:prstGeom prst="ellipse">
                <a:avLst/>
              </a:prstGeom>
            </p:spPr>
          </p:pic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54BD377A-E3CB-496B-AD52-E54659AC89D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5047355" y="2723622"/>
                <a:ext cx="3460062" cy="3104422"/>
              </a:xfrm>
              <a:prstGeom prst="rect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501894" y="2043761"/>
            <a:ext cx="8131324" cy="549211"/>
            <a:chOff x="491384" y="2044525"/>
            <a:chExt cx="8131324" cy="549211"/>
          </a:xfrm>
          <a:solidFill>
            <a:srgbClr val="E5C800"/>
          </a:solidFill>
        </p:grpSpPr>
        <p:sp>
          <p:nvSpPr>
            <p:cNvPr id="37" name="Freeform 36"/>
            <p:cNvSpPr/>
            <p:nvPr/>
          </p:nvSpPr>
          <p:spPr>
            <a:xfrm>
              <a:off x="491384" y="2044525"/>
              <a:ext cx="8131324" cy="549211"/>
            </a:xfrm>
            <a:custGeom>
              <a:avLst/>
              <a:gdLst>
                <a:gd name="connsiteX0" fmla="*/ 116403 w 8220075"/>
                <a:gd name="connsiteY0" fmla="*/ 0 h 630310"/>
                <a:gd name="connsiteX1" fmla="*/ 8103672 w 8220075"/>
                <a:gd name="connsiteY1" fmla="*/ 0 h 630310"/>
                <a:gd name="connsiteX2" fmla="*/ 8220075 w 8220075"/>
                <a:gd name="connsiteY2" fmla="*/ 116403 h 630310"/>
                <a:gd name="connsiteX3" fmla="*/ 8220075 w 8220075"/>
                <a:gd name="connsiteY3" fmla="*/ 630310 h 630310"/>
                <a:gd name="connsiteX4" fmla="*/ 0 w 8220075"/>
                <a:gd name="connsiteY4" fmla="*/ 630310 h 630310"/>
                <a:gd name="connsiteX5" fmla="*/ 0 w 8220075"/>
                <a:gd name="connsiteY5" fmla="*/ 116403 h 630310"/>
                <a:gd name="connsiteX6" fmla="*/ 116403 w 8220075"/>
                <a:gd name="connsiteY6" fmla="*/ 0 h 630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220075" h="630310">
                  <a:moveTo>
                    <a:pt x="116403" y="0"/>
                  </a:moveTo>
                  <a:lnTo>
                    <a:pt x="8103672" y="0"/>
                  </a:lnTo>
                  <a:cubicBezTo>
                    <a:pt x="8167960" y="0"/>
                    <a:pt x="8220075" y="52115"/>
                    <a:pt x="8220075" y="116403"/>
                  </a:cubicBezTo>
                  <a:lnTo>
                    <a:pt x="8220075" y="630310"/>
                  </a:lnTo>
                  <a:lnTo>
                    <a:pt x="0" y="630310"/>
                  </a:lnTo>
                  <a:lnTo>
                    <a:pt x="0" y="116403"/>
                  </a:lnTo>
                  <a:cubicBezTo>
                    <a:pt x="0" y="52115"/>
                    <a:pt x="52115" y="0"/>
                    <a:pt x="116403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91384" y="2120474"/>
              <a:ext cx="8131324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  <a:latin typeface="Twinkl" pitchFamily="2" charset="0"/>
                </a:rPr>
                <a:t>Rex Retriever wants to know…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0A22448C-8B5A-4BEB-900B-74B1F2CB6EAD}"/>
              </a:ext>
            </a:extLst>
          </p:cNvPr>
          <p:cNvSpPr txBox="1"/>
          <p:nvPr/>
        </p:nvSpPr>
        <p:spPr>
          <a:xfrm>
            <a:off x="506338" y="652315"/>
            <a:ext cx="8131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The Hundred-Mile-An-Hour-Dog</a:t>
            </a:r>
          </a:p>
        </p:txBody>
      </p:sp>
      <p:sp>
        <p:nvSpPr>
          <p:cNvPr id="9" name="REVEAL ANSWER">
            <a:extLst>
              <a:ext uri="{FF2B5EF4-FFF2-40B4-BE49-F238E27FC236}">
                <a16:creationId xmlns:a16="http://schemas.microsoft.com/office/drawing/2014/main" id="{654F83C1-E113-4E98-9F3C-1C90B82567CB}"/>
              </a:ext>
            </a:extLst>
          </p:cNvPr>
          <p:cNvSpPr/>
          <p:nvPr/>
        </p:nvSpPr>
        <p:spPr>
          <a:xfrm>
            <a:off x="2750804" y="4838185"/>
            <a:ext cx="1837201" cy="535204"/>
          </a:xfrm>
          <a:prstGeom prst="roundRect">
            <a:avLst>
              <a:gd name="adj" fmla="val 14815"/>
            </a:avLst>
          </a:prstGeom>
          <a:solidFill>
            <a:srgbClr val="0076B0"/>
          </a:solidFill>
          <a:ln w="28575">
            <a:solidFill>
              <a:srgbClr val="88C9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sp>
        <p:nvSpPr>
          <p:cNvPr id="2" name="QUESTION"/>
          <p:cNvSpPr/>
          <p:nvPr/>
        </p:nvSpPr>
        <p:spPr>
          <a:xfrm>
            <a:off x="1344171" y="3128445"/>
            <a:ext cx="3098459" cy="1474477"/>
          </a:xfrm>
          <a:prstGeom prst="wedgeRoundRectCallout">
            <a:avLst>
              <a:gd name="adj1" fmla="val -35821"/>
              <a:gd name="adj2" fmla="val 67940"/>
              <a:gd name="adj3" fmla="val 16667"/>
            </a:avLst>
          </a:prstGeom>
          <a:solidFill>
            <a:srgbClr val="FCFDFE"/>
          </a:solidFill>
          <a:ln w="28575">
            <a:solidFill>
              <a:srgbClr val="E5C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Why were the people from the market chasing</a:t>
            </a:r>
            <a:br>
              <a:rPr lang="en-GB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after Trevor?</a:t>
            </a:r>
          </a:p>
        </p:txBody>
      </p:sp>
      <p:sp>
        <p:nvSpPr>
          <p:cNvPr id="83" name="ANSWER"/>
          <p:cNvSpPr/>
          <p:nvPr/>
        </p:nvSpPr>
        <p:spPr>
          <a:xfrm>
            <a:off x="1027147" y="3044280"/>
            <a:ext cx="3634872" cy="1673100"/>
          </a:xfrm>
          <a:prstGeom prst="wedgeRoundRectCallout">
            <a:avLst>
              <a:gd name="adj1" fmla="val -35821"/>
              <a:gd name="adj2" fmla="val 67940"/>
              <a:gd name="adj3" fmla="val 16667"/>
            </a:avLst>
          </a:prstGeom>
          <a:solidFill>
            <a:srgbClr val="FCFDFE"/>
          </a:solidFill>
          <a:ln w="28575">
            <a:solidFill>
              <a:srgbClr val="E5C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People from the market were chasing Trevor because 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they thought that he had stolen the old lady’s bag which was caught on his arm.</a:t>
            </a:r>
          </a:p>
        </p:txBody>
      </p:sp>
      <p:sp>
        <p:nvSpPr>
          <p:cNvPr id="39" name="LISTEN AGAIN">
            <a:hlinkClick r:id="rId5"/>
            <a:extLst>
              <a:ext uri="{FF2B5EF4-FFF2-40B4-BE49-F238E27FC236}">
                <a16:creationId xmlns:a16="http://schemas.microsoft.com/office/drawing/2014/main" id="{102598E6-1674-4E18-83D7-96FB9C6A0128}"/>
              </a:ext>
            </a:extLst>
          </p:cNvPr>
          <p:cNvSpPr/>
          <p:nvPr/>
        </p:nvSpPr>
        <p:spPr>
          <a:xfrm>
            <a:off x="280549" y="1280551"/>
            <a:ext cx="1627890" cy="1594524"/>
          </a:xfrm>
          <a:custGeom>
            <a:avLst/>
            <a:gdLst>
              <a:gd name="connsiteX0" fmla="*/ 0 w 1627890"/>
              <a:gd name="connsiteY0" fmla="*/ 0 h 946531"/>
              <a:gd name="connsiteX1" fmla="*/ 1627890 w 1627890"/>
              <a:gd name="connsiteY1" fmla="*/ 0 h 946531"/>
              <a:gd name="connsiteX2" fmla="*/ 1627890 w 1627890"/>
              <a:gd name="connsiteY2" fmla="*/ 140229 h 946531"/>
              <a:gd name="connsiteX3" fmla="*/ 1627890 w 1627890"/>
              <a:gd name="connsiteY3" fmla="*/ 473265 h 946531"/>
              <a:gd name="connsiteX4" fmla="*/ 1627890 w 1627890"/>
              <a:gd name="connsiteY4" fmla="*/ 806303 h 946531"/>
              <a:gd name="connsiteX5" fmla="*/ 1487662 w 1627890"/>
              <a:gd name="connsiteY5" fmla="*/ 946531 h 946531"/>
              <a:gd name="connsiteX6" fmla="*/ 140228 w 1627890"/>
              <a:gd name="connsiteY6" fmla="*/ 946531 h 946531"/>
              <a:gd name="connsiteX7" fmla="*/ 0 w 1627890"/>
              <a:gd name="connsiteY7" fmla="*/ 806303 h 946531"/>
              <a:gd name="connsiteX8" fmla="*/ 0 w 1627890"/>
              <a:gd name="connsiteY8" fmla="*/ 473265 h 946531"/>
              <a:gd name="connsiteX9" fmla="*/ 0 w 1627890"/>
              <a:gd name="connsiteY9" fmla="*/ 140229 h 946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27890" h="946531">
                <a:moveTo>
                  <a:pt x="0" y="0"/>
                </a:moveTo>
                <a:lnTo>
                  <a:pt x="1627890" y="0"/>
                </a:lnTo>
                <a:lnTo>
                  <a:pt x="1627890" y="140229"/>
                </a:lnTo>
                <a:lnTo>
                  <a:pt x="1627890" y="473265"/>
                </a:lnTo>
                <a:lnTo>
                  <a:pt x="1627890" y="806303"/>
                </a:lnTo>
                <a:cubicBezTo>
                  <a:pt x="1627890" y="883749"/>
                  <a:pt x="1565108" y="946531"/>
                  <a:pt x="1487662" y="946531"/>
                </a:cubicBezTo>
                <a:lnTo>
                  <a:pt x="140228" y="946531"/>
                </a:lnTo>
                <a:cubicBezTo>
                  <a:pt x="62782" y="946531"/>
                  <a:pt x="0" y="883749"/>
                  <a:pt x="0" y="806303"/>
                </a:cubicBezTo>
                <a:lnTo>
                  <a:pt x="0" y="473265"/>
                </a:lnTo>
                <a:lnTo>
                  <a:pt x="0" y="140229"/>
                </a:lnTo>
                <a:close/>
              </a:path>
            </a:pathLst>
          </a:custGeom>
          <a:solidFill>
            <a:srgbClr val="EB8634"/>
          </a:solidFill>
          <a:ln w="28575">
            <a:solidFill>
              <a:srgbClr val="F3B6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b">
            <a:no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To listen to the chapter again, click </a:t>
            </a:r>
            <a:r>
              <a:rPr lang="en-GB" sz="1600" b="1" u="sng" dirty="0">
                <a:solidFill>
                  <a:schemeClr val="bg1"/>
                </a:solidFill>
                <a:latin typeface="Twinkl" pitchFamily="2" charset="0"/>
              </a:rPr>
              <a:t>here</a:t>
            </a:r>
            <a:r>
              <a:rPr lang="en-GB" sz="1600" dirty="0">
                <a:latin typeface="Twinkl" pitchFamily="2" charset="0"/>
              </a:rPr>
              <a:t>.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-25215" y="0"/>
            <a:ext cx="9169215" cy="1962614"/>
            <a:chOff x="-25215" y="0"/>
            <a:chExt cx="9169215" cy="1962614"/>
          </a:xfrm>
        </p:grpSpPr>
        <p:sp>
          <p:nvSpPr>
            <p:cNvPr id="47" name="Rectangle 46"/>
            <p:cNvSpPr/>
            <p:nvPr/>
          </p:nvSpPr>
          <p:spPr>
            <a:xfrm>
              <a:off x="0" y="0"/>
              <a:ext cx="9144000" cy="1698809"/>
            </a:xfrm>
            <a:prstGeom prst="rect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ight Triangle 47"/>
            <p:cNvSpPr/>
            <p:nvPr/>
          </p:nvSpPr>
          <p:spPr>
            <a:xfrm rot="10800000">
              <a:off x="0" y="1574485"/>
              <a:ext cx="9144000" cy="388129"/>
            </a:xfrm>
            <a:prstGeom prst="rtTriangle">
              <a:avLst/>
            </a:prstGeom>
            <a:solidFill>
              <a:srgbClr val="00A8E7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ight Triangle 48"/>
            <p:cNvSpPr/>
            <p:nvPr/>
          </p:nvSpPr>
          <p:spPr>
            <a:xfrm rot="10800000">
              <a:off x="-25215" y="1523004"/>
              <a:ext cx="9169213" cy="319194"/>
            </a:xfrm>
            <a:prstGeom prst="rtTriangle">
              <a:avLst/>
            </a:prstGeom>
            <a:solidFill>
              <a:srgbClr val="00A8E7">
                <a:alpha val="6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ight Triangle 49"/>
            <p:cNvSpPr/>
            <p:nvPr/>
          </p:nvSpPr>
          <p:spPr>
            <a:xfrm rot="10800000" flipH="1">
              <a:off x="0" y="1682356"/>
              <a:ext cx="9143998" cy="234329"/>
            </a:xfrm>
            <a:prstGeom prst="rtTriangle">
              <a:avLst/>
            </a:prstGeom>
            <a:solidFill>
              <a:srgbClr val="00A8E7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1" name="TITLE TEXT"/>
          <p:cNvSpPr txBox="1">
            <a:spLocks/>
          </p:cNvSpPr>
          <p:nvPr/>
        </p:nvSpPr>
        <p:spPr>
          <a:xfrm>
            <a:off x="621323" y="350550"/>
            <a:ext cx="751398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Puffin Book of the Week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sz="2800" b="0" dirty="0">
                <a:solidFill>
                  <a:schemeClr val="bg1"/>
                </a:solidFill>
              </a:rPr>
              <a:t>The Hundred-Mile-An Hour Dog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48" y="132296"/>
            <a:ext cx="967805" cy="1476866"/>
          </a:xfrm>
          <a:prstGeom prst="rect">
            <a:avLst/>
          </a:prstGeom>
          <a:ln w="28575">
            <a:solidFill>
              <a:srgbClr val="0076B0"/>
            </a:solidFill>
          </a:ln>
        </p:spPr>
      </p:pic>
      <p:sp>
        <p:nvSpPr>
          <p:cNvPr id="35" name="NEX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6CE0DDF-3024-458F-A9D1-EF0F7883C6CF}"/>
              </a:ext>
            </a:extLst>
          </p:cNvPr>
          <p:cNvSpPr/>
          <p:nvPr/>
        </p:nvSpPr>
        <p:spPr>
          <a:xfrm>
            <a:off x="7629055" y="5678433"/>
            <a:ext cx="876416" cy="535204"/>
          </a:xfrm>
          <a:prstGeom prst="roundRect">
            <a:avLst>
              <a:gd name="adj" fmla="val 14815"/>
            </a:avLst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0" y="6327284"/>
            <a:ext cx="9148864" cy="601936"/>
            <a:chOff x="0" y="6327284"/>
            <a:chExt cx="9148864" cy="601936"/>
          </a:xfrm>
        </p:grpSpPr>
        <p:grpSp>
          <p:nvGrpSpPr>
            <p:cNvPr id="67" name="Group 66"/>
            <p:cNvGrpSpPr/>
            <p:nvPr/>
          </p:nvGrpSpPr>
          <p:grpSpPr>
            <a:xfrm>
              <a:off x="0" y="6327284"/>
              <a:ext cx="9148864" cy="601936"/>
              <a:chOff x="0" y="6344062"/>
              <a:chExt cx="9148864" cy="601936"/>
            </a:xfrm>
          </p:grpSpPr>
          <p:grpSp>
            <p:nvGrpSpPr>
              <p:cNvPr id="69" name="Group 68"/>
              <p:cNvGrpSpPr/>
              <p:nvPr/>
            </p:nvGrpSpPr>
            <p:grpSpPr>
              <a:xfrm>
                <a:off x="0" y="6428870"/>
                <a:ext cx="9148864" cy="449614"/>
                <a:chOff x="794286" y="3019082"/>
                <a:chExt cx="7059780" cy="798369"/>
              </a:xfrm>
            </p:grpSpPr>
            <p:sp>
              <p:nvSpPr>
                <p:cNvPr id="73" name="Rectangle 72"/>
                <p:cNvSpPr/>
                <p:nvPr/>
              </p:nvSpPr>
              <p:spPr>
                <a:xfrm>
                  <a:off x="794614" y="3019082"/>
                  <a:ext cx="7059452" cy="798369"/>
                </a:xfrm>
                <a:prstGeom prst="rect">
                  <a:avLst/>
                </a:prstGeom>
                <a:solidFill>
                  <a:srgbClr val="00A8E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cxnSp>
              <p:nvCxnSpPr>
                <p:cNvPr id="74" name="Straight Connector 73"/>
                <p:cNvCxnSpPr/>
                <p:nvPr/>
              </p:nvCxnSpPr>
              <p:spPr>
                <a:xfrm>
                  <a:off x="794286" y="3028236"/>
                  <a:ext cx="705978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0" name="Group 69"/>
              <p:cNvGrpSpPr/>
              <p:nvPr/>
            </p:nvGrpSpPr>
            <p:grpSpPr>
              <a:xfrm>
                <a:off x="7964517" y="6344062"/>
                <a:ext cx="1051209" cy="601936"/>
                <a:chOff x="7964517" y="6344062"/>
                <a:chExt cx="1051209" cy="601936"/>
              </a:xfrm>
            </p:grpSpPr>
            <p:pic>
              <p:nvPicPr>
                <p:cNvPr id="71" name="Picture 70"/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780282" y="6479753"/>
                  <a:ext cx="235444" cy="328707"/>
                </a:xfrm>
                <a:prstGeom prst="rect">
                  <a:avLst/>
                </a:prstGeom>
              </p:spPr>
            </p:pic>
            <p:pic>
              <p:nvPicPr>
                <p:cNvPr id="72" name="Picture 71"/>
                <p:cNvPicPr>
                  <a:picLocks noChangeAspect="1"/>
                </p:cNvPicPr>
                <p:nvPr/>
              </p:nvPicPr>
              <p:blipFill>
                <a:blip r:embed="rId8" cstate="screen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964517" y="6344062"/>
                  <a:ext cx="815765" cy="601936"/>
                </a:xfrm>
                <a:prstGeom prst="rect">
                  <a:avLst/>
                </a:prstGeom>
              </p:spPr>
            </p:pic>
          </p:grpSp>
        </p:grp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805C331B-ACB4-4A36-A091-A97A26C8FBA9}"/>
                </a:ext>
              </a:extLst>
            </p:cNvPr>
            <p:cNvSpPr txBox="1"/>
            <p:nvPr/>
          </p:nvSpPr>
          <p:spPr>
            <a:xfrm>
              <a:off x="0" y="6531352"/>
              <a:ext cx="495266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Text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Jeremy Strong; illustrations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Nick </a:t>
              </a:r>
              <a:r>
                <a:rPr lang="en-GB" sz="1000" dirty="0" err="1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Sharratt</a:t>
              </a:r>
              <a:endParaRPr lang="en-GB" sz="1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752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2" grpId="0" animBg="1"/>
      <p:bldP spid="83" grpId="0" animBg="1"/>
      <p:bldP spid="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roup 64"/>
          <p:cNvGrpSpPr/>
          <p:nvPr/>
        </p:nvGrpSpPr>
        <p:grpSpPr>
          <a:xfrm>
            <a:off x="4516587" y="2802498"/>
            <a:ext cx="3864193" cy="3431006"/>
            <a:chOff x="5208526" y="2283973"/>
            <a:chExt cx="3413775" cy="3031084"/>
          </a:xfrm>
        </p:grpSpPr>
        <p:grpSp>
          <p:nvGrpSpPr>
            <p:cNvPr id="66" name="Group 65"/>
            <p:cNvGrpSpPr/>
            <p:nvPr/>
          </p:nvGrpSpPr>
          <p:grpSpPr>
            <a:xfrm>
              <a:off x="5415631" y="2283973"/>
              <a:ext cx="3206670" cy="3031084"/>
              <a:chOff x="5549232" y="2721315"/>
              <a:chExt cx="2811329" cy="2657390"/>
            </a:xfrm>
          </p:grpSpPr>
          <p:pic>
            <p:nvPicPr>
              <p:cNvPr id="76" name="Picture 75">
                <a:extLst>
                  <a:ext uri="{FF2B5EF4-FFF2-40B4-BE49-F238E27FC236}">
                    <a16:creationId xmlns:a16="http://schemas.microsoft.com/office/drawing/2014/main" id="{C483410B-890E-414C-BE5A-628F526394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9328" b="7663"/>
              <a:stretch/>
            </p:blipFill>
            <p:spPr>
              <a:xfrm rot="21597734">
                <a:off x="5549232" y="2721315"/>
                <a:ext cx="2669052" cy="2657390"/>
              </a:xfrm>
              <a:prstGeom prst="rect">
                <a:avLst/>
              </a:prstGeom>
              <a:ln w="38100">
                <a:solidFill>
                  <a:schemeClr val="tx1">
                    <a:lumMod val="90000"/>
                    <a:lumOff val="10000"/>
                  </a:schemeClr>
                </a:solidFill>
              </a:ln>
            </p:spPr>
          </p:pic>
          <p:sp>
            <p:nvSpPr>
              <p:cNvPr id="77" name="Freeform: Shape 29">
                <a:extLst>
                  <a:ext uri="{FF2B5EF4-FFF2-40B4-BE49-F238E27FC236}">
                    <a16:creationId xmlns:a16="http://schemas.microsoft.com/office/drawing/2014/main" id="{4DCC0E72-7C6F-43A1-AA37-22F82D2BB919}"/>
                  </a:ext>
                </a:extLst>
              </p:cNvPr>
              <p:cNvSpPr/>
              <p:nvPr/>
            </p:nvSpPr>
            <p:spPr>
              <a:xfrm rot="18762351">
                <a:off x="7937617" y="2560842"/>
                <a:ext cx="203591" cy="642296"/>
              </a:xfrm>
              <a:custGeom>
                <a:avLst/>
                <a:gdLst>
                  <a:gd name="connsiteX0" fmla="*/ 105483 w 210966"/>
                  <a:gd name="connsiteY0" fmla="*/ 757465 h 757465"/>
                  <a:gd name="connsiteX1" fmla="*/ 70977 w 210966"/>
                  <a:gd name="connsiteY1" fmla="*/ 697972 h 757465"/>
                  <a:gd name="connsiteX2" fmla="*/ 36471 w 210966"/>
                  <a:gd name="connsiteY2" fmla="*/ 757465 h 757465"/>
                  <a:gd name="connsiteX3" fmla="*/ 0 w 210966"/>
                  <a:gd name="connsiteY3" fmla="*/ 694584 h 757465"/>
                  <a:gd name="connsiteX4" fmla="*/ 0 w 210966"/>
                  <a:gd name="connsiteY4" fmla="*/ 62882 h 757465"/>
                  <a:gd name="connsiteX5" fmla="*/ 0 w 210966"/>
                  <a:gd name="connsiteY5" fmla="*/ 61538 h 757465"/>
                  <a:gd name="connsiteX6" fmla="*/ 779 w 210966"/>
                  <a:gd name="connsiteY6" fmla="*/ 61538 h 757465"/>
                  <a:gd name="connsiteX7" fmla="*/ 36471 w 210966"/>
                  <a:gd name="connsiteY7" fmla="*/ 1 h 757465"/>
                  <a:gd name="connsiteX8" fmla="*/ 70977 w 210966"/>
                  <a:gd name="connsiteY8" fmla="*/ 59494 h 757465"/>
                  <a:gd name="connsiteX9" fmla="*/ 105483 w 210966"/>
                  <a:gd name="connsiteY9" fmla="*/ 1 h 757465"/>
                  <a:gd name="connsiteX10" fmla="*/ 139989 w 210966"/>
                  <a:gd name="connsiteY10" fmla="*/ 59494 h 757465"/>
                  <a:gd name="connsiteX11" fmla="*/ 174495 w 210966"/>
                  <a:gd name="connsiteY11" fmla="*/ 0 h 757465"/>
                  <a:gd name="connsiteX12" fmla="*/ 210187 w 210966"/>
                  <a:gd name="connsiteY12" fmla="*/ 61538 h 757465"/>
                  <a:gd name="connsiteX13" fmla="*/ 210966 w 210966"/>
                  <a:gd name="connsiteY13" fmla="*/ 61538 h 757465"/>
                  <a:gd name="connsiteX14" fmla="*/ 210966 w 210966"/>
                  <a:gd name="connsiteY14" fmla="*/ 62881 h 757465"/>
                  <a:gd name="connsiteX15" fmla="*/ 210966 w 210966"/>
                  <a:gd name="connsiteY15" fmla="*/ 694583 h 757465"/>
                  <a:gd name="connsiteX16" fmla="*/ 210966 w 210966"/>
                  <a:gd name="connsiteY16" fmla="*/ 694584 h 757465"/>
                  <a:gd name="connsiteX17" fmla="*/ 210966 w 210966"/>
                  <a:gd name="connsiteY17" fmla="*/ 694584 h 757465"/>
                  <a:gd name="connsiteX18" fmla="*/ 174495 w 210966"/>
                  <a:gd name="connsiteY18" fmla="*/ 757464 h 757465"/>
                  <a:gd name="connsiteX19" fmla="*/ 139990 w 210966"/>
                  <a:gd name="connsiteY19" fmla="*/ 697972 h 757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10966" h="757465">
                    <a:moveTo>
                      <a:pt x="105483" y="757465"/>
                    </a:moveTo>
                    <a:lnTo>
                      <a:pt x="70977" y="697972"/>
                    </a:lnTo>
                    <a:lnTo>
                      <a:pt x="36471" y="757465"/>
                    </a:lnTo>
                    <a:lnTo>
                      <a:pt x="0" y="694584"/>
                    </a:lnTo>
                    <a:lnTo>
                      <a:pt x="0" y="62882"/>
                    </a:lnTo>
                    <a:lnTo>
                      <a:pt x="0" y="61538"/>
                    </a:lnTo>
                    <a:lnTo>
                      <a:pt x="779" y="61538"/>
                    </a:lnTo>
                    <a:lnTo>
                      <a:pt x="36471" y="1"/>
                    </a:lnTo>
                    <a:lnTo>
                      <a:pt x="70977" y="59494"/>
                    </a:lnTo>
                    <a:lnTo>
                      <a:pt x="105483" y="1"/>
                    </a:lnTo>
                    <a:lnTo>
                      <a:pt x="139989" y="59494"/>
                    </a:lnTo>
                    <a:lnTo>
                      <a:pt x="174495" y="0"/>
                    </a:lnTo>
                    <a:lnTo>
                      <a:pt x="210187" y="61538"/>
                    </a:lnTo>
                    <a:lnTo>
                      <a:pt x="210966" y="61538"/>
                    </a:lnTo>
                    <a:lnTo>
                      <a:pt x="210966" y="62881"/>
                    </a:lnTo>
                    <a:lnTo>
                      <a:pt x="210966" y="694583"/>
                    </a:lnTo>
                    <a:lnTo>
                      <a:pt x="210966" y="694584"/>
                    </a:lnTo>
                    <a:lnTo>
                      <a:pt x="210966" y="694584"/>
                    </a:lnTo>
                    <a:lnTo>
                      <a:pt x="174495" y="757464"/>
                    </a:lnTo>
                    <a:lnTo>
                      <a:pt x="139990" y="697972"/>
                    </a:lnTo>
                    <a:close/>
                  </a:path>
                </a:pathLst>
              </a:custGeom>
              <a:solidFill>
                <a:srgbClr val="007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sp>
          <p:nvSpPr>
            <p:cNvPr id="75" name="Freeform: Shape 29">
              <a:extLst>
                <a:ext uri="{FF2B5EF4-FFF2-40B4-BE49-F238E27FC236}">
                  <a16:creationId xmlns:a16="http://schemas.microsoft.com/office/drawing/2014/main" id="{4DCC0E72-7C6F-43A1-AA37-22F82D2BB919}"/>
                </a:ext>
              </a:extLst>
            </p:cNvPr>
            <p:cNvSpPr/>
            <p:nvPr/>
          </p:nvSpPr>
          <p:spPr>
            <a:xfrm rot="18762351">
              <a:off x="5458724" y="4749103"/>
              <a:ext cx="232221" cy="732618"/>
            </a:xfrm>
            <a:custGeom>
              <a:avLst/>
              <a:gdLst>
                <a:gd name="connsiteX0" fmla="*/ 105483 w 210966"/>
                <a:gd name="connsiteY0" fmla="*/ 757465 h 757465"/>
                <a:gd name="connsiteX1" fmla="*/ 70977 w 210966"/>
                <a:gd name="connsiteY1" fmla="*/ 697972 h 757465"/>
                <a:gd name="connsiteX2" fmla="*/ 36471 w 210966"/>
                <a:gd name="connsiteY2" fmla="*/ 757465 h 757465"/>
                <a:gd name="connsiteX3" fmla="*/ 0 w 210966"/>
                <a:gd name="connsiteY3" fmla="*/ 694584 h 757465"/>
                <a:gd name="connsiteX4" fmla="*/ 0 w 210966"/>
                <a:gd name="connsiteY4" fmla="*/ 62882 h 757465"/>
                <a:gd name="connsiteX5" fmla="*/ 0 w 210966"/>
                <a:gd name="connsiteY5" fmla="*/ 61538 h 757465"/>
                <a:gd name="connsiteX6" fmla="*/ 779 w 210966"/>
                <a:gd name="connsiteY6" fmla="*/ 61538 h 757465"/>
                <a:gd name="connsiteX7" fmla="*/ 36471 w 210966"/>
                <a:gd name="connsiteY7" fmla="*/ 1 h 757465"/>
                <a:gd name="connsiteX8" fmla="*/ 70977 w 210966"/>
                <a:gd name="connsiteY8" fmla="*/ 59494 h 757465"/>
                <a:gd name="connsiteX9" fmla="*/ 105483 w 210966"/>
                <a:gd name="connsiteY9" fmla="*/ 1 h 757465"/>
                <a:gd name="connsiteX10" fmla="*/ 139989 w 210966"/>
                <a:gd name="connsiteY10" fmla="*/ 59494 h 757465"/>
                <a:gd name="connsiteX11" fmla="*/ 174495 w 210966"/>
                <a:gd name="connsiteY11" fmla="*/ 0 h 757465"/>
                <a:gd name="connsiteX12" fmla="*/ 210187 w 210966"/>
                <a:gd name="connsiteY12" fmla="*/ 61538 h 757465"/>
                <a:gd name="connsiteX13" fmla="*/ 210966 w 210966"/>
                <a:gd name="connsiteY13" fmla="*/ 61538 h 757465"/>
                <a:gd name="connsiteX14" fmla="*/ 210966 w 210966"/>
                <a:gd name="connsiteY14" fmla="*/ 62881 h 757465"/>
                <a:gd name="connsiteX15" fmla="*/ 210966 w 210966"/>
                <a:gd name="connsiteY15" fmla="*/ 694583 h 757465"/>
                <a:gd name="connsiteX16" fmla="*/ 210966 w 210966"/>
                <a:gd name="connsiteY16" fmla="*/ 694584 h 757465"/>
                <a:gd name="connsiteX17" fmla="*/ 210966 w 210966"/>
                <a:gd name="connsiteY17" fmla="*/ 694584 h 757465"/>
                <a:gd name="connsiteX18" fmla="*/ 174495 w 210966"/>
                <a:gd name="connsiteY18" fmla="*/ 757464 h 757465"/>
                <a:gd name="connsiteX19" fmla="*/ 139990 w 210966"/>
                <a:gd name="connsiteY19" fmla="*/ 697972 h 75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10966" h="757465">
                  <a:moveTo>
                    <a:pt x="105483" y="757465"/>
                  </a:moveTo>
                  <a:lnTo>
                    <a:pt x="70977" y="697972"/>
                  </a:lnTo>
                  <a:lnTo>
                    <a:pt x="36471" y="757465"/>
                  </a:lnTo>
                  <a:lnTo>
                    <a:pt x="0" y="694584"/>
                  </a:lnTo>
                  <a:lnTo>
                    <a:pt x="0" y="62882"/>
                  </a:lnTo>
                  <a:lnTo>
                    <a:pt x="0" y="61538"/>
                  </a:lnTo>
                  <a:lnTo>
                    <a:pt x="779" y="61538"/>
                  </a:lnTo>
                  <a:lnTo>
                    <a:pt x="36471" y="1"/>
                  </a:lnTo>
                  <a:lnTo>
                    <a:pt x="70977" y="59494"/>
                  </a:lnTo>
                  <a:lnTo>
                    <a:pt x="105483" y="1"/>
                  </a:lnTo>
                  <a:lnTo>
                    <a:pt x="139989" y="59494"/>
                  </a:lnTo>
                  <a:lnTo>
                    <a:pt x="174495" y="0"/>
                  </a:lnTo>
                  <a:lnTo>
                    <a:pt x="210187" y="61538"/>
                  </a:lnTo>
                  <a:lnTo>
                    <a:pt x="210966" y="61538"/>
                  </a:lnTo>
                  <a:lnTo>
                    <a:pt x="210966" y="62881"/>
                  </a:lnTo>
                  <a:lnTo>
                    <a:pt x="210966" y="694583"/>
                  </a:lnTo>
                  <a:lnTo>
                    <a:pt x="210966" y="694584"/>
                  </a:lnTo>
                  <a:lnTo>
                    <a:pt x="210966" y="694584"/>
                  </a:lnTo>
                  <a:lnTo>
                    <a:pt x="174495" y="757464"/>
                  </a:lnTo>
                  <a:lnTo>
                    <a:pt x="139990" y="697972"/>
                  </a:lnTo>
                  <a:close/>
                </a:path>
              </a:pathLst>
            </a:custGeom>
            <a:solidFill>
              <a:srgbClr val="0076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/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501894" y="2043761"/>
            <a:ext cx="8131324" cy="549211"/>
            <a:chOff x="491384" y="2044525"/>
            <a:chExt cx="8131324" cy="549211"/>
          </a:xfrm>
          <a:solidFill>
            <a:srgbClr val="00A8E7"/>
          </a:solidFill>
        </p:grpSpPr>
        <p:sp>
          <p:nvSpPr>
            <p:cNvPr id="69" name="Freeform 68"/>
            <p:cNvSpPr/>
            <p:nvPr/>
          </p:nvSpPr>
          <p:spPr>
            <a:xfrm>
              <a:off x="491384" y="2044525"/>
              <a:ext cx="8131324" cy="549211"/>
            </a:xfrm>
            <a:custGeom>
              <a:avLst/>
              <a:gdLst>
                <a:gd name="connsiteX0" fmla="*/ 116403 w 8220075"/>
                <a:gd name="connsiteY0" fmla="*/ 0 h 630310"/>
                <a:gd name="connsiteX1" fmla="*/ 8103672 w 8220075"/>
                <a:gd name="connsiteY1" fmla="*/ 0 h 630310"/>
                <a:gd name="connsiteX2" fmla="*/ 8220075 w 8220075"/>
                <a:gd name="connsiteY2" fmla="*/ 116403 h 630310"/>
                <a:gd name="connsiteX3" fmla="*/ 8220075 w 8220075"/>
                <a:gd name="connsiteY3" fmla="*/ 630310 h 630310"/>
                <a:gd name="connsiteX4" fmla="*/ 0 w 8220075"/>
                <a:gd name="connsiteY4" fmla="*/ 630310 h 630310"/>
                <a:gd name="connsiteX5" fmla="*/ 0 w 8220075"/>
                <a:gd name="connsiteY5" fmla="*/ 116403 h 630310"/>
                <a:gd name="connsiteX6" fmla="*/ 116403 w 8220075"/>
                <a:gd name="connsiteY6" fmla="*/ 0 h 630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220075" h="630310">
                  <a:moveTo>
                    <a:pt x="116403" y="0"/>
                  </a:moveTo>
                  <a:lnTo>
                    <a:pt x="8103672" y="0"/>
                  </a:lnTo>
                  <a:cubicBezTo>
                    <a:pt x="8167960" y="0"/>
                    <a:pt x="8220075" y="52115"/>
                    <a:pt x="8220075" y="116403"/>
                  </a:cubicBezTo>
                  <a:lnTo>
                    <a:pt x="8220075" y="630310"/>
                  </a:lnTo>
                  <a:lnTo>
                    <a:pt x="0" y="630310"/>
                  </a:lnTo>
                  <a:lnTo>
                    <a:pt x="0" y="116403"/>
                  </a:lnTo>
                  <a:cubicBezTo>
                    <a:pt x="0" y="52115"/>
                    <a:pt x="52115" y="0"/>
                    <a:pt x="116403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91384" y="2120474"/>
              <a:ext cx="8131324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  <a:latin typeface="Twinkl" pitchFamily="2" charset="0"/>
                </a:rPr>
                <a:t>Sequencing Suki wants to know…</a:t>
              </a:r>
            </a:p>
          </p:txBody>
        </p:sp>
      </p:grpSp>
      <p:sp>
        <p:nvSpPr>
          <p:cNvPr id="71" name="LISTEN AGAIN">
            <a:hlinkClick r:id="rId3"/>
            <a:extLst>
              <a:ext uri="{FF2B5EF4-FFF2-40B4-BE49-F238E27FC236}">
                <a16:creationId xmlns:a16="http://schemas.microsoft.com/office/drawing/2014/main" id="{102598E6-1674-4E18-83D7-96FB9C6A0128}"/>
              </a:ext>
            </a:extLst>
          </p:cNvPr>
          <p:cNvSpPr/>
          <p:nvPr/>
        </p:nvSpPr>
        <p:spPr>
          <a:xfrm>
            <a:off x="280549" y="1280551"/>
            <a:ext cx="1627890" cy="1594524"/>
          </a:xfrm>
          <a:custGeom>
            <a:avLst/>
            <a:gdLst>
              <a:gd name="connsiteX0" fmla="*/ 0 w 1627890"/>
              <a:gd name="connsiteY0" fmla="*/ 0 h 946531"/>
              <a:gd name="connsiteX1" fmla="*/ 1627890 w 1627890"/>
              <a:gd name="connsiteY1" fmla="*/ 0 h 946531"/>
              <a:gd name="connsiteX2" fmla="*/ 1627890 w 1627890"/>
              <a:gd name="connsiteY2" fmla="*/ 140229 h 946531"/>
              <a:gd name="connsiteX3" fmla="*/ 1627890 w 1627890"/>
              <a:gd name="connsiteY3" fmla="*/ 473265 h 946531"/>
              <a:gd name="connsiteX4" fmla="*/ 1627890 w 1627890"/>
              <a:gd name="connsiteY4" fmla="*/ 806303 h 946531"/>
              <a:gd name="connsiteX5" fmla="*/ 1487662 w 1627890"/>
              <a:gd name="connsiteY5" fmla="*/ 946531 h 946531"/>
              <a:gd name="connsiteX6" fmla="*/ 140228 w 1627890"/>
              <a:gd name="connsiteY6" fmla="*/ 946531 h 946531"/>
              <a:gd name="connsiteX7" fmla="*/ 0 w 1627890"/>
              <a:gd name="connsiteY7" fmla="*/ 806303 h 946531"/>
              <a:gd name="connsiteX8" fmla="*/ 0 w 1627890"/>
              <a:gd name="connsiteY8" fmla="*/ 473265 h 946531"/>
              <a:gd name="connsiteX9" fmla="*/ 0 w 1627890"/>
              <a:gd name="connsiteY9" fmla="*/ 140229 h 946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27890" h="946531">
                <a:moveTo>
                  <a:pt x="0" y="0"/>
                </a:moveTo>
                <a:lnTo>
                  <a:pt x="1627890" y="0"/>
                </a:lnTo>
                <a:lnTo>
                  <a:pt x="1627890" y="140229"/>
                </a:lnTo>
                <a:lnTo>
                  <a:pt x="1627890" y="473265"/>
                </a:lnTo>
                <a:lnTo>
                  <a:pt x="1627890" y="806303"/>
                </a:lnTo>
                <a:cubicBezTo>
                  <a:pt x="1627890" y="883749"/>
                  <a:pt x="1565108" y="946531"/>
                  <a:pt x="1487662" y="946531"/>
                </a:cubicBezTo>
                <a:lnTo>
                  <a:pt x="140228" y="946531"/>
                </a:lnTo>
                <a:cubicBezTo>
                  <a:pt x="62782" y="946531"/>
                  <a:pt x="0" y="883749"/>
                  <a:pt x="0" y="806303"/>
                </a:cubicBezTo>
                <a:lnTo>
                  <a:pt x="0" y="473265"/>
                </a:lnTo>
                <a:lnTo>
                  <a:pt x="0" y="140229"/>
                </a:lnTo>
                <a:close/>
              </a:path>
            </a:pathLst>
          </a:custGeom>
          <a:solidFill>
            <a:srgbClr val="EB8634"/>
          </a:solidFill>
          <a:ln w="28575">
            <a:solidFill>
              <a:srgbClr val="F3B6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b">
            <a:no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To listen to the chapter again, click </a:t>
            </a:r>
            <a:r>
              <a:rPr lang="en-GB" sz="1600" b="1" u="sng" dirty="0">
                <a:solidFill>
                  <a:schemeClr val="bg1"/>
                </a:solidFill>
                <a:latin typeface="Twinkl" pitchFamily="2" charset="0"/>
              </a:rPr>
              <a:t>here</a:t>
            </a:r>
            <a:r>
              <a:rPr lang="en-GB" sz="1600" dirty="0">
                <a:latin typeface="Twinkl" pitchFamily="2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22448C-8B5A-4BEB-900B-74B1F2CB6EAD}"/>
              </a:ext>
            </a:extLst>
          </p:cNvPr>
          <p:cNvSpPr txBox="1"/>
          <p:nvPr/>
        </p:nvSpPr>
        <p:spPr>
          <a:xfrm>
            <a:off x="506338" y="652315"/>
            <a:ext cx="8131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The Hundred-Mile-An-Hour-Dog</a:t>
            </a:r>
          </a:p>
        </p:txBody>
      </p:sp>
      <p:sp>
        <p:nvSpPr>
          <p:cNvPr id="9" name="REVEAL ANSWER">
            <a:extLst>
              <a:ext uri="{FF2B5EF4-FFF2-40B4-BE49-F238E27FC236}">
                <a16:creationId xmlns:a16="http://schemas.microsoft.com/office/drawing/2014/main" id="{654F83C1-E113-4E98-9F3C-1C90B82567CB}"/>
              </a:ext>
            </a:extLst>
          </p:cNvPr>
          <p:cNvSpPr/>
          <p:nvPr/>
        </p:nvSpPr>
        <p:spPr>
          <a:xfrm>
            <a:off x="2750923" y="4565042"/>
            <a:ext cx="1837201" cy="535204"/>
          </a:xfrm>
          <a:prstGeom prst="roundRect">
            <a:avLst>
              <a:gd name="adj" fmla="val 14815"/>
            </a:avLst>
          </a:prstGeom>
          <a:solidFill>
            <a:srgbClr val="0076B0"/>
          </a:solidFill>
          <a:ln w="28575">
            <a:solidFill>
              <a:srgbClr val="88C9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sp>
        <p:nvSpPr>
          <p:cNvPr id="2" name="QUESTION"/>
          <p:cNvSpPr/>
          <p:nvPr/>
        </p:nvSpPr>
        <p:spPr>
          <a:xfrm>
            <a:off x="1586313" y="2976932"/>
            <a:ext cx="2981196" cy="1415677"/>
          </a:xfrm>
          <a:prstGeom prst="wedgeRoundRectCallout">
            <a:avLst>
              <a:gd name="adj1" fmla="val -35821"/>
              <a:gd name="adj2" fmla="val 67940"/>
              <a:gd name="adj3" fmla="val 16667"/>
            </a:avLst>
          </a:prstGeom>
          <a:solidFill>
            <a:srgbClr val="FCFDFE"/>
          </a:solidFill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How could you use 20 words or fewer to sum up what you can see in this picture?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-25215" y="0"/>
            <a:ext cx="9169215" cy="1962614"/>
            <a:chOff x="-25215" y="0"/>
            <a:chExt cx="9169215" cy="1962614"/>
          </a:xfrm>
        </p:grpSpPr>
        <p:sp>
          <p:nvSpPr>
            <p:cNvPr id="47" name="Rectangle 46"/>
            <p:cNvSpPr/>
            <p:nvPr/>
          </p:nvSpPr>
          <p:spPr>
            <a:xfrm>
              <a:off x="0" y="0"/>
              <a:ext cx="9144000" cy="1698809"/>
            </a:xfrm>
            <a:prstGeom prst="rect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ight Triangle 47"/>
            <p:cNvSpPr/>
            <p:nvPr/>
          </p:nvSpPr>
          <p:spPr>
            <a:xfrm rot="10800000">
              <a:off x="0" y="1574485"/>
              <a:ext cx="9144000" cy="388129"/>
            </a:xfrm>
            <a:prstGeom prst="rtTriangle">
              <a:avLst/>
            </a:prstGeom>
            <a:solidFill>
              <a:srgbClr val="00A8E7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ight Triangle 48"/>
            <p:cNvSpPr/>
            <p:nvPr/>
          </p:nvSpPr>
          <p:spPr>
            <a:xfrm rot="10800000">
              <a:off x="-25215" y="1523004"/>
              <a:ext cx="9169213" cy="319194"/>
            </a:xfrm>
            <a:prstGeom prst="rtTriangle">
              <a:avLst/>
            </a:prstGeom>
            <a:solidFill>
              <a:srgbClr val="00A8E7">
                <a:alpha val="6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ight Triangle 49"/>
            <p:cNvSpPr/>
            <p:nvPr/>
          </p:nvSpPr>
          <p:spPr>
            <a:xfrm rot="10800000" flipH="1">
              <a:off x="0" y="1682356"/>
              <a:ext cx="9143998" cy="234329"/>
            </a:xfrm>
            <a:prstGeom prst="rtTriangle">
              <a:avLst/>
            </a:prstGeom>
            <a:solidFill>
              <a:srgbClr val="00A8E7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1" name="TITLE TEXT"/>
          <p:cNvSpPr txBox="1">
            <a:spLocks/>
          </p:cNvSpPr>
          <p:nvPr/>
        </p:nvSpPr>
        <p:spPr>
          <a:xfrm>
            <a:off x="621323" y="350550"/>
            <a:ext cx="751398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Puffin Book of the Week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sz="2800" b="0" dirty="0">
                <a:solidFill>
                  <a:schemeClr val="bg1"/>
                </a:solidFill>
              </a:rPr>
              <a:t>The Hundred-Mile-An Hour Dog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48" y="132296"/>
            <a:ext cx="967805" cy="1476866"/>
          </a:xfrm>
          <a:prstGeom prst="rect">
            <a:avLst/>
          </a:prstGeom>
          <a:ln w="28575">
            <a:solidFill>
              <a:srgbClr val="0076B0"/>
            </a:solidFill>
          </a:ln>
        </p:spPr>
      </p:pic>
      <p:sp>
        <p:nvSpPr>
          <p:cNvPr id="35" name="NEX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6CE0DDF-3024-458F-A9D1-EF0F7883C6CF}"/>
              </a:ext>
            </a:extLst>
          </p:cNvPr>
          <p:cNvSpPr/>
          <p:nvPr/>
        </p:nvSpPr>
        <p:spPr>
          <a:xfrm>
            <a:off x="7629055" y="5678433"/>
            <a:ext cx="876416" cy="535204"/>
          </a:xfrm>
          <a:prstGeom prst="roundRect">
            <a:avLst>
              <a:gd name="adj" fmla="val 14815"/>
            </a:avLst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  <p:sp>
        <p:nvSpPr>
          <p:cNvPr id="83" name="ANSWER"/>
          <p:cNvSpPr/>
          <p:nvPr/>
        </p:nvSpPr>
        <p:spPr>
          <a:xfrm>
            <a:off x="1586313" y="2984838"/>
            <a:ext cx="2981196" cy="1388285"/>
          </a:xfrm>
          <a:prstGeom prst="wedgeRoundRectCallout">
            <a:avLst>
              <a:gd name="adj1" fmla="val -35821"/>
              <a:gd name="adj2" fmla="val 67940"/>
              <a:gd name="adj3" fmla="val 16667"/>
            </a:avLst>
          </a:prstGeom>
          <a:solidFill>
            <a:srgbClr val="FCFDFE"/>
          </a:solidFill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pc="-60" dirty="0">
                <a:solidFill>
                  <a:schemeClr val="tx1"/>
                </a:solidFill>
                <a:latin typeface="Twinkl" pitchFamily="2" charset="0"/>
              </a:rPr>
              <a:t>In the picture, I can see </a:t>
            </a:r>
            <a:r>
              <a:rPr lang="en-GB" b="1" spc="-60" dirty="0">
                <a:solidFill>
                  <a:schemeClr val="tx1"/>
                </a:solidFill>
                <a:latin typeface="Twinkl" pitchFamily="2" charset="0"/>
              </a:rPr>
              <a:t>Trevor letting go of </a:t>
            </a:r>
            <a:r>
              <a:rPr lang="en-GB" b="1" spc="-60" dirty="0" err="1">
                <a:solidFill>
                  <a:schemeClr val="tx1"/>
                </a:solidFill>
                <a:latin typeface="Twinkl" pitchFamily="2" charset="0"/>
              </a:rPr>
              <a:t>Streaker’s</a:t>
            </a:r>
            <a:r>
              <a:rPr lang="en-GB" b="1" spc="-60" dirty="0">
                <a:solidFill>
                  <a:schemeClr val="tx1"/>
                </a:solidFill>
                <a:latin typeface="Twinkl" pitchFamily="2" charset="0"/>
              </a:rPr>
              <a:t> lead and falling into a rack of dresses</a:t>
            </a:r>
            <a:r>
              <a:rPr lang="en-GB" spc="-60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56" name="Group 55"/>
          <p:cNvGrpSpPr/>
          <p:nvPr/>
        </p:nvGrpSpPr>
        <p:grpSpPr>
          <a:xfrm>
            <a:off x="631770" y="4618269"/>
            <a:ext cx="1465365" cy="1743740"/>
            <a:chOff x="631770" y="2110811"/>
            <a:chExt cx="3453120" cy="4109109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96898487-860E-46C0-AA87-D4F213C585CA}"/>
                </a:ext>
              </a:extLst>
            </p:cNvPr>
            <p:cNvSpPr/>
            <p:nvPr/>
          </p:nvSpPr>
          <p:spPr>
            <a:xfrm>
              <a:off x="631770" y="3115498"/>
              <a:ext cx="3104422" cy="3104422"/>
            </a:xfrm>
            <a:prstGeom prst="ellipse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14E20088-49D4-4AAE-BE90-AF69397CA39B}"/>
                </a:ext>
              </a:extLst>
            </p:cNvPr>
            <p:cNvGrpSpPr/>
            <p:nvPr/>
          </p:nvGrpSpPr>
          <p:grpSpPr>
            <a:xfrm>
              <a:off x="631770" y="2110811"/>
              <a:ext cx="3453120" cy="4109109"/>
              <a:chOff x="631770" y="2110811"/>
              <a:chExt cx="3453120" cy="4109109"/>
            </a:xfrm>
          </p:grpSpPr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9B786FF1-C801-479B-8394-8C36895E43D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631770" y="3115498"/>
                <a:ext cx="3104422" cy="3104422"/>
              </a:xfrm>
              <a:prstGeom prst="ellipse">
                <a:avLst/>
              </a:prstGeom>
            </p:spPr>
          </p:pic>
          <p:pic>
            <p:nvPicPr>
              <p:cNvPr id="67" name="Picture 66">
                <a:extLst>
                  <a:ext uri="{FF2B5EF4-FFF2-40B4-BE49-F238E27FC236}">
                    <a16:creationId xmlns:a16="http://schemas.microsoft.com/office/drawing/2014/main" id="{0829905B-6963-44C0-9CC4-EAC74D9536B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-2487" r="-2196"/>
              <a:stretch/>
            </p:blipFill>
            <p:spPr>
              <a:xfrm>
                <a:off x="906680" y="2110811"/>
                <a:ext cx="3178210" cy="2794475"/>
              </a:xfrm>
              <a:prstGeom prst="rect">
                <a:avLst/>
              </a:prstGeom>
            </p:spPr>
          </p:pic>
        </p:grpSp>
      </p:grpSp>
      <p:grpSp>
        <p:nvGrpSpPr>
          <p:cNvPr id="40" name="Group 39"/>
          <p:cNvGrpSpPr/>
          <p:nvPr/>
        </p:nvGrpSpPr>
        <p:grpSpPr>
          <a:xfrm>
            <a:off x="0" y="6327284"/>
            <a:ext cx="9148864" cy="601936"/>
            <a:chOff x="0" y="6327284"/>
            <a:chExt cx="9148864" cy="601936"/>
          </a:xfrm>
        </p:grpSpPr>
        <p:grpSp>
          <p:nvGrpSpPr>
            <p:cNvPr id="43" name="Group 42"/>
            <p:cNvGrpSpPr/>
            <p:nvPr/>
          </p:nvGrpSpPr>
          <p:grpSpPr>
            <a:xfrm>
              <a:off x="0" y="6327284"/>
              <a:ext cx="9148864" cy="601936"/>
              <a:chOff x="0" y="6344062"/>
              <a:chExt cx="9148864" cy="601936"/>
            </a:xfrm>
          </p:grpSpPr>
          <p:grpSp>
            <p:nvGrpSpPr>
              <p:cNvPr id="45" name="Group 44"/>
              <p:cNvGrpSpPr/>
              <p:nvPr/>
            </p:nvGrpSpPr>
            <p:grpSpPr>
              <a:xfrm>
                <a:off x="0" y="6428870"/>
                <a:ext cx="9148864" cy="449614"/>
                <a:chOff x="794286" y="3019082"/>
                <a:chExt cx="7059780" cy="798369"/>
              </a:xfrm>
            </p:grpSpPr>
            <p:sp>
              <p:nvSpPr>
                <p:cNvPr id="73" name="Rectangle 72"/>
                <p:cNvSpPr/>
                <p:nvPr/>
              </p:nvSpPr>
              <p:spPr>
                <a:xfrm>
                  <a:off x="794614" y="3019082"/>
                  <a:ext cx="7059452" cy="798369"/>
                </a:xfrm>
                <a:prstGeom prst="rect">
                  <a:avLst/>
                </a:prstGeom>
                <a:solidFill>
                  <a:srgbClr val="00A8E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cxnSp>
              <p:nvCxnSpPr>
                <p:cNvPr id="74" name="Straight Connector 73"/>
                <p:cNvCxnSpPr/>
                <p:nvPr/>
              </p:nvCxnSpPr>
              <p:spPr>
                <a:xfrm>
                  <a:off x="794286" y="3028236"/>
                  <a:ext cx="705978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3" name="Group 52"/>
              <p:cNvGrpSpPr/>
              <p:nvPr/>
            </p:nvGrpSpPr>
            <p:grpSpPr>
              <a:xfrm>
                <a:off x="7964517" y="6344062"/>
                <a:ext cx="1051209" cy="601936"/>
                <a:chOff x="7964517" y="6344062"/>
                <a:chExt cx="1051209" cy="601936"/>
              </a:xfrm>
            </p:grpSpPr>
            <p:pic>
              <p:nvPicPr>
                <p:cNvPr id="54" name="Picture 53"/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780282" y="6479753"/>
                  <a:ext cx="235444" cy="328707"/>
                </a:xfrm>
                <a:prstGeom prst="rect">
                  <a:avLst/>
                </a:prstGeom>
              </p:spPr>
            </p:pic>
            <p:pic>
              <p:nvPicPr>
                <p:cNvPr id="72" name="Picture 71"/>
                <p:cNvPicPr>
                  <a:picLocks noChangeAspect="1"/>
                </p:cNvPicPr>
                <p:nvPr/>
              </p:nvPicPr>
              <p:blipFill>
                <a:blip r:embed="rId8" cstate="screen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964517" y="6344062"/>
                  <a:ext cx="815765" cy="601936"/>
                </a:xfrm>
                <a:prstGeom prst="rect">
                  <a:avLst/>
                </a:prstGeom>
              </p:spPr>
            </p:pic>
          </p:grpSp>
        </p:grp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805C331B-ACB4-4A36-A091-A97A26C8FBA9}"/>
                </a:ext>
              </a:extLst>
            </p:cNvPr>
            <p:cNvSpPr txBox="1"/>
            <p:nvPr/>
          </p:nvSpPr>
          <p:spPr>
            <a:xfrm>
              <a:off x="0" y="6531352"/>
              <a:ext cx="495266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Text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Jeremy Strong; illustrations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Nick </a:t>
              </a:r>
              <a:r>
                <a:rPr lang="en-GB" sz="1000" dirty="0" err="1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Sharratt</a:t>
              </a:r>
              <a:endParaRPr lang="en-GB" sz="1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93701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2" grpId="0" animBg="1"/>
      <p:bldP spid="35" grpId="0" animBg="1"/>
      <p:bldP spid="8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roup 64"/>
          <p:cNvGrpSpPr/>
          <p:nvPr/>
        </p:nvGrpSpPr>
        <p:grpSpPr>
          <a:xfrm>
            <a:off x="4516587" y="2802498"/>
            <a:ext cx="3864193" cy="3431006"/>
            <a:chOff x="5208526" y="2283973"/>
            <a:chExt cx="3413775" cy="3031084"/>
          </a:xfrm>
        </p:grpSpPr>
        <p:grpSp>
          <p:nvGrpSpPr>
            <p:cNvPr id="66" name="Group 65"/>
            <p:cNvGrpSpPr/>
            <p:nvPr/>
          </p:nvGrpSpPr>
          <p:grpSpPr>
            <a:xfrm>
              <a:off x="5415631" y="2283973"/>
              <a:ext cx="3206670" cy="3031084"/>
              <a:chOff x="5549232" y="2721315"/>
              <a:chExt cx="2811329" cy="2657390"/>
            </a:xfrm>
          </p:grpSpPr>
          <p:pic>
            <p:nvPicPr>
              <p:cNvPr id="77" name="Picture 76">
                <a:extLst>
                  <a:ext uri="{FF2B5EF4-FFF2-40B4-BE49-F238E27FC236}">
                    <a16:creationId xmlns:a16="http://schemas.microsoft.com/office/drawing/2014/main" id="{C483410B-890E-414C-BE5A-628F526394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9328" b="7663"/>
              <a:stretch/>
            </p:blipFill>
            <p:spPr>
              <a:xfrm rot="21597734">
                <a:off x="5549232" y="2721315"/>
                <a:ext cx="2669052" cy="2657390"/>
              </a:xfrm>
              <a:prstGeom prst="rect">
                <a:avLst/>
              </a:prstGeom>
              <a:ln w="38100">
                <a:solidFill>
                  <a:schemeClr val="tx1">
                    <a:lumMod val="90000"/>
                    <a:lumOff val="10000"/>
                  </a:schemeClr>
                </a:solidFill>
              </a:ln>
            </p:spPr>
          </p:pic>
          <p:sp>
            <p:nvSpPr>
              <p:cNvPr id="78" name="Freeform: Shape 29">
                <a:extLst>
                  <a:ext uri="{FF2B5EF4-FFF2-40B4-BE49-F238E27FC236}">
                    <a16:creationId xmlns:a16="http://schemas.microsoft.com/office/drawing/2014/main" id="{4DCC0E72-7C6F-43A1-AA37-22F82D2BB919}"/>
                  </a:ext>
                </a:extLst>
              </p:cNvPr>
              <p:cNvSpPr/>
              <p:nvPr/>
            </p:nvSpPr>
            <p:spPr>
              <a:xfrm rot="18762351">
                <a:off x="7937617" y="2560842"/>
                <a:ext cx="203591" cy="642296"/>
              </a:xfrm>
              <a:custGeom>
                <a:avLst/>
                <a:gdLst>
                  <a:gd name="connsiteX0" fmla="*/ 105483 w 210966"/>
                  <a:gd name="connsiteY0" fmla="*/ 757465 h 757465"/>
                  <a:gd name="connsiteX1" fmla="*/ 70977 w 210966"/>
                  <a:gd name="connsiteY1" fmla="*/ 697972 h 757465"/>
                  <a:gd name="connsiteX2" fmla="*/ 36471 w 210966"/>
                  <a:gd name="connsiteY2" fmla="*/ 757465 h 757465"/>
                  <a:gd name="connsiteX3" fmla="*/ 0 w 210966"/>
                  <a:gd name="connsiteY3" fmla="*/ 694584 h 757465"/>
                  <a:gd name="connsiteX4" fmla="*/ 0 w 210966"/>
                  <a:gd name="connsiteY4" fmla="*/ 62882 h 757465"/>
                  <a:gd name="connsiteX5" fmla="*/ 0 w 210966"/>
                  <a:gd name="connsiteY5" fmla="*/ 61538 h 757465"/>
                  <a:gd name="connsiteX6" fmla="*/ 779 w 210966"/>
                  <a:gd name="connsiteY6" fmla="*/ 61538 h 757465"/>
                  <a:gd name="connsiteX7" fmla="*/ 36471 w 210966"/>
                  <a:gd name="connsiteY7" fmla="*/ 1 h 757465"/>
                  <a:gd name="connsiteX8" fmla="*/ 70977 w 210966"/>
                  <a:gd name="connsiteY8" fmla="*/ 59494 h 757465"/>
                  <a:gd name="connsiteX9" fmla="*/ 105483 w 210966"/>
                  <a:gd name="connsiteY9" fmla="*/ 1 h 757465"/>
                  <a:gd name="connsiteX10" fmla="*/ 139989 w 210966"/>
                  <a:gd name="connsiteY10" fmla="*/ 59494 h 757465"/>
                  <a:gd name="connsiteX11" fmla="*/ 174495 w 210966"/>
                  <a:gd name="connsiteY11" fmla="*/ 0 h 757465"/>
                  <a:gd name="connsiteX12" fmla="*/ 210187 w 210966"/>
                  <a:gd name="connsiteY12" fmla="*/ 61538 h 757465"/>
                  <a:gd name="connsiteX13" fmla="*/ 210966 w 210966"/>
                  <a:gd name="connsiteY13" fmla="*/ 61538 h 757465"/>
                  <a:gd name="connsiteX14" fmla="*/ 210966 w 210966"/>
                  <a:gd name="connsiteY14" fmla="*/ 62881 h 757465"/>
                  <a:gd name="connsiteX15" fmla="*/ 210966 w 210966"/>
                  <a:gd name="connsiteY15" fmla="*/ 694583 h 757465"/>
                  <a:gd name="connsiteX16" fmla="*/ 210966 w 210966"/>
                  <a:gd name="connsiteY16" fmla="*/ 694584 h 757465"/>
                  <a:gd name="connsiteX17" fmla="*/ 210966 w 210966"/>
                  <a:gd name="connsiteY17" fmla="*/ 694584 h 757465"/>
                  <a:gd name="connsiteX18" fmla="*/ 174495 w 210966"/>
                  <a:gd name="connsiteY18" fmla="*/ 757464 h 757465"/>
                  <a:gd name="connsiteX19" fmla="*/ 139990 w 210966"/>
                  <a:gd name="connsiteY19" fmla="*/ 697972 h 757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10966" h="757465">
                    <a:moveTo>
                      <a:pt x="105483" y="757465"/>
                    </a:moveTo>
                    <a:lnTo>
                      <a:pt x="70977" y="697972"/>
                    </a:lnTo>
                    <a:lnTo>
                      <a:pt x="36471" y="757465"/>
                    </a:lnTo>
                    <a:lnTo>
                      <a:pt x="0" y="694584"/>
                    </a:lnTo>
                    <a:lnTo>
                      <a:pt x="0" y="62882"/>
                    </a:lnTo>
                    <a:lnTo>
                      <a:pt x="0" y="61538"/>
                    </a:lnTo>
                    <a:lnTo>
                      <a:pt x="779" y="61538"/>
                    </a:lnTo>
                    <a:lnTo>
                      <a:pt x="36471" y="1"/>
                    </a:lnTo>
                    <a:lnTo>
                      <a:pt x="70977" y="59494"/>
                    </a:lnTo>
                    <a:lnTo>
                      <a:pt x="105483" y="1"/>
                    </a:lnTo>
                    <a:lnTo>
                      <a:pt x="139989" y="59494"/>
                    </a:lnTo>
                    <a:lnTo>
                      <a:pt x="174495" y="0"/>
                    </a:lnTo>
                    <a:lnTo>
                      <a:pt x="210187" y="61538"/>
                    </a:lnTo>
                    <a:lnTo>
                      <a:pt x="210966" y="61538"/>
                    </a:lnTo>
                    <a:lnTo>
                      <a:pt x="210966" y="62881"/>
                    </a:lnTo>
                    <a:lnTo>
                      <a:pt x="210966" y="694583"/>
                    </a:lnTo>
                    <a:lnTo>
                      <a:pt x="210966" y="694584"/>
                    </a:lnTo>
                    <a:lnTo>
                      <a:pt x="210966" y="694584"/>
                    </a:lnTo>
                    <a:lnTo>
                      <a:pt x="174495" y="757464"/>
                    </a:lnTo>
                    <a:lnTo>
                      <a:pt x="139990" y="697972"/>
                    </a:lnTo>
                    <a:close/>
                  </a:path>
                </a:pathLst>
              </a:custGeom>
              <a:solidFill>
                <a:srgbClr val="007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sp>
          <p:nvSpPr>
            <p:cNvPr id="76" name="Freeform: Shape 29">
              <a:extLst>
                <a:ext uri="{FF2B5EF4-FFF2-40B4-BE49-F238E27FC236}">
                  <a16:creationId xmlns:a16="http://schemas.microsoft.com/office/drawing/2014/main" id="{4DCC0E72-7C6F-43A1-AA37-22F82D2BB919}"/>
                </a:ext>
              </a:extLst>
            </p:cNvPr>
            <p:cNvSpPr/>
            <p:nvPr/>
          </p:nvSpPr>
          <p:spPr>
            <a:xfrm rot="18762351">
              <a:off x="5458724" y="4749103"/>
              <a:ext cx="232221" cy="732618"/>
            </a:xfrm>
            <a:custGeom>
              <a:avLst/>
              <a:gdLst>
                <a:gd name="connsiteX0" fmla="*/ 105483 w 210966"/>
                <a:gd name="connsiteY0" fmla="*/ 757465 h 757465"/>
                <a:gd name="connsiteX1" fmla="*/ 70977 w 210966"/>
                <a:gd name="connsiteY1" fmla="*/ 697972 h 757465"/>
                <a:gd name="connsiteX2" fmla="*/ 36471 w 210966"/>
                <a:gd name="connsiteY2" fmla="*/ 757465 h 757465"/>
                <a:gd name="connsiteX3" fmla="*/ 0 w 210966"/>
                <a:gd name="connsiteY3" fmla="*/ 694584 h 757465"/>
                <a:gd name="connsiteX4" fmla="*/ 0 w 210966"/>
                <a:gd name="connsiteY4" fmla="*/ 62882 h 757465"/>
                <a:gd name="connsiteX5" fmla="*/ 0 w 210966"/>
                <a:gd name="connsiteY5" fmla="*/ 61538 h 757465"/>
                <a:gd name="connsiteX6" fmla="*/ 779 w 210966"/>
                <a:gd name="connsiteY6" fmla="*/ 61538 h 757465"/>
                <a:gd name="connsiteX7" fmla="*/ 36471 w 210966"/>
                <a:gd name="connsiteY7" fmla="*/ 1 h 757465"/>
                <a:gd name="connsiteX8" fmla="*/ 70977 w 210966"/>
                <a:gd name="connsiteY8" fmla="*/ 59494 h 757465"/>
                <a:gd name="connsiteX9" fmla="*/ 105483 w 210966"/>
                <a:gd name="connsiteY9" fmla="*/ 1 h 757465"/>
                <a:gd name="connsiteX10" fmla="*/ 139989 w 210966"/>
                <a:gd name="connsiteY10" fmla="*/ 59494 h 757465"/>
                <a:gd name="connsiteX11" fmla="*/ 174495 w 210966"/>
                <a:gd name="connsiteY11" fmla="*/ 0 h 757465"/>
                <a:gd name="connsiteX12" fmla="*/ 210187 w 210966"/>
                <a:gd name="connsiteY12" fmla="*/ 61538 h 757465"/>
                <a:gd name="connsiteX13" fmla="*/ 210966 w 210966"/>
                <a:gd name="connsiteY13" fmla="*/ 61538 h 757465"/>
                <a:gd name="connsiteX14" fmla="*/ 210966 w 210966"/>
                <a:gd name="connsiteY14" fmla="*/ 62881 h 757465"/>
                <a:gd name="connsiteX15" fmla="*/ 210966 w 210966"/>
                <a:gd name="connsiteY15" fmla="*/ 694583 h 757465"/>
                <a:gd name="connsiteX16" fmla="*/ 210966 w 210966"/>
                <a:gd name="connsiteY16" fmla="*/ 694584 h 757465"/>
                <a:gd name="connsiteX17" fmla="*/ 210966 w 210966"/>
                <a:gd name="connsiteY17" fmla="*/ 694584 h 757465"/>
                <a:gd name="connsiteX18" fmla="*/ 174495 w 210966"/>
                <a:gd name="connsiteY18" fmla="*/ 757464 h 757465"/>
                <a:gd name="connsiteX19" fmla="*/ 139990 w 210966"/>
                <a:gd name="connsiteY19" fmla="*/ 697972 h 75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10966" h="757465">
                  <a:moveTo>
                    <a:pt x="105483" y="757465"/>
                  </a:moveTo>
                  <a:lnTo>
                    <a:pt x="70977" y="697972"/>
                  </a:lnTo>
                  <a:lnTo>
                    <a:pt x="36471" y="757465"/>
                  </a:lnTo>
                  <a:lnTo>
                    <a:pt x="0" y="694584"/>
                  </a:lnTo>
                  <a:lnTo>
                    <a:pt x="0" y="62882"/>
                  </a:lnTo>
                  <a:lnTo>
                    <a:pt x="0" y="61538"/>
                  </a:lnTo>
                  <a:lnTo>
                    <a:pt x="779" y="61538"/>
                  </a:lnTo>
                  <a:lnTo>
                    <a:pt x="36471" y="1"/>
                  </a:lnTo>
                  <a:lnTo>
                    <a:pt x="70977" y="59494"/>
                  </a:lnTo>
                  <a:lnTo>
                    <a:pt x="105483" y="1"/>
                  </a:lnTo>
                  <a:lnTo>
                    <a:pt x="139989" y="59494"/>
                  </a:lnTo>
                  <a:lnTo>
                    <a:pt x="174495" y="0"/>
                  </a:lnTo>
                  <a:lnTo>
                    <a:pt x="210187" y="61538"/>
                  </a:lnTo>
                  <a:lnTo>
                    <a:pt x="210966" y="61538"/>
                  </a:lnTo>
                  <a:lnTo>
                    <a:pt x="210966" y="62881"/>
                  </a:lnTo>
                  <a:lnTo>
                    <a:pt x="210966" y="694583"/>
                  </a:lnTo>
                  <a:lnTo>
                    <a:pt x="210966" y="694584"/>
                  </a:lnTo>
                  <a:lnTo>
                    <a:pt x="210966" y="694584"/>
                  </a:lnTo>
                  <a:lnTo>
                    <a:pt x="174495" y="757464"/>
                  </a:lnTo>
                  <a:lnTo>
                    <a:pt x="139990" y="697972"/>
                  </a:lnTo>
                  <a:close/>
                </a:path>
              </a:pathLst>
            </a:custGeom>
            <a:solidFill>
              <a:srgbClr val="0076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01894" y="2043761"/>
            <a:ext cx="8131324" cy="549211"/>
            <a:chOff x="491384" y="2044525"/>
            <a:chExt cx="8131324" cy="549211"/>
          </a:xfrm>
          <a:solidFill>
            <a:srgbClr val="00A8E7"/>
          </a:solidFill>
        </p:grpSpPr>
        <p:sp>
          <p:nvSpPr>
            <p:cNvPr id="43" name="Freeform 42"/>
            <p:cNvSpPr/>
            <p:nvPr/>
          </p:nvSpPr>
          <p:spPr>
            <a:xfrm>
              <a:off x="491384" y="2044525"/>
              <a:ext cx="8131324" cy="549211"/>
            </a:xfrm>
            <a:custGeom>
              <a:avLst/>
              <a:gdLst>
                <a:gd name="connsiteX0" fmla="*/ 116403 w 8220075"/>
                <a:gd name="connsiteY0" fmla="*/ 0 h 630310"/>
                <a:gd name="connsiteX1" fmla="*/ 8103672 w 8220075"/>
                <a:gd name="connsiteY1" fmla="*/ 0 h 630310"/>
                <a:gd name="connsiteX2" fmla="*/ 8220075 w 8220075"/>
                <a:gd name="connsiteY2" fmla="*/ 116403 h 630310"/>
                <a:gd name="connsiteX3" fmla="*/ 8220075 w 8220075"/>
                <a:gd name="connsiteY3" fmla="*/ 630310 h 630310"/>
                <a:gd name="connsiteX4" fmla="*/ 0 w 8220075"/>
                <a:gd name="connsiteY4" fmla="*/ 630310 h 630310"/>
                <a:gd name="connsiteX5" fmla="*/ 0 w 8220075"/>
                <a:gd name="connsiteY5" fmla="*/ 116403 h 630310"/>
                <a:gd name="connsiteX6" fmla="*/ 116403 w 8220075"/>
                <a:gd name="connsiteY6" fmla="*/ 0 h 630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220075" h="630310">
                  <a:moveTo>
                    <a:pt x="116403" y="0"/>
                  </a:moveTo>
                  <a:lnTo>
                    <a:pt x="8103672" y="0"/>
                  </a:lnTo>
                  <a:cubicBezTo>
                    <a:pt x="8167960" y="0"/>
                    <a:pt x="8220075" y="52115"/>
                    <a:pt x="8220075" y="116403"/>
                  </a:cubicBezTo>
                  <a:lnTo>
                    <a:pt x="8220075" y="630310"/>
                  </a:lnTo>
                  <a:lnTo>
                    <a:pt x="0" y="630310"/>
                  </a:lnTo>
                  <a:lnTo>
                    <a:pt x="0" y="116403"/>
                  </a:lnTo>
                  <a:cubicBezTo>
                    <a:pt x="0" y="52115"/>
                    <a:pt x="52115" y="0"/>
                    <a:pt x="116403" y="0"/>
                  </a:cubicBezTo>
                  <a:close/>
                </a:path>
              </a:pathLst>
            </a:cu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91384" y="2120474"/>
              <a:ext cx="8131324" cy="400110"/>
            </a:xfrm>
            <a:prstGeom prst="rect">
              <a:avLst/>
            </a:prstGeom>
            <a:solidFill>
              <a:srgbClr val="00954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  <a:latin typeface="Twinkl" pitchFamily="2" charset="0"/>
                </a:rPr>
                <a:t>Inference Iggy wants to know…</a:t>
              </a:r>
            </a:p>
          </p:txBody>
        </p:sp>
      </p:grpSp>
      <p:sp>
        <p:nvSpPr>
          <p:cNvPr id="71" name="LISTEN AGAIN">
            <a:hlinkClick r:id="rId3"/>
            <a:extLst>
              <a:ext uri="{FF2B5EF4-FFF2-40B4-BE49-F238E27FC236}">
                <a16:creationId xmlns:a16="http://schemas.microsoft.com/office/drawing/2014/main" id="{102598E6-1674-4E18-83D7-96FB9C6A0128}"/>
              </a:ext>
            </a:extLst>
          </p:cNvPr>
          <p:cNvSpPr/>
          <p:nvPr/>
        </p:nvSpPr>
        <p:spPr>
          <a:xfrm>
            <a:off x="280549" y="1280551"/>
            <a:ext cx="1627890" cy="1594524"/>
          </a:xfrm>
          <a:custGeom>
            <a:avLst/>
            <a:gdLst>
              <a:gd name="connsiteX0" fmla="*/ 0 w 1627890"/>
              <a:gd name="connsiteY0" fmla="*/ 0 h 946531"/>
              <a:gd name="connsiteX1" fmla="*/ 1627890 w 1627890"/>
              <a:gd name="connsiteY1" fmla="*/ 0 h 946531"/>
              <a:gd name="connsiteX2" fmla="*/ 1627890 w 1627890"/>
              <a:gd name="connsiteY2" fmla="*/ 140229 h 946531"/>
              <a:gd name="connsiteX3" fmla="*/ 1627890 w 1627890"/>
              <a:gd name="connsiteY3" fmla="*/ 473265 h 946531"/>
              <a:gd name="connsiteX4" fmla="*/ 1627890 w 1627890"/>
              <a:gd name="connsiteY4" fmla="*/ 806303 h 946531"/>
              <a:gd name="connsiteX5" fmla="*/ 1487662 w 1627890"/>
              <a:gd name="connsiteY5" fmla="*/ 946531 h 946531"/>
              <a:gd name="connsiteX6" fmla="*/ 140228 w 1627890"/>
              <a:gd name="connsiteY6" fmla="*/ 946531 h 946531"/>
              <a:gd name="connsiteX7" fmla="*/ 0 w 1627890"/>
              <a:gd name="connsiteY7" fmla="*/ 806303 h 946531"/>
              <a:gd name="connsiteX8" fmla="*/ 0 w 1627890"/>
              <a:gd name="connsiteY8" fmla="*/ 473265 h 946531"/>
              <a:gd name="connsiteX9" fmla="*/ 0 w 1627890"/>
              <a:gd name="connsiteY9" fmla="*/ 140229 h 946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27890" h="946531">
                <a:moveTo>
                  <a:pt x="0" y="0"/>
                </a:moveTo>
                <a:lnTo>
                  <a:pt x="1627890" y="0"/>
                </a:lnTo>
                <a:lnTo>
                  <a:pt x="1627890" y="140229"/>
                </a:lnTo>
                <a:lnTo>
                  <a:pt x="1627890" y="473265"/>
                </a:lnTo>
                <a:lnTo>
                  <a:pt x="1627890" y="806303"/>
                </a:lnTo>
                <a:cubicBezTo>
                  <a:pt x="1627890" y="883749"/>
                  <a:pt x="1565108" y="946531"/>
                  <a:pt x="1487662" y="946531"/>
                </a:cubicBezTo>
                <a:lnTo>
                  <a:pt x="140228" y="946531"/>
                </a:lnTo>
                <a:cubicBezTo>
                  <a:pt x="62782" y="946531"/>
                  <a:pt x="0" y="883749"/>
                  <a:pt x="0" y="806303"/>
                </a:cubicBezTo>
                <a:lnTo>
                  <a:pt x="0" y="473265"/>
                </a:lnTo>
                <a:lnTo>
                  <a:pt x="0" y="140229"/>
                </a:lnTo>
                <a:close/>
              </a:path>
            </a:pathLst>
          </a:custGeom>
          <a:solidFill>
            <a:srgbClr val="EB8634"/>
          </a:solidFill>
          <a:ln w="28575">
            <a:solidFill>
              <a:srgbClr val="F3B6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b">
            <a:no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To listen to the chapter again, click </a:t>
            </a:r>
            <a:r>
              <a:rPr lang="en-GB" sz="1600" b="1" u="sng" dirty="0">
                <a:solidFill>
                  <a:schemeClr val="bg1"/>
                </a:solidFill>
                <a:latin typeface="Twinkl" pitchFamily="2" charset="0"/>
              </a:rPr>
              <a:t>here</a:t>
            </a:r>
            <a:r>
              <a:rPr lang="en-GB" sz="1600" dirty="0">
                <a:latin typeface="Twinkl" pitchFamily="2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22448C-8B5A-4BEB-900B-74B1F2CB6EAD}"/>
              </a:ext>
            </a:extLst>
          </p:cNvPr>
          <p:cNvSpPr txBox="1"/>
          <p:nvPr/>
        </p:nvSpPr>
        <p:spPr>
          <a:xfrm>
            <a:off x="506338" y="652315"/>
            <a:ext cx="8131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The Hundred-Mile-An-Hour-Dog</a:t>
            </a:r>
          </a:p>
        </p:txBody>
      </p:sp>
      <p:sp>
        <p:nvSpPr>
          <p:cNvPr id="9" name="REVEAL ANSWER">
            <a:extLst>
              <a:ext uri="{FF2B5EF4-FFF2-40B4-BE49-F238E27FC236}">
                <a16:creationId xmlns:a16="http://schemas.microsoft.com/office/drawing/2014/main" id="{654F83C1-E113-4E98-9F3C-1C90B82567CB}"/>
              </a:ext>
            </a:extLst>
          </p:cNvPr>
          <p:cNvSpPr/>
          <p:nvPr/>
        </p:nvSpPr>
        <p:spPr>
          <a:xfrm>
            <a:off x="2702412" y="4425213"/>
            <a:ext cx="1837201" cy="535204"/>
          </a:xfrm>
          <a:prstGeom prst="roundRect">
            <a:avLst>
              <a:gd name="adj" fmla="val 14815"/>
            </a:avLst>
          </a:prstGeom>
          <a:solidFill>
            <a:srgbClr val="0076B0"/>
          </a:solidFill>
          <a:ln w="28575">
            <a:solidFill>
              <a:srgbClr val="88C9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sp>
        <p:nvSpPr>
          <p:cNvPr id="2" name="QUESTION"/>
          <p:cNvSpPr/>
          <p:nvPr/>
        </p:nvSpPr>
        <p:spPr>
          <a:xfrm>
            <a:off x="1440819" y="3072835"/>
            <a:ext cx="2981196" cy="1168629"/>
          </a:xfrm>
          <a:prstGeom prst="wedgeRoundRectCallout">
            <a:avLst>
              <a:gd name="adj1" fmla="val -39765"/>
              <a:gd name="adj2" fmla="val 109298"/>
              <a:gd name="adj3" fmla="val 16667"/>
            </a:avLst>
          </a:prstGeom>
          <a:solidFill>
            <a:srgbClr val="FCFDFE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What do you think the owner of the dress stall might be thinking?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-25215" y="0"/>
            <a:ext cx="9169215" cy="1962614"/>
            <a:chOff x="-25215" y="0"/>
            <a:chExt cx="9169215" cy="1962614"/>
          </a:xfrm>
        </p:grpSpPr>
        <p:sp>
          <p:nvSpPr>
            <p:cNvPr id="47" name="Rectangle 46"/>
            <p:cNvSpPr/>
            <p:nvPr/>
          </p:nvSpPr>
          <p:spPr>
            <a:xfrm>
              <a:off x="0" y="0"/>
              <a:ext cx="9144000" cy="1698809"/>
            </a:xfrm>
            <a:prstGeom prst="rect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ight Triangle 47"/>
            <p:cNvSpPr/>
            <p:nvPr/>
          </p:nvSpPr>
          <p:spPr>
            <a:xfrm rot="10800000">
              <a:off x="0" y="1574485"/>
              <a:ext cx="9144000" cy="388129"/>
            </a:xfrm>
            <a:prstGeom prst="rtTriangle">
              <a:avLst/>
            </a:prstGeom>
            <a:solidFill>
              <a:srgbClr val="00A8E7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ight Triangle 48"/>
            <p:cNvSpPr/>
            <p:nvPr/>
          </p:nvSpPr>
          <p:spPr>
            <a:xfrm rot="10800000">
              <a:off x="-25215" y="1523004"/>
              <a:ext cx="9169213" cy="319194"/>
            </a:xfrm>
            <a:prstGeom prst="rtTriangle">
              <a:avLst/>
            </a:prstGeom>
            <a:solidFill>
              <a:srgbClr val="00A8E7">
                <a:alpha val="6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ight Triangle 49"/>
            <p:cNvSpPr/>
            <p:nvPr/>
          </p:nvSpPr>
          <p:spPr>
            <a:xfrm rot="10800000" flipH="1">
              <a:off x="0" y="1682356"/>
              <a:ext cx="9143998" cy="234329"/>
            </a:xfrm>
            <a:prstGeom prst="rtTriangle">
              <a:avLst/>
            </a:prstGeom>
            <a:solidFill>
              <a:srgbClr val="00A8E7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1" name="TITLE TEXT"/>
          <p:cNvSpPr txBox="1">
            <a:spLocks/>
          </p:cNvSpPr>
          <p:nvPr/>
        </p:nvSpPr>
        <p:spPr>
          <a:xfrm>
            <a:off x="621323" y="350550"/>
            <a:ext cx="751398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Puffin Book of the Week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sz="2800" b="0" dirty="0">
                <a:solidFill>
                  <a:schemeClr val="bg1"/>
                </a:solidFill>
              </a:rPr>
              <a:t>The Hundred-Mile-An Hour Dog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48" y="132296"/>
            <a:ext cx="967805" cy="1476866"/>
          </a:xfrm>
          <a:prstGeom prst="rect">
            <a:avLst/>
          </a:prstGeom>
          <a:ln w="28575">
            <a:solidFill>
              <a:srgbClr val="0076B0"/>
            </a:solidFill>
          </a:ln>
        </p:spPr>
      </p:pic>
      <p:sp>
        <p:nvSpPr>
          <p:cNvPr id="35" name="NEX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6CE0DDF-3024-458F-A9D1-EF0F7883C6CF}"/>
              </a:ext>
            </a:extLst>
          </p:cNvPr>
          <p:cNvSpPr/>
          <p:nvPr/>
        </p:nvSpPr>
        <p:spPr>
          <a:xfrm>
            <a:off x="7629055" y="5678433"/>
            <a:ext cx="876416" cy="535204"/>
          </a:xfrm>
          <a:prstGeom prst="roundRect">
            <a:avLst>
              <a:gd name="adj" fmla="val 14815"/>
            </a:avLst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  <p:sp>
        <p:nvSpPr>
          <p:cNvPr id="83" name="ANSWER"/>
          <p:cNvSpPr/>
          <p:nvPr/>
        </p:nvSpPr>
        <p:spPr>
          <a:xfrm>
            <a:off x="887929" y="3080742"/>
            <a:ext cx="3534086" cy="1419880"/>
          </a:xfrm>
          <a:prstGeom prst="wedgeRoundRectCallout">
            <a:avLst>
              <a:gd name="adj1" fmla="val -25825"/>
              <a:gd name="adj2" fmla="val 80633"/>
              <a:gd name="adj3" fmla="val 16667"/>
            </a:avLst>
          </a:prstGeom>
          <a:solidFill>
            <a:srgbClr val="FCFDFE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pc="-50" dirty="0">
                <a:solidFill>
                  <a:schemeClr val="tx1"/>
                </a:solidFill>
                <a:latin typeface="Twinkl" pitchFamily="2" charset="0"/>
              </a:rPr>
              <a:t>The owner of the dress stall might be </a:t>
            </a:r>
            <a:r>
              <a:rPr lang="en-GB" b="1" spc="-50" dirty="0">
                <a:solidFill>
                  <a:schemeClr val="tx1"/>
                </a:solidFill>
                <a:latin typeface="Twinkl" pitchFamily="2" charset="0"/>
              </a:rPr>
              <a:t>wondering why a boy has fallen into their stall and wondering where he came from</a:t>
            </a:r>
            <a:r>
              <a:rPr lang="en-GB" spc="-50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45" name="Group 44"/>
          <p:cNvGrpSpPr/>
          <p:nvPr/>
        </p:nvGrpSpPr>
        <p:grpSpPr>
          <a:xfrm flipH="1">
            <a:off x="641654" y="4779046"/>
            <a:ext cx="1265946" cy="1585035"/>
            <a:chOff x="5402987" y="2333002"/>
            <a:chExt cx="3104429" cy="3886918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96898487-860E-46C0-AA87-D4F213C585CA}"/>
                </a:ext>
              </a:extLst>
            </p:cNvPr>
            <p:cNvSpPr/>
            <p:nvPr/>
          </p:nvSpPr>
          <p:spPr>
            <a:xfrm>
              <a:off x="5402994" y="3115498"/>
              <a:ext cx="3104422" cy="3104422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8617786-9780-4DCF-83AF-00D6F4F5A0A8}"/>
                </a:ext>
              </a:extLst>
            </p:cNvPr>
            <p:cNvGrpSpPr/>
            <p:nvPr/>
          </p:nvGrpSpPr>
          <p:grpSpPr>
            <a:xfrm>
              <a:off x="5402987" y="2333002"/>
              <a:ext cx="3104427" cy="3886918"/>
              <a:chOff x="5402987" y="2333002"/>
              <a:chExt cx="3104427" cy="3886918"/>
            </a:xfrm>
          </p:grpSpPr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id="{E16A5196-AD33-45CE-B290-244419A2B8A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42255" r="-28689"/>
              <a:stretch/>
            </p:blipFill>
            <p:spPr>
              <a:xfrm flipH="1">
                <a:off x="5402991" y="3115498"/>
                <a:ext cx="3104423" cy="3104422"/>
              </a:xfrm>
              <a:prstGeom prst="ellipse">
                <a:avLst/>
              </a:prstGeom>
            </p:spPr>
          </p:pic>
          <p:pic>
            <p:nvPicPr>
              <p:cNvPr id="56" name="Picture 55">
                <a:extLst>
                  <a:ext uri="{FF2B5EF4-FFF2-40B4-BE49-F238E27FC236}">
                    <a16:creationId xmlns:a16="http://schemas.microsoft.com/office/drawing/2014/main" id="{07E1D74C-7DF0-499A-988F-1395D71ACCE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42255" t="-5708" r="-28689"/>
              <a:stretch/>
            </p:blipFill>
            <p:spPr>
              <a:xfrm flipH="1">
                <a:off x="5402987" y="2333002"/>
                <a:ext cx="3104423" cy="1598063"/>
              </a:xfrm>
              <a:prstGeom prst="rect">
                <a:avLst/>
              </a:prstGeom>
            </p:spPr>
          </p:pic>
        </p:grpSp>
      </p:grpSp>
      <p:grpSp>
        <p:nvGrpSpPr>
          <p:cNvPr id="38" name="Group 37"/>
          <p:cNvGrpSpPr/>
          <p:nvPr/>
        </p:nvGrpSpPr>
        <p:grpSpPr>
          <a:xfrm>
            <a:off x="0" y="6327284"/>
            <a:ext cx="9148864" cy="601936"/>
            <a:chOff x="0" y="6327284"/>
            <a:chExt cx="9148864" cy="601936"/>
          </a:xfrm>
        </p:grpSpPr>
        <p:grpSp>
          <p:nvGrpSpPr>
            <p:cNvPr id="39" name="Group 38"/>
            <p:cNvGrpSpPr/>
            <p:nvPr/>
          </p:nvGrpSpPr>
          <p:grpSpPr>
            <a:xfrm>
              <a:off x="0" y="6327284"/>
              <a:ext cx="9148864" cy="601936"/>
              <a:chOff x="0" y="6344062"/>
              <a:chExt cx="9148864" cy="601936"/>
            </a:xfrm>
          </p:grpSpPr>
          <p:grpSp>
            <p:nvGrpSpPr>
              <p:cNvPr id="41" name="Group 40"/>
              <p:cNvGrpSpPr/>
              <p:nvPr/>
            </p:nvGrpSpPr>
            <p:grpSpPr>
              <a:xfrm>
                <a:off x="0" y="6428870"/>
                <a:ext cx="9148864" cy="449614"/>
                <a:chOff x="794286" y="3019082"/>
                <a:chExt cx="7059780" cy="798369"/>
              </a:xfrm>
            </p:grpSpPr>
            <p:sp>
              <p:nvSpPr>
                <p:cNvPr id="74" name="Rectangle 73"/>
                <p:cNvSpPr/>
                <p:nvPr/>
              </p:nvSpPr>
              <p:spPr>
                <a:xfrm>
                  <a:off x="794614" y="3019082"/>
                  <a:ext cx="7059452" cy="798369"/>
                </a:xfrm>
                <a:prstGeom prst="rect">
                  <a:avLst/>
                </a:prstGeom>
                <a:solidFill>
                  <a:srgbClr val="00A8E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cxnSp>
              <p:nvCxnSpPr>
                <p:cNvPr id="75" name="Straight Connector 74"/>
                <p:cNvCxnSpPr/>
                <p:nvPr/>
              </p:nvCxnSpPr>
              <p:spPr>
                <a:xfrm>
                  <a:off x="794286" y="3028236"/>
                  <a:ext cx="705978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2" name="Group 41"/>
              <p:cNvGrpSpPr/>
              <p:nvPr/>
            </p:nvGrpSpPr>
            <p:grpSpPr>
              <a:xfrm>
                <a:off x="7964517" y="6344062"/>
                <a:ext cx="1051209" cy="601936"/>
                <a:chOff x="7964517" y="6344062"/>
                <a:chExt cx="1051209" cy="601936"/>
              </a:xfrm>
            </p:grpSpPr>
            <p:pic>
              <p:nvPicPr>
                <p:cNvPr id="72" name="Picture 71"/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780282" y="6479753"/>
                  <a:ext cx="235444" cy="328707"/>
                </a:xfrm>
                <a:prstGeom prst="rect">
                  <a:avLst/>
                </a:prstGeom>
              </p:spPr>
            </p:pic>
            <p:pic>
              <p:nvPicPr>
                <p:cNvPr id="73" name="Picture 72"/>
                <p:cNvPicPr>
                  <a:picLocks noChangeAspect="1"/>
                </p:cNvPicPr>
                <p:nvPr/>
              </p:nvPicPr>
              <p:blipFill>
                <a:blip r:embed="rId8" cstate="screen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964517" y="6344062"/>
                  <a:ext cx="815765" cy="601936"/>
                </a:xfrm>
                <a:prstGeom prst="rect">
                  <a:avLst/>
                </a:prstGeom>
              </p:spPr>
            </p:pic>
          </p:grpSp>
        </p:grp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805C331B-ACB4-4A36-A091-A97A26C8FBA9}"/>
                </a:ext>
              </a:extLst>
            </p:cNvPr>
            <p:cNvSpPr txBox="1"/>
            <p:nvPr/>
          </p:nvSpPr>
          <p:spPr>
            <a:xfrm>
              <a:off x="0" y="6531352"/>
              <a:ext cx="495266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Text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Jeremy Strong; illustrations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Nick </a:t>
              </a:r>
              <a:r>
                <a:rPr lang="en-GB" sz="1000" dirty="0" err="1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Sharratt</a:t>
              </a:r>
              <a:endParaRPr lang="en-GB" sz="1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107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2" grpId="0" animBg="1"/>
      <p:bldP spid="35" grpId="0" animBg="1"/>
      <p:bldP spid="8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roup 64"/>
          <p:cNvGrpSpPr/>
          <p:nvPr/>
        </p:nvGrpSpPr>
        <p:grpSpPr>
          <a:xfrm>
            <a:off x="4516587" y="2802498"/>
            <a:ext cx="3864193" cy="3431006"/>
            <a:chOff x="5208526" y="2283973"/>
            <a:chExt cx="3413775" cy="3031084"/>
          </a:xfrm>
        </p:grpSpPr>
        <p:grpSp>
          <p:nvGrpSpPr>
            <p:cNvPr id="66" name="Group 65"/>
            <p:cNvGrpSpPr/>
            <p:nvPr/>
          </p:nvGrpSpPr>
          <p:grpSpPr>
            <a:xfrm>
              <a:off x="5415631" y="2283973"/>
              <a:ext cx="3206670" cy="3031084"/>
              <a:chOff x="5549232" y="2721315"/>
              <a:chExt cx="2811329" cy="2657390"/>
            </a:xfrm>
          </p:grpSpPr>
          <p:pic>
            <p:nvPicPr>
              <p:cNvPr id="76" name="Picture 75">
                <a:extLst>
                  <a:ext uri="{FF2B5EF4-FFF2-40B4-BE49-F238E27FC236}">
                    <a16:creationId xmlns:a16="http://schemas.microsoft.com/office/drawing/2014/main" id="{C483410B-890E-414C-BE5A-628F526394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9328" b="7663"/>
              <a:stretch/>
            </p:blipFill>
            <p:spPr>
              <a:xfrm rot="21597734">
                <a:off x="5549232" y="2721315"/>
                <a:ext cx="2669052" cy="2657390"/>
              </a:xfrm>
              <a:prstGeom prst="rect">
                <a:avLst/>
              </a:prstGeom>
              <a:ln w="38100">
                <a:solidFill>
                  <a:schemeClr val="tx1">
                    <a:lumMod val="90000"/>
                    <a:lumOff val="10000"/>
                  </a:schemeClr>
                </a:solidFill>
              </a:ln>
            </p:spPr>
          </p:pic>
          <p:sp>
            <p:nvSpPr>
              <p:cNvPr id="77" name="Freeform: Shape 29">
                <a:extLst>
                  <a:ext uri="{FF2B5EF4-FFF2-40B4-BE49-F238E27FC236}">
                    <a16:creationId xmlns:a16="http://schemas.microsoft.com/office/drawing/2014/main" id="{4DCC0E72-7C6F-43A1-AA37-22F82D2BB919}"/>
                  </a:ext>
                </a:extLst>
              </p:cNvPr>
              <p:cNvSpPr/>
              <p:nvPr/>
            </p:nvSpPr>
            <p:spPr>
              <a:xfrm rot="18762351">
                <a:off x="7937617" y="2560842"/>
                <a:ext cx="203591" cy="642296"/>
              </a:xfrm>
              <a:custGeom>
                <a:avLst/>
                <a:gdLst>
                  <a:gd name="connsiteX0" fmla="*/ 105483 w 210966"/>
                  <a:gd name="connsiteY0" fmla="*/ 757465 h 757465"/>
                  <a:gd name="connsiteX1" fmla="*/ 70977 w 210966"/>
                  <a:gd name="connsiteY1" fmla="*/ 697972 h 757465"/>
                  <a:gd name="connsiteX2" fmla="*/ 36471 w 210966"/>
                  <a:gd name="connsiteY2" fmla="*/ 757465 h 757465"/>
                  <a:gd name="connsiteX3" fmla="*/ 0 w 210966"/>
                  <a:gd name="connsiteY3" fmla="*/ 694584 h 757465"/>
                  <a:gd name="connsiteX4" fmla="*/ 0 w 210966"/>
                  <a:gd name="connsiteY4" fmla="*/ 62882 h 757465"/>
                  <a:gd name="connsiteX5" fmla="*/ 0 w 210966"/>
                  <a:gd name="connsiteY5" fmla="*/ 61538 h 757465"/>
                  <a:gd name="connsiteX6" fmla="*/ 779 w 210966"/>
                  <a:gd name="connsiteY6" fmla="*/ 61538 h 757465"/>
                  <a:gd name="connsiteX7" fmla="*/ 36471 w 210966"/>
                  <a:gd name="connsiteY7" fmla="*/ 1 h 757465"/>
                  <a:gd name="connsiteX8" fmla="*/ 70977 w 210966"/>
                  <a:gd name="connsiteY8" fmla="*/ 59494 h 757465"/>
                  <a:gd name="connsiteX9" fmla="*/ 105483 w 210966"/>
                  <a:gd name="connsiteY9" fmla="*/ 1 h 757465"/>
                  <a:gd name="connsiteX10" fmla="*/ 139989 w 210966"/>
                  <a:gd name="connsiteY10" fmla="*/ 59494 h 757465"/>
                  <a:gd name="connsiteX11" fmla="*/ 174495 w 210966"/>
                  <a:gd name="connsiteY11" fmla="*/ 0 h 757465"/>
                  <a:gd name="connsiteX12" fmla="*/ 210187 w 210966"/>
                  <a:gd name="connsiteY12" fmla="*/ 61538 h 757465"/>
                  <a:gd name="connsiteX13" fmla="*/ 210966 w 210966"/>
                  <a:gd name="connsiteY13" fmla="*/ 61538 h 757465"/>
                  <a:gd name="connsiteX14" fmla="*/ 210966 w 210966"/>
                  <a:gd name="connsiteY14" fmla="*/ 62881 h 757465"/>
                  <a:gd name="connsiteX15" fmla="*/ 210966 w 210966"/>
                  <a:gd name="connsiteY15" fmla="*/ 694583 h 757465"/>
                  <a:gd name="connsiteX16" fmla="*/ 210966 w 210966"/>
                  <a:gd name="connsiteY16" fmla="*/ 694584 h 757465"/>
                  <a:gd name="connsiteX17" fmla="*/ 210966 w 210966"/>
                  <a:gd name="connsiteY17" fmla="*/ 694584 h 757465"/>
                  <a:gd name="connsiteX18" fmla="*/ 174495 w 210966"/>
                  <a:gd name="connsiteY18" fmla="*/ 757464 h 757465"/>
                  <a:gd name="connsiteX19" fmla="*/ 139990 w 210966"/>
                  <a:gd name="connsiteY19" fmla="*/ 697972 h 757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10966" h="757465">
                    <a:moveTo>
                      <a:pt x="105483" y="757465"/>
                    </a:moveTo>
                    <a:lnTo>
                      <a:pt x="70977" y="697972"/>
                    </a:lnTo>
                    <a:lnTo>
                      <a:pt x="36471" y="757465"/>
                    </a:lnTo>
                    <a:lnTo>
                      <a:pt x="0" y="694584"/>
                    </a:lnTo>
                    <a:lnTo>
                      <a:pt x="0" y="62882"/>
                    </a:lnTo>
                    <a:lnTo>
                      <a:pt x="0" y="61538"/>
                    </a:lnTo>
                    <a:lnTo>
                      <a:pt x="779" y="61538"/>
                    </a:lnTo>
                    <a:lnTo>
                      <a:pt x="36471" y="1"/>
                    </a:lnTo>
                    <a:lnTo>
                      <a:pt x="70977" y="59494"/>
                    </a:lnTo>
                    <a:lnTo>
                      <a:pt x="105483" y="1"/>
                    </a:lnTo>
                    <a:lnTo>
                      <a:pt x="139989" y="59494"/>
                    </a:lnTo>
                    <a:lnTo>
                      <a:pt x="174495" y="0"/>
                    </a:lnTo>
                    <a:lnTo>
                      <a:pt x="210187" y="61538"/>
                    </a:lnTo>
                    <a:lnTo>
                      <a:pt x="210966" y="61538"/>
                    </a:lnTo>
                    <a:lnTo>
                      <a:pt x="210966" y="62881"/>
                    </a:lnTo>
                    <a:lnTo>
                      <a:pt x="210966" y="694583"/>
                    </a:lnTo>
                    <a:lnTo>
                      <a:pt x="210966" y="694584"/>
                    </a:lnTo>
                    <a:lnTo>
                      <a:pt x="210966" y="694584"/>
                    </a:lnTo>
                    <a:lnTo>
                      <a:pt x="174495" y="757464"/>
                    </a:lnTo>
                    <a:lnTo>
                      <a:pt x="139990" y="697972"/>
                    </a:lnTo>
                    <a:close/>
                  </a:path>
                </a:pathLst>
              </a:custGeom>
              <a:solidFill>
                <a:srgbClr val="007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sp>
          <p:nvSpPr>
            <p:cNvPr id="75" name="Freeform: Shape 29">
              <a:extLst>
                <a:ext uri="{FF2B5EF4-FFF2-40B4-BE49-F238E27FC236}">
                  <a16:creationId xmlns:a16="http://schemas.microsoft.com/office/drawing/2014/main" id="{4DCC0E72-7C6F-43A1-AA37-22F82D2BB919}"/>
                </a:ext>
              </a:extLst>
            </p:cNvPr>
            <p:cNvSpPr/>
            <p:nvPr/>
          </p:nvSpPr>
          <p:spPr>
            <a:xfrm rot="18762351">
              <a:off x="5458724" y="4749103"/>
              <a:ext cx="232221" cy="732618"/>
            </a:xfrm>
            <a:custGeom>
              <a:avLst/>
              <a:gdLst>
                <a:gd name="connsiteX0" fmla="*/ 105483 w 210966"/>
                <a:gd name="connsiteY0" fmla="*/ 757465 h 757465"/>
                <a:gd name="connsiteX1" fmla="*/ 70977 w 210966"/>
                <a:gd name="connsiteY1" fmla="*/ 697972 h 757465"/>
                <a:gd name="connsiteX2" fmla="*/ 36471 w 210966"/>
                <a:gd name="connsiteY2" fmla="*/ 757465 h 757465"/>
                <a:gd name="connsiteX3" fmla="*/ 0 w 210966"/>
                <a:gd name="connsiteY3" fmla="*/ 694584 h 757465"/>
                <a:gd name="connsiteX4" fmla="*/ 0 w 210966"/>
                <a:gd name="connsiteY4" fmla="*/ 62882 h 757465"/>
                <a:gd name="connsiteX5" fmla="*/ 0 w 210966"/>
                <a:gd name="connsiteY5" fmla="*/ 61538 h 757465"/>
                <a:gd name="connsiteX6" fmla="*/ 779 w 210966"/>
                <a:gd name="connsiteY6" fmla="*/ 61538 h 757465"/>
                <a:gd name="connsiteX7" fmla="*/ 36471 w 210966"/>
                <a:gd name="connsiteY7" fmla="*/ 1 h 757465"/>
                <a:gd name="connsiteX8" fmla="*/ 70977 w 210966"/>
                <a:gd name="connsiteY8" fmla="*/ 59494 h 757465"/>
                <a:gd name="connsiteX9" fmla="*/ 105483 w 210966"/>
                <a:gd name="connsiteY9" fmla="*/ 1 h 757465"/>
                <a:gd name="connsiteX10" fmla="*/ 139989 w 210966"/>
                <a:gd name="connsiteY10" fmla="*/ 59494 h 757465"/>
                <a:gd name="connsiteX11" fmla="*/ 174495 w 210966"/>
                <a:gd name="connsiteY11" fmla="*/ 0 h 757465"/>
                <a:gd name="connsiteX12" fmla="*/ 210187 w 210966"/>
                <a:gd name="connsiteY12" fmla="*/ 61538 h 757465"/>
                <a:gd name="connsiteX13" fmla="*/ 210966 w 210966"/>
                <a:gd name="connsiteY13" fmla="*/ 61538 h 757465"/>
                <a:gd name="connsiteX14" fmla="*/ 210966 w 210966"/>
                <a:gd name="connsiteY14" fmla="*/ 62881 h 757465"/>
                <a:gd name="connsiteX15" fmla="*/ 210966 w 210966"/>
                <a:gd name="connsiteY15" fmla="*/ 694583 h 757465"/>
                <a:gd name="connsiteX16" fmla="*/ 210966 w 210966"/>
                <a:gd name="connsiteY16" fmla="*/ 694584 h 757465"/>
                <a:gd name="connsiteX17" fmla="*/ 210966 w 210966"/>
                <a:gd name="connsiteY17" fmla="*/ 694584 h 757465"/>
                <a:gd name="connsiteX18" fmla="*/ 174495 w 210966"/>
                <a:gd name="connsiteY18" fmla="*/ 757464 h 757465"/>
                <a:gd name="connsiteX19" fmla="*/ 139990 w 210966"/>
                <a:gd name="connsiteY19" fmla="*/ 697972 h 75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10966" h="757465">
                  <a:moveTo>
                    <a:pt x="105483" y="757465"/>
                  </a:moveTo>
                  <a:lnTo>
                    <a:pt x="70977" y="697972"/>
                  </a:lnTo>
                  <a:lnTo>
                    <a:pt x="36471" y="757465"/>
                  </a:lnTo>
                  <a:lnTo>
                    <a:pt x="0" y="694584"/>
                  </a:lnTo>
                  <a:lnTo>
                    <a:pt x="0" y="62882"/>
                  </a:lnTo>
                  <a:lnTo>
                    <a:pt x="0" y="61538"/>
                  </a:lnTo>
                  <a:lnTo>
                    <a:pt x="779" y="61538"/>
                  </a:lnTo>
                  <a:lnTo>
                    <a:pt x="36471" y="1"/>
                  </a:lnTo>
                  <a:lnTo>
                    <a:pt x="70977" y="59494"/>
                  </a:lnTo>
                  <a:lnTo>
                    <a:pt x="105483" y="1"/>
                  </a:lnTo>
                  <a:lnTo>
                    <a:pt x="139989" y="59494"/>
                  </a:lnTo>
                  <a:lnTo>
                    <a:pt x="174495" y="0"/>
                  </a:lnTo>
                  <a:lnTo>
                    <a:pt x="210187" y="61538"/>
                  </a:lnTo>
                  <a:lnTo>
                    <a:pt x="210966" y="61538"/>
                  </a:lnTo>
                  <a:lnTo>
                    <a:pt x="210966" y="62881"/>
                  </a:lnTo>
                  <a:lnTo>
                    <a:pt x="210966" y="694583"/>
                  </a:lnTo>
                  <a:lnTo>
                    <a:pt x="210966" y="694584"/>
                  </a:lnTo>
                  <a:lnTo>
                    <a:pt x="210966" y="694584"/>
                  </a:lnTo>
                  <a:lnTo>
                    <a:pt x="174495" y="757464"/>
                  </a:lnTo>
                  <a:lnTo>
                    <a:pt x="139990" y="697972"/>
                  </a:lnTo>
                  <a:close/>
                </a:path>
              </a:pathLst>
            </a:custGeom>
            <a:solidFill>
              <a:srgbClr val="0076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01894" y="2043761"/>
            <a:ext cx="8131324" cy="549211"/>
            <a:chOff x="491384" y="2044525"/>
            <a:chExt cx="8131324" cy="549211"/>
          </a:xfrm>
          <a:solidFill>
            <a:srgbClr val="8D358B"/>
          </a:solidFill>
        </p:grpSpPr>
        <p:sp>
          <p:nvSpPr>
            <p:cNvPr id="44" name="Freeform 43"/>
            <p:cNvSpPr/>
            <p:nvPr/>
          </p:nvSpPr>
          <p:spPr>
            <a:xfrm>
              <a:off x="491384" y="2044525"/>
              <a:ext cx="8131324" cy="549211"/>
            </a:xfrm>
            <a:custGeom>
              <a:avLst/>
              <a:gdLst>
                <a:gd name="connsiteX0" fmla="*/ 116403 w 8220075"/>
                <a:gd name="connsiteY0" fmla="*/ 0 h 630310"/>
                <a:gd name="connsiteX1" fmla="*/ 8103672 w 8220075"/>
                <a:gd name="connsiteY1" fmla="*/ 0 h 630310"/>
                <a:gd name="connsiteX2" fmla="*/ 8220075 w 8220075"/>
                <a:gd name="connsiteY2" fmla="*/ 116403 h 630310"/>
                <a:gd name="connsiteX3" fmla="*/ 8220075 w 8220075"/>
                <a:gd name="connsiteY3" fmla="*/ 630310 h 630310"/>
                <a:gd name="connsiteX4" fmla="*/ 0 w 8220075"/>
                <a:gd name="connsiteY4" fmla="*/ 630310 h 630310"/>
                <a:gd name="connsiteX5" fmla="*/ 0 w 8220075"/>
                <a:gd name="connsiteY5" fmla="*/ 116403 h 630310"/>
                <a:gd name="connsiteX6" fmla="*/ 116403 w 8220075"/>
                <a:gd name="connsiteY6" fmla="*/ 0 h 630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220075" h="630310">
                  <a:moveTo>
                    <a:pt x="116403" y="0"/>
                  </a:moveTo>
                  <a:lnTo>
                    <a:pt x="8103672" y="0"/>
                  </a:lnTo>
                  <a:cubicBezTo>
                    <a:pt x="8167960" y="0"/>
                    <a:pt x="8220075" y="52115"/>
                    <a:pt x="8220075" y="116403"/>
                  </a:cubicBezTo>
                  <a:lnTo>
                    <a:pt x="8220075" y="630310"/>
                  </a:lnTo>
                  <a:lnTo>
                    <a:pt x="0" y="630310"/>
                  </a:lnTo>
                  <a:lnTo>
                    <a:pt x="0" y="116403"/>
                  </a:lnTo>
                  <a:cubicBezTo>
                    <a:pt x="0" y="52115"/>
                    <a:pt x="52115" y="0"/>
                    <a:pt x="116403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91384" y="2120474"/>
              <a:ext cx="8131324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  <a:latin typeface="Twinkl" pitchFamily="2" charset="0"/>
                </a:rPr>
                <a:t>Predicting Pip wants to know…</a:t>
              </a:r>
            </a:p>
          </p:txBody>
        </p:sp>
      </p:grpSp>
      <p:sp>
        <p:nvSpPr>
          <p:cNvPr id="42" name="LISTEN AGAIN">
            <a:hlinkClick r:id="rId3"/>
            <a:extLst>
              <a:ext uri="{FF2B5EF4-FFF2-40B4-BE49-F238E27FC236}">
                <a16:creationId xmlns:a16="http://schemas.microsoft.com/office/drawing/2014/main" id="{102598E6-1674-4E18-83D7-96FB9C6A0128}"/>
              </a:ext>
            </a:extLst>
          </p:cNvPr>
          <p:cNvSpPr/>
          <p:nvPr/>
        </p:nvSpPr>
        <p:spPr>
          <a:xfrm>
            <a:off x="280549" y="1280551"/>
            <a:ext cx="1627890" cy="1594524"/>
          </a:xfrm>
          <a:custGeom>
            <a:avLst/>
            <a:gdLst>
              <a:gd name="connsiteX0" fmla="*/ 0 w 1627890"/>
              <a:gd name="connsiteY0" fmla="*/ 0 h 946531"/>
              <a:gd name="connsiteX1" fmla="*/ 1627890 w 1627890"/>
              <a:gd name="connsiteY1" fmla="*/ 0 h 946531"/>
              <a:gd name="connsiteX2" fmla="*/ 1627890 w 1627890"/>
              <a:gd name="connsiteY2" fmla="*/ 140229 h 946531"/>
              <a:gd name="connsiteX3" fmla="*/ 1627890 w 1627890"/>
              <a:gd name="connsiteY3" fmla="*/ 473265 h 946531"/>
              <a:gd name="connsiteX4" fmla="*/ 1627890 w 1627890"/>
              <a:gd name="connsiteY4" fmla="*/ 806303 h 946531"/>
              <a:gd name="connsiteX5" fmla="*/ 1487662 w 1627890"/>
              <a:gd name="connsiteY5" fmla="*/ 946531 h 946531"/>
              <a:gd name="connsiteX6" fmla="*/ 140228 w 1627890"/>
              <a:gd name="connsiteY6" fmla="*/ 946531 h 946531"/>
              <a:gd name="connsiteX7" fmla="*/ 0 w 1627890"/>
              <a:gd name="connsiteY7" fmla="*/ 806303 h 946531"/>
              <a:gd name="connsiteX8" fmla="*/ 0 w 1627890"/>
              <a:gd name="connsiteY8" fmla="*/ 473265 h 946531"/>
              <a:gd name="connsiteX9" fmla="*/ 0 w 1627890"/>
              <a:gd name="connsiteY9" fmla="*/ 140229 h 946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27890" h="946531">
                <a:moveTo>
                  <a:pt x="0" y="0"/>
                </a:moveTo>
                <a:lnTo>
                  <a:pt x="1627890" y="0"/>
                </a:lnTo>
                <a:lnTo>
                  <a:pt x="1627890" y="140229"/>
                </a:lnTo>
                <a:lnTo>
                  <a:pt x="1627890" y="473265"/>
                </a:lnTo>
                <a:lnTo>
                  <a:pt x="1627890" y="806303"/>
                </a:lnTo>
                <a:cubicBezTo>
                  <a:pt x="1627890" y="883749"/>
                  <a:pt x="1565108" y="946531"/>
                  <a:pt x="1487662" y="946531"/>
                </a:cubicBezTo>
                <a:lnTo>
                  <a:pt x="140228" y="946531"/>
                </a:lnTo>
                <a:cubicBezTo>
                  <a:pt x="62782" y="946531"/>
                  <a:pt x="0" y="883749"/>
                  <a:pt x="0" y="806303"/>
                </a:cubicBezTo>
                <a:lnTo>
                  <a:pt x="0" y="473265"/>
                </a:lnTo>
                <a:lnTo>
                  <a:pt x="0" y="140229"/>
                </a:lnTo>
                <a:close/>
              </a:path>
            </a:pathLst>
          </a:custGeom>
          <a:solidFill>
            <a:srgbClr val="EB8634"/>
          </a:solidFill>
          <a:ln w="28575">
            <a:solidFill>
              <a:srgbClr val="F3B6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b">
            <a:no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To listen to the chapter again, click </a:t>
            </a:r>
            <a:r>
              <a:rPr lang="en-GB" sz="1600" b="1" u="sng" dirty="0">
                <a:solidFill>
                  <a:schemeClr val="bg1"/>
                </a:solidFill>
                <a:latin typeface="Twinkl" pitchFamily="2" charset="0"/>
              </a:rPr>
              <a:t>here</a:t>
            </a:r>
            <a:r>
              <a:rPr lang="en-GB" sz="1600" dirty="0">
                <a:latin typeface="Twinkl" pitchFamily="2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22448C-8B5A-4BEB-900B-74B1F2CB6EAD}"/>
              </a:ext>
            </a:extLst>
          </p:cNvPr>
          <p:cNvSpPr txBox="1"/>
          <p:nvPr/>
        </p:nvSpPr>
        <p:spPr>
          <a:xfrm>
            <a:off x="506338" y="652315"/>
            <a:ext cx="8131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The Hundred-Mile-An-Hour-Dog</a:t>
            </a:r>
          </a:p>
        </p:txBody>
      </p:sp>
      <p:sp>
        <p:nvSpPr>
          <p:cNvPr id="9" name="REVEAL ANSWER">
            <a:extLst>
              <a:ext uri="{FF2B5EF4-FFF2-40B4-BE49-F238E27FC236}">
                <a16:creationId xmlns:a16="http://schemas.microsoft.com/office/drawing/2014/main" id="{654F83C1-E113-4E98-9F3C-1C90B82567CB}"/>
              </a:ext>
            </a:extLst>
          </p:cNvPr>
          <p:cNvSpPr/>
          <p:nvPr/>
        </p:nvSpPr>
        <p:spPr>
          <a:xfrm>
            <a:off x="2775588" y="4890106"/>
            <a:ext cx="1837201" cy="535204"/>
          </a:xfrm>
          <a:prstGeom prst="roundRect">
            <a:avLst>
              <a:gd name="adj" fmla="val 14815"/>
            </a:avLst>
          </a:prstGeom>
          <a:solidFill>
            <a:srgbClr val="0076B0"/>
          </a:solidFill>
          <a:ln w="28575">
            <a:solidFill>
              <a:srgbClr val="88C9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sp>
        <p:nvSpPr>
          <p:cNvPr id="2" name="QUESTION"/>
          <p:cNvSpPr/>
          <p:nvPr/>
        </p:nvSpPr>
        <p:spPr>
          <a:xfrm>
            <a:off x="1458578" y="3029971"/>
            <a:ext cx="2981196" cy="1415677"/>
          </a:xfrm>
          <a:prstGeom prst="wedgeRoundRectCallout">
            <a:avLst>
              <a:gd name="adj1" fmla="val -35383"/>
              <a:gd name="adj2" fmla="val 79771"/>
              <a:gd name="adj3" fmla="val 16667"/>
            </a:avLst>
          </a:prstGeom>
          <a:solidFill>
            <a:srgbClr val="FCFDFE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What do you think will happen at the market after Trevor and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Streaker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have left?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-25215" y="0"/>
            <a:ext cx="9169215" cy="1962614"/>
            <a:chOff x="-25215" y="0"/>
            <a:chExt cx="9169215" cy="1962614"/>
          </a:xfrm>
        </p:grpSpPr>
        <p:grpSp>
          <p:nvGrpSpPr>
            <p:cNvPr id="46" name="Group 45"/>
            <p:cNvGrpSpPr/>
            <p:nvPr/>
          </p:nvGrpSpPr>
          <p:grpSpPr>
            <a:xfrm>
              <a:off x="-25215" y="0"/>
              <a:ext cx="9169215" cy="1962614"/>
              <a:chOff x="-25215" y="0"/>
              <a:chExt cx="9169215" cy="1962614"/>
            </a:xfrm>
          </p:grpSpPr>
          <p:sp>
            <p:nvSpPr>
              <p:cNvPr id="47" name="Rectangle 46"/>
              <p:cNvSpPr/>
              <p:nvPr/>
            </p:nvSpPr>
            <p:spPr>
              <a:xfrm>
                <a:off x="0" y="0"/>
                <a:ext cx="9144000" cy="1698809"/>
              </a:xfrm>
              <a:prstGeom prst="rect">
                <a:avLst/>
              </a:prstGeom>
              <a:solidFill>
                <a:srgbClr val="00A8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Right Triangle 47"/>
              <p:cNvSpPr/>
              <p:nvPr/>
            </p:nvSpPr>
            <p:spPr>
              <a:xfrm rot="10800000">
                <a:off x="0" y="1574485"/>
                <a:ext cx="9144000" cy="388129"/>
              </a:xfrm>
              <a:prstGeom prst="rtTriangle">
                <a:avLst/>
              </a:prstGeom>
              <a:solidFill>
                <a:srgbClr val="00A8E7">
                  <a:alpha val="54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Right Triangle 48"/>
              <p:cNvSpPr/>
              <p:nvPr/>
            </p:nvSpPr>
            <p:spPr>
              <a:xfrm rot="10800000">
                <a:off x="-25215" y="1523004"/>
                <a:ext cx="9169213" cy="319194"/>
              </a:xfrm>
              <a:prstGeom prst="rtTriangle">
                <a:avLst/>
              </a:prstGeom>
              <a:solidFill>
                <a:srgbClr val="00A8E7">
                  <a:alpha val="69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0" name="Right Triangle 49"/>
              <p:cNvSpPr/>
              <p:nvPr/>
            </p:nvSpPr>
            <p:spPr>
              <a:xfrm rot="10800000" flipH="1">
                <a:off x="0" y="1682356"/>
                <a:ext cx="9143998" cy="234329"/>
              </a:xfrm>
              <a:prstGeom prst="rtTriangle">
                <a:avLst/>
              </a:prstGeom>
              <a:solidFill>
                <a:srgbClr val="00A8E7">
                  <a:alpha val="54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1" name="TITLE TEXT"/>
            <p:cNvSpPr txBox="1">
              <a:spLocks/>
            </p:cNvSpPr>
            <p:nvPr/>
          </p:nvSpPr>
          <p:spPr>
            <a:xfrm>
              <a:off x="621323" y="350550"/>
              <a:ext cx="7513983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dirty="0">
                  <a:solidFill>
                    <a:schemeClr val="bg1"/>
                  </a:solidFill>
                </a:rPr>
                <a:t>Puffin Book of the Week</a:t>
              </a:r>
              <a:br>
                <a:rPr lang="en-GB" dirty="0">
                  <a:solidFill>
                    <a:schemeClr val="bg1"/>
                  </a:solidFill>
                </a:rPr>
              </a:br>
              <a:r>
                <a:rPr lang="en-GB" sz="2800" b="0" dirty="0">
                  <a:solidFill>
                    <a:schemeClr val="bg1"/>
                  </a:solidFill>
                </a:rPr>
                <a:t>The Hundred-Mile-An Hour Dog</a:t>
              </a:r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548" y="132296"/>
              <a:ext cx="967805" cy="1476866"/>
            </a:xfrm>
            <a:prstGeom prst="rect">
              <a:avLst/>
            </a:prstGeom>
            <a:ln w="28575">
              <a:solidFill>
                <a:srgbClr val="0076B0"/>
              </a:solidFill>
            </a:ln>
          </p:spPr>
        </p:pic>
      </p:grpSp>
      <p:sp>
        <p:nvSpPr>
          <p:cNvPr id="35" name="NEX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6CE0DDF-3024-458F-A9D1-EF0F7883C6CF}"/>
              </a:ext>
            </a:extLst>
          </p:cNvPr>
          <p:cNvSpPr/>
          <p:nvPr/>
        </p:nvSpPr>
        <p:spPr>
          <a:xfrm>
            <a:off x="7485017" y="5678433"/>
            <a:ext cx="1020454" cy="535204"/>
          </a:xfrm>
          <a:prstGeom prst="roundRect">
            <a:avLst>
              <a:gd name="adj" fmla="val 14815"/>
            </a:avLst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Finish</a:t>
            </a:r>
          </a:p>
        </p:txBody>
      </p:sp>
      <p:sp>
        <p:nvSpPr>
          <p:cNvPr id="83" name="ANSWER"/>
          <p:cNvSpPr/>
          <p:nvPr/>
        </p:nvSpPr>
        <p:spPr>
          <a:xfrm>
            <a:off x="1458578" y="3037877"/>
            <a:ext cx="2981196" cy="1784715"/>
          </a:xfrm>
          <a:prstGeom prst="wedgeRoundRectCallout">
            <a:avLst>
              <a:gd name="adj1" fmla="val -36698"/>
              <a:gd name="adj2" fmla="val 60961"/>
              <a:gd name="adj3" fmla="val 16667"/>
            </a:avLst>
          </a:prstGeom>
          <a:solidFill>
            <a:srgbClr val="FCFDFE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pc="-70" dirty="0">
                <a:solidFill>
                  <a:schemeClr val="tx1"/>
                </a:solidFill>
                <a:latin typeface="Twinkl" pitchFamily="2" charset="0"/>
              </a:rPr>
              <a:t>I think that </a:t>
            </a:r>
            <a:r>
              <a:rPr lang="en-GB" b="1" spc="-70" dirty="0">
                <a:solidFill>
                  <a:schemeClr val="tx1"/>
                </a:solidFill>
                <a:latin typeface="Twinkl" pitchFamily="2" charset="0"/>
              </a:rPr>
              <a:t>the people who were following Trevor and </a:t>
            </a:r>
            <a:r>
              <a:rPr lang="en-GB" b="1" spc="-70" dirty="0" err="1">
                <a:solidFill>
                  <a:schemeClr val="tx1"/>
                </a:solidFill>
                <a:latin typeface="Twinkl" pitchFamily="2" charset="0"/>
              </a:rPr>
              <a:t>Streaker</a:t>
            </a:r>
            <a:r>
              <a:rPr lang="en-GB" b="1" spc="-70" dirty="0">
                <a:solidFill>
                  <a:schemeClr val="tx1"/>
                </a:solidFill>
                <a:latin typeface="Twinkl" pitchFamily="2" charset="0"/>
              </a:rPr>
              <a:t> through the market might stay and help all of the stallholders to tidy up the mess.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648033" y="4780623"/>
            <a:ext cx="1253657" cy="1583457"/>
            <a:chOff x="631770" y="2298819"/>
            <a:chExt cx="3104422" cy="3921101"/>
          </a:xfrm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96898487-860E-46C0-AA87-D4F213C585CA}"/>
                </a:ext>
              </a:extLst>
            </p:cNvPr>
            <p:cNvSpPr/>
            <p:nvPr/>
          </p:nvSpPr>
          <p:spPr>
            <a:xfrm>
              <a:off x="631770" y="3115498"/>
              <a:ext cx="3104422" cy="3104422"/>
            </a:xfrm>
            <a:prstGeom prst="ellipse">
              <a:avLst/>
            </a:prstGeom>
            <a:solidFill>
              <a:srgbClr val="8C3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29DAEE52-AA05-4999-B586-CE7CD5A98B8F}"/>
                </a:ext>
              </a:extLst>
            </p:cNvPr>
            <p:cNvGrpSpPr/>
            <p:nvPr/>
          </p:nvGrpSpPr>
          <p:grpSpPr>
            <a:xfrm>
              <a:off x="631770" y="2298819"/>
              <a:ext cx="3104422" cy="3921101"/>
              <a:chOff x="631770" y="2298819"/>
              <a:chExt cx="3104422" cy="3921101"/>
            </a:xfrm>
          </p:grpSpPr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AD7D58FD-9925-42DC-9ABA-BDE45E8AED7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15143" r="-14821"/>
              <a:stretch/>
            </p:blipFill>
            <p:spPr>
              <a:xfrm>
                <a:off x="631770" y="3115498"/>
                <a:ext cx="3104422" cy="3104422"/>
              </a:xfrm>
              <a:prstGeom prst="ellipse">
                <a:avLst/>
              </a:prstGeom>
            </p:spPr>
          </p:pic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id="{99E54E43-6340-4D81-9FC8-27F2F72F27E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15143" t="-5572" r="-14821"/>
              <a:stretch/>
            </p:blipFill>
            <p:spPr>
              <a:xfrm>
                <a:off x="631770" y="2298819"/>
                <a:ext cx="3104422" cy="1435693"/>
              </a:xfrm>
              <a:prstGeom prst="rect">
                <a:avLst/>
              </a:prstGeom>
            </p:spPr>
          </p:pic>
        </p:grpSp>
      </p:grpSp>
      <p:grpSp>
        <p:nvGrpSpPr>
          <p:cNvPr id="40" name="Group 39"/>
          <p:cNvGrpSpPr/>
          <p:nvPr/>
        </p:nvGrpSpPr>
        <p:grpSpPr>
          <a:xfrm>
            <a:off x="0" y="6327284"/>
            <a:ext cx="9148864" cy="601936"/>
            <a:chOff x="0" y="6327284"/>
            <a:chExt cx="9148864" cy="601936"/>
          </a:xfrm>
        </p:grpSpPr>
        <p:grpSp>
          <p:nvGrpSpPr>
            <p:cNvPr id="58" name="Group 57"/>
            <p:cNvGrpSpPr/>
            <p:nvPr/>
          </p:nvGrpSpPr>
          <p:grpSpPr>
            <a:xfrm>
              <a:off x="0" y="6327284"/>
              <a:ext cx="9148864" cy="601936"/>
              <a:chOff x="0" y="6344062"/>
              <a:chExt cx="9148864" cy="601936"/>
            </a:xfrm>
          </p:grpSpPr>
          <p:grpSp>
            <p:nvGrpSpPr>
              <p:cNvPr id="67" name="Group 66"/>
              <p:cNvGrpSpPr/>
              <p:nvPr/>
            </p:nvGrpSpPr>
            <p:grpSpPr>
              <a:xfrm>
                <a:off x="0" y="6428870"/>
                <a:ext cx="9148864" cy="449614"/>
                <a:chOff x="794286" y="3019082"/>
                <a:chExt cx="7059780" cy="798369"/>
              </a:xfrm>
            </p:grpSpPr>
            <p:sp>
              <p:nvSpPr>
                <p:cNvPr id="73" name="Rectangle 72"/>
                <p:cNvSpPr/>
                <p:nvPr/>
              </p:nvSpPr>
              <p:spPr>
                <a:xfrm>
                  <a:off x="794614" y="3019082"/>
                  <a:ext cx="7059452" cy="798369"/>
                </a:xfrm>
                <a:prstGeom prst="rect">
                  <a:avLst/>
                </a:prstGeom>
                <a:solidFill>
                  <a:srgbClr val="00A8E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cxnSp>
              <p:nvCxnSpPr>
                <p:cNvPr id="74" name="Straight Connector 73"/>
                <p:cNvCxnSpPr/>
                <p:nvPr/>
              </p:nvCxnSpPr>
              <p:spPr>
                <a:xfrm>
                  <a:off x="794286" y="3028236"/>
                  <a:ext cx="705978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8" name="Group 67"/>
              <p:cNvGrpSpPr/>
              <p:nvPr/>
            </p:nvGrpSpPr>
            <p:grpSpPr>
              <a:xfrm>
                <a:off x="7964517" y="6344062"/>
                <a:ext cx="1051209" cy="601936"/>
                <a:chOff x="7964517" y="6344062"/>
                <a:chExt cx="1051209" cy="601936"/>
              </a:xfrm>
            </p:grpSpPr>
            <p:pic>
              <p:nvPicPr>
                <p:cNvPr id="69" name="Picture 68"/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780282" y="6479753"/>
                  <a:ext cx="235444" cy="328707"/>
                </a:xfrm>
                <a:prstGeom prst="rect">
                  <a:avLst/>
                </a:prstGeom>
              </p:spPr>
            </p:pic>
            <p:pic>
              <p:nvPicPr>
                <p:cNvPr id="72" name="Picture 71"/>
                <p:cNvPicPr>
                  <a:picLocks noChangeAspect="1"/>
                </p:cNvPicPr>
                <p:nvPr/>
              </p:nvPicPr>
              <p:blipFill>
                <a:blip r:embed="rId8" cstate="screen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964517" y="6344062"/>
                  <a:ext cx="815765" cy="601936"/>
                </a:xfrm>
                <a:prstGeom prst="rect">
                  <a:avLst/>
                </a:prstGeom>
              </p:spPr>
            </p:pic>
          </p:grpSp>
        </p:grp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805C331B-ACB4-4A36-A091-A97A26C8FBA9}"/>
                </a:ext>
              </a:extLst>
            </p:cNvPr>
            <p:cNvSpPr txBox="1"/>
            <p:nvPr/>
          </p:nvSpPr>
          <p:spPr>
            <a:xfrm>
              <a:off x="0" y="6531352"/>
              <a:ext cx="495266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Text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Jeremy Strong; illustrations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Nick </a:t>
              </a:r>
              <a:r>
                <a:rPr lang="en-GB" sz="1000" dirty="0" err="1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Sharratt</a:t>
              </a:r>
              <a:endParaRPr lang="en-GB" sz="1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030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2" grpId="0" animBg="1"/>
      <p:bldP spid="35" grpId="0" animBg="1"/>
      <p:bldP spid="8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926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4338</TotalTime>
  <Words>441</Words>
  <Application>Microsoft Office PowerPoint</Application>
  <PresentationFormat>On-screen Show (4:3)</PresentationFormat>
  <Paragraphs>54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Twinkl</vt:lpstr>
      <vt:lpstr>Tuffy</vt:lpstr>
      <vt:lpstr>Tahoma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Ruby Cunningham</dc:creator>
  <cp:lastModifiedBy>Ruby Cunningham</cp:lastModifiedBy>
  <cp:revision>326</cp:revision>
  <dcterms:created xsi:type="dcterms:W3CDTF">2020-01-14T14:11:07Z</dcterms:created>
  <dcterms:modified xsi:type="dcterms:W3CDTF">2020-05-28T11:19:52Z</dcterms:modified>
</cp:coreProperties>
</file>