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BA9D217-B50A-45A9-820B-471CCB81D823}"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562700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BA9D217-B50A-45A9-820B-471CCB81D823}"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1792288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BA9D217-B50A-45A9-820B-471CCB81D823}"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33248883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BA9D217-B50A-45A9-820B-471CCB81D823}"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2018495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BA9D217-B50A-45A9-820B-471CCB81D823}" type="datetimeFigureOut">
              <a:rPr lang="en-GB" smtClean="0"/>
              <a:t>05/07/2020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3110588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BA9D217-B50A-45A9-820B-471CCB81D823}" type="datetimeFigureOut">
              <a:rPr lang="en-GB" smtClean="0"/>
              <a:t>05/07/2020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3486616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A9D217-B50A-45A9-820B-471CCB81D823}" type="datetimeFigureOut">
              <a:rPr lang="en-GB" smtClean="0"/>
              <a:t>05/07/2020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3883289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BA9D217-B50A-45A9-820B-471CCB81D823}"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3873947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BA9D217-B50A-45A9-820B-471CCB81D823}"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3317542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BA9D217-B50A-45A9-820B-471CCB81D823}"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1500858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BA9D217-B50A-45A9-820B-471CCB81D823}"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978C47-7B3D-4A4C-9756-0D16294DC012}" type="slidenum">
              <a:rPr lang="en-GB" smtClean="0"/>
              <a:t>‹#›</a:t>
            </a:fld>
            <a:endParaRPr lang="en-GB"/>
          </a:p>
        </p:txBody>
      </p:sp>
    </p:spTree>
    <p:extLst>
      <p:ext uri="{BB962C8B-B14F-4D97-AF65-F5344CB8AC3E}">
        <p14:creationId xmlns:p14="http://schemas.microsoft.com/office/powerpoint/2010/main" val="2357257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A9D217-B50A-45A9-820B-471CCB81D823}" type="datetimeFigureOut">
              <a:rPr lang="en-GB" smtClean="0"/>
              <a:t>05/07/2020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78C47-7B3D-4A4C-9756-0D16294DC012}" type="slidenum">
              <a:rPr lang="en-GB" smtClean="0"/>
              <a:t>‹#›</a:t>
            </a:fld>
            <a:endParaRPr lang="en-GB"/>
          </a:p>
        </p:txBody>
      </p:sp>
    </p:spTree>
    <p:extLst>
      <p:ext uri="{BB962C8B-B14F-4D97-AF65-F5344CB8AC3E}">
        <p14:creationId xmlns:p14="http://schemas.microsoft.com/office/powerpoint/2010/main" val="5121153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9.jpg"/><Relationship Id="rId13" Type="http://schemas.openxmlformats.org/officeDocument/2006/relationships/image" Target="../media/image14.jpeg"/><Relationship Id="rId3" Type="http://schemas.openxmlformats.org/officeDocument/2006/relationships/image" Target="../media/image4.jpeg"/><Relationship Id="rId7" Type="http://schemas.openxmlformats.org/officeDocument/2006/relationships/image" Target="../media/image8.png"/><Relationship Id="rId12"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jpeg"/><Relationship Id="rId5" Type="http://schemas.openxmlformats.org/officeDocument/2006/relationships/image" Target="../media/image6.gif"/><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jpeg"/><Relationship Id="rId14" Type="http://schemas.openxmlformats.org/officeDocument/2006/relationships/image" Target="../media/image15.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711964"/>
          <a:ext cx="8229600" cy="5506720"/>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1231032">
                  <a:extLst>
                    <a:ext uri="{9D8B030D-6E8A-4147-A177-3AD203B41FA5}">
                      <a16:colId xmlns:a16="http://schemas.microsoft.com/office/drawing/2014/main" val="20001"/>
                    </a:ext>
                  </a:extLst>
                </a:gridCol>
                <a:gridCol w="641176">
                  <a:extLst>
                    <a:ext uri="{9D8B030D-6E8A-4147-A177-3AD203B41FA5}">
                      <a16:colId xmlns:a16="http://schemas.microsoft.com/office/drawing/2014/main" val="20002"/>
                    </a:ext>
                  </a:extLst>
                </a:gridCol>
                <a:gridCol w="730424">
                  <a:extLst>
                    <a:ext uri="{9D8B030D-6E8A-4147-A177-3AD203B41FA5}">
                      <a16:colId xmlns:a16="http://schemas.microsoft.com/office/drawing/2014/main" val="20003"/>
                    </a:ext>
                  </a:extLst>
                </a:gridCol>
                <a:gridCol w="3374032">
                  <a:extLst>
                    <a:ext uri="{9D8B030D-6E8A-4147-A177-3AD203B41FA5}">
                      <a16:colId xmlns:a16="http://schemas.microsoft.com/office/drawing/2014/main" val="20004"/>
                    </a:ext>
                  </a:extLst>
                </a:gridCol>
                <a:gridCol w="740768">
                  <a:extLst>
                    <a:ext uri="{9D8B030D-6E8A-4147-A177-3AD203B41FA5}">
                      <a16:colId xmlns:a16="http://schemas.microsoft.com/office/drawing/2014/main" val="20005"/>
                    </a:ext>
                  </a:extLst>
                </a:gridCol>
              </a:tblGrid>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Autumn 1: Week 1: Pre-Learning Task</a:t>
                      </a:r>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2">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gridSpan="4">
                  <a:txBody>
                    <a:bodyPr/>
                    <a:lstStyle/>
                    <a:p>
                      <a:r>
                        <a:rPr lang="en-GB" dirty="0" smtClean="0">
                          <a:latin typeface="Century Gothic" pitchFamily="34" charset="0"/>
                        </a:rPr>
                        <a:t>Autumn 1: Week 1</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dirty="0" smtClean="0">
                          <a:latin typeface="Century Gothic" pitchFamily="34" charset="0"/>
                        </a:rPr>
                        <a:t>Objective 1</a:t>
                      </a:r>
                      <a:endParaRPr lang="en-GB" dirty="0">
                        <a:latin typeface="Century Gothic" pitchFamily="34" charset="0"/>
                      </a:endParaRPr>
                    </a:p>
                  </a:txBody>
                  <a:tcPr/>
                </a:tc>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Count in steps of 2, 3,</a:t>
                      </a:r>
                      <a:r>
                        <a:rPr lang="en-GB" sz="1400" b="1" baseline="0" dirty="0" smtClean="0">
                          <a:effectLst/>
                          <a:latin typeface="Century Gothic" panose="020B0502020202020204" pitchFamily="34" charset="0"/>
                          <a:ea typeface="Calibri" panose="020F0502020204030204" pitchFamily="34" charset="0"/>
                          <a:cs typeface="Times New Roman" panose="02020603050405020304" pitchFamily="18" charset="0"/>
                        </a:rPr>
                        <a:t> 5 and 10 from any number, forward and backwards.</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6">
                  <a:txBody>
                    <a:bodyPr/>
                    <a:lstStyle/>
                    <a:p>
                      <a:pPr algn="ctr"/>
                      <a:r>
                        <a:rPr lang="en-GB" b="1" i="1" dirty="0" smtClean="0">
                          <a:solidFill>
                            <a:schemeClr val="tx1"/>
                          </a:solidFill>
                          <a:latin typeface="Century Gothic" pitchFamily="34" charset="0"/>
                        </a:rPr>
                        <a:t>Can you complete</a:t>
                      </a:r>
                      <a:r>
                        <a:rPr lang="en-GB" b="1" i="1" baseline="0" dirty="0" smtClean="0">
                          <a:solidFill>
                            <a:schemeClr val="tx1"/>
                          </a:solidFill>
                          <a:latin typeface="Century Gothic" pitchFamily="34" charset="0"/>
                        </a:rPr>
                        <a:t> </a:t>
                      </a:r>
                      <a:r>
                        <a:rPr lang="en-GB" b="1" i="1" baseline="0" dirty="0" smtClean="0">
                          <a:latin typeface="Century Gothic" pitchFamily="34" charset="0"/>
                        </a:rPr>
                        <a:t>these sequences?</a:t>
                      </a:r>
                      <a:endParaRPr lang="en-GB" b="1" i="1" dirty="0">
                        <a:latin typeface="Century Gothic" pitchFamily="34" charset="0"/>
                      </a:endParaRPr>
                    </a:p>
                  </a:txBody>
                  <a:tcPr/>
                </a:tc>
                <a:tc hMerge="1">
                  <a:txBody>
                    <a:bodyPr/>
                    <a:lstStyle/>
                    <a:p>
                      <a:pPr lvl="0" algn="ctr"/>
                      <a:endParaRPr lang="en-GB" sz="1400" b="0" kern="1200" dirty="0" smtClean="0">
                        <a:solidFill>
                          <a:schemeClr val="dk1"/>
                        </a:solidFill>
                        <a:effectLst/>
                        <a:latin typeface="Century Gothic" pitchFamily="34" charset="0"/>
                        <a:ea typeface="+mn-ea"/>
                        <a:cs typeface="+mn-cs"/>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4"/>
                  </a:ext>
                </a:extLst>
              </a:tr>
              <a:tr h="370840">
                <a:tc gridSpan="3">
                  <a:txBody>
                    <a:bodyPr/>
                    <a:lstStyle/>
                    <a:p>
                      <a:r>
                        <a:rPr lang="en-GB" sz="2400" dirty="0" smtClean="0">
                          <a:latin typeface="Century Gothic" panose="020B0502020202020204" pitchFamily="34" charset="0"/>
                        </a:rPr>
                        <a:t>20, 30, 40</a:t>
                      </a:r>
                    </a:p>
                    <a:p>
                      <a:endParaRPr lang="en-GB" sz="2400" dirty="0">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a:txBody>
                    <a:bodyPr/>
                    <a:lstStyle/>
                    <a:p>
                      <a:endParaRPr lang="en-GB" sz="1800" b="1" i="1" dirty="0">
                        <a:latin typeface="Century Gothic" panose="020B0502020202020204" pitchFamily="34" charset="0"/>
                      </a:endParaRPr>
                    </a:p>
                  </a:txBody>
                  <a:tcPr>
                    <a:solidFill>
                      <a:schemeClr val="accent2">
                        <a:lumMod val="60000"/>
                        <a:lumOff val="40000"/>
                      </a:schemeClr>
                    </a:solidFill>
                  </a:tcPr>
                </a:tc>
                <a:tc>
                  <a:txBody>
                    <a:bodyPr/>
                    <a:lstStyle/>
                    <a:p>
                      <a:r>
                        <a:rPr lang="en-GB" sz="2400" dirty="0" smtClean="0">
                          <a:latin typeface="Century Gothic" panose="020B0502020202020204" pitchFamily="34" charset="0"/>
                        </a:rPr>
                        <a:t>25, 20, 15 </a:t>
                      </a:r>
                      <a:endParaRPr lang="en-GB" sz="24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370840">
                <a:tc gridSpan="3">
                  <a:txBody>
                    <a:bodyPr/>
                    <a:lstStyle/>
                    <a:p>
                      <a:r>
                        <a:rPr lang="en-GB" sz="2400" dirty="0" smtClean="0">
                          <a:latin typeface="Century Gothic" panose="020B0502020202020204" pitchFamily="34" charset="0"/>
                        </a:rPr>
                        <a:t>16, 14, 12</a:t>
                      </a:r>
                    </a:p>
                    <a:p>
                      <a:r>
                        <a:rPr lang="en-GB" sz="2400" dirty="0" smtClean="0">
                          <a:latin typeface="Century Gothic" panose="020B0502020202020204" pitchFamily="34" charset="0"/>
                        </a:rPr>
                        <a:t> </a:t>
                      </a:r>
                      <a:endParaRPr lang="en-GB" sz="2400" dirty="0">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a:txBody>
                    <a:bodyPr/>
                    <a:lstStyle/>
                    <a:p>
                      <a:endParaRPr lang="en-GB" sz="1800" b="1" i="1" dirty="0">
                        <a:latin typeface="Century Gothic" panose="020B0502020202020204" pitchFamily="34" charset="0"/>
                      </a:endParaRPr>
                    </a:p>
                  </a:txBody>
                  <a:tcPr>
                    <a:solidFill>
                      <a:schemeClr val="accent2">
                        <a:lumMod val="60000"/>
                        <a:lumOff val="40000"/>
                      </a:schemeClr>
                    </a:solidFill>
                  </a:tcPr>
                </a:tc>
                <a:tc>
                  <a:txBody>
                    <a:bodyPr/>
                    <a:lstStyle/>
                    <a:p>
                      <a:r>
                        <a:rPr lang="en-GB" sz="2400" dirty="0" smtClean="0">
                          <a:latin typeface="Century Gothic" panose="020B0502020202020204" pitchFamily="34" charset="0"/>
                        </a:rPr>
                        <a:t>85, 80, 75 </a:t>
                      </a:r>
                      <a:endParaRPr lang="en-GB" sz="24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6"/>
                  </a:ext>
                </a:extLst>
              </a:tr>
              <a:tr h="370840">
                <a:tc gridSpan="3">
                  <a:txBody>
                    <a:bodyPr/>
                    <a:lstStyle/>
                    <a:p>
                      <a:r>
                        <a:rPr lang="en-GB" sz="2400" dirty="0" smtClean="0">
                          <a:latin typeface="Century Gothic" panose="020B0502020202020204" pitchFamily="34" charset="0"/>
                        </a:rPr>
                        <a:t>6, 9, 12</a:t>
                      </a:r>
                      <a:endParaRPr lang="en-GB" sz="2400" baseline="0" dirty="0" smtClean="0">
                        <a:latin typeface="Century Gothic" panose="020B0502020202020204" pitchFamily="34" charset="0"/>
                      </a:endParaRPr>
                    </a:p>
                    <a:p>
                      <a:r>
                        <a:rPr lang="en-GB" sz="2400" baseline="0" dirty="0" smtClean="0">
                          <a:latin typeface="Century Gothic" panose="020B0502020202020204" pitchFamily="34" charset="0"/>
                        </a:rPr>
                        <a:t> </a:t>
                      </a:r>
                      <a:endParaRPr lang="en-GB" sz="2400" dirty="0">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a:txBody>
                    <a:bodyPr/>
                    <a:lstStyle/>
                    <a:p>
                      <a:endParaRPr lang="en-GB" sz="1800" b="1" i="1" dirty="0">
                        <a:latin typeface="Century Gothic" panose="020B0502020202020204" pitchFamily="34" charset="0"/>
                      </a:endParaRPr>
                    </a:p>
                  </a:txBody>
                  <a:tcPr>
                    <a:solidFill>
                      <a:schemeClr val="accent2">
                        <a:lumMod val="60000"/>
                        <a:lumOff val="40000"/>
                      </a:schemeClr>
                    </a:solidFill>
                  </a:tcPr>
                </a:tc>
                <a:tc>
                  <a:txBody>
                    <a:bodyPr/>
                    <a:lstStyle/>
                    <a:p>
                      <a:r>
                        <a:rPr lang="en-GB" sz="2400" dirty="0" smtClean="0">
                          <a:latin typeface="Century Gothic" panose="020B0502020202020204" pitchFamily="34" charset="0"/>
                        </a:rPr>
                        <a:t>27, 22, 17 </a:t>
                      </a:r>
                      <a:endParaRPr lang="en-GB" sz="24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7"/>
                  </a:ext>
                </a:extLst>
              </a:tr>
              <a:tr h="370840">
                <a:tc gridSpan="3">
                  <a:txBody>
                    <a:bodyPr/>
                    <a:lstStyle/>
                    <a:p>
                      <a:r>
                        <a:rPr lang="en-GB" sz="2400" dirty="0" smtClean="0">
                          <a:latin typeface="Century Gothic" panose="020B0502020202020204" pitchFamily="34" charset="0"/>
                        </a:rPr>
                        <a:t>35,</a:t>
                      </a:r>
                      <a:r>
                        <a:rPr lang="en-GB" sz="2400" baseline="0" dirty="0" smtClean="0">
                          <a:latin typeface="Century Gothic" panose="020B0502020202020204" pitchFamily="34" charset="0"/>
                        </a:rPr>
                        <a:t> 38, 41</a:t>
                      </a:r>
                      <a:endParaRPr lang="en-GB" sz="2400" dirty="0" smtClean="0">
                        <a:latin typeface="Century Gothic" panose="020B0502020202020204" pitchFamily="34" charset="0"/>
                      </a:endParaRPr>
                    </a:p>
                    <a:p>
                      <a:r>
                        <a:rPr lang="en-GB" sz="2400" dirty="0" smtClean="0">
                          <a:latin typeface="Century Gothic" panose="020B0502020202020204" pitchFamily="34" charset="0"/>
                        </a:rPr>
                        <a:t> </a:t>
                      </a:r>
                      <a:endParaRPr lang="en-GB" sz="2400" dirty="0">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a:txBody>
                    <a:bodyPr/>
                    <a:lstStyle/>
                    <a:p>
                      <a:endParaRPr lang="en-GB" sz="1800" b="1" i="1" dirty="0">
                        <a:latin typeface="Century Gothic" panose="020B0502020202020204" pitchFamily="34" charset="0"/>
                      </a:endParaRPr>
                    </a:p>
                  </a:txBody>
                  <a:tcPr>
                    <a:solidFill>
                      <a:schemeClr val="accent2">
                        <a:lumMod val="60000"/>
                        <a:lumOff val="40000"/>
                      </a:schemeClr>
                    </a:solidFill>
                  </a:tcPr>
                </a:tc>
                <a:tc>
                  <a:txBody>
                    <a:bodyPr/>
                    <a:lstStyle/>
                    <a:p>
                      <a:r>
                        <a:rPr lang="en-GB" sz="2400" dirty="0" smtClean="0">
                          <a:latin typeface="Century Gothic" panose="020B0502020202020204" pitchFamily="34" charset="0"/>
                        </a:rPr>
                        <a:t>120, 110, 100</a:t>
                      </a:r>
                      <a:endParaRPr lang="en-GB" sz="2400" dirty="0">
                        <a:latin typeface="Century Gothic" panose="020B0502020202020204" pitchFamily="34" charset="0"/>
                      </a:endParaRPr>
                    </a:p>
                  </a:txBody>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8"/>
                  </a:ext>
                </a:extLst>
              </a:tr>
            </a:tbl>
          </a:graphicData>
        </a:graphic>
      </p:graphicFrame>
      <p:sp>
        <p:nvSpPr>
          <p:cNvPr id="10" name="Rectangle 9"/>
          <p:cNvSpPr/>
          <p:nvPr/>
        </p:nvSpPr>
        <p:spPr>
          <a:xfrm>
            <a:off x="3756118" y="3004057"/>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p:cNvSpPr/>
          <p:nvPr/>
        </p:nvSpPr>
        <p:spPr>
          <a:xfrm>
            <a:off x="4495491" y="3001591"/>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3747479" y="3835910"/>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4495491" y="3835910"/>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p:cNvSpPr/>
          <p:nvPr/>
        </p:nvSpPr>
        <p:spPr>
          <a:xfrm>
            <a:off x="3756118" y="4711660"/>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15"/>
          <p:cNvSpPr/>
          <p:nvPr/>
        </p:nvSpPr>
        <p:spPr>
          <a:xfrm>
            <a:off x="4508840" y="4711660"/>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p:cNvSpPr/>
          <p:nvPr/>
        </p:nvSpPr>
        <p:spPr>
          <a:xfrm>
            <a:off x="3741302" y="5475311"/>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p:nvSpPr>
        <p:spPr>
          <a:xfrm>
            <a:off x="4508840" y="5475311"/>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p:cNvSpPr/>
          <p:nvPr/>
        </p:nvSpPr>
        <p:spPr>
          <a:xfrm>
            <a:off x="7734567" y="3004057"/>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p:cNvSpPr/>
          <p:nvPr/>
        </p:nvSpPr>
        <p:spPr>
          <a:xfrm>
            <a:off x="8473940" y="3019614"/>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p:cNvSpPr/>
          <p:nvPr/>
        </p:nvSpPr>
        <p:spPr>
          <a:xfrm>
            <a:off x="7742538" y="3827428"/>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p:cNvSpPr/>
          <p:nvPr/>
        </p:nvSpPr>
        <p:spPr>
          <a:xfrm>
            <a:off x="8473940" y="3821440"/>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7734567" y="4633479"/>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23"/>
          <p:cNvSpPr/>
          <p:nvPr/>
        </p:nvSpPr>
        <p:spPr>
          <a:xfrm>
            <a:off x="8487289" y="4633479"/>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24"/>
          <p:cNvSpPr/>
          <p:nvPr/>
        </p:nvSpPr>
        <p:spPr>
          <a:xfrm>
            <a:off x="8090420" y="5426081"/>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25"/>
          <p:cNvSpPr/>
          <p:nvPr/>
        </p:nvSpPr>
        <p:spPr>
          <a:xfrm>
            <a:off x="8788958" y="5426081"/>
            <a:ext cx="648072" cy="5040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Footer Placeholder 1"/>
          <p:cNvSpPr>
            <a:spLocks noGrp="1"/>
          </p:cNvSpPr>
          <p:nvPr>
            <p:ph type="ftr" sz="quarter" idx="11"/>
          </p:nvPr>
        </p:nvSpPr>
        <p:spPr/>
        <p:txBody>
          <a:bodyPr/>
          <a:lstStyle/>
          <a:p>
            <a:r>
              <a:rPr lang="en-GB" dirty="0" smtClean="0"/>
              <a:t>© Focus Education UK Ltd</a:t>
            </a:r>
            <a:endParaRPr lang="en-GB" dirty="0"/>
          </a:p>
        </p:txBody>
      </p:sp>
      <p:sp>
        <p:nvSpPr>
          <p:cNvPr id="4" name="Slide Number Placeholder 3"/>
          <p:cNvSpPr>
            <a:spLocks noGrp="1"/>
          </p:cNvSpPr>
          <p:nvPr>
            <p:ph type="sldNum" sz="quarter" idx="12"/>
          </p:nvPr>
        </p:nvSpPr>
        <p:spPr/>
        <p:txBody>
          <a:bodyPr/>
          <a:lstStyle/>
          <a:p>
            <a:fld id="{BD94B9D1-689F-45DB-9E62-C7110AF6A8C8}" type="slidenum">
              <a:rPr lang="en-GB" smtClean="0"/>
              <a:t>1</a:t>
            </a:fld>
            <a:endParaRPr lang="en-GB" dirty="0"/>
          </a:p>
        </p:txBody>
      </p:sp>
    </p:spTree>
    <p:extLst>
      <p:ext uri="{BB962C8B-B14F-4D97-AF65-F5344CB8AC3E}">
        <p14:creationId xmlns:p14="http://schemas.microsoft.com/office/powerpoint/2010/main" val="3006657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4" y="322636"/>
          <a:ext cx="8564136" cy="6111618"/>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2587083">
                  <a:extLst>
                    <a:ext uri="{9D8B030D-6E8A-4147-A177-3AD203B41FA5}">
                      <a16:colId xmlns:a16="http://schemas.microsoft.com/office/drawing/2014/main" val="20001"/>
                    </a:ext>
                  </a:extLst>
                </a:gridCol>
                <a:gridCol w="4326674">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a:t>
                      </a:r>
                      <a:r>
                        <a:rPr lang="en-GB" baseline="0" dirty="0" smtClean="0">
                          <a:solidFill>
                            <a:schemeClr val="tx1"/>
                          </a:solidFill>
                          <a:latin typeface="Century Gothic" panose="020B0502020202020204" pitchFamily="34" charset="0"/>
                        </a:rPr>
                        <a:t> 1: Week 1: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solidFill>
                            <a:schemeClr val="tx1"/>
                          </a:solidFill>
                          <a:latin typeface="Century Gothic" panose="020B0502020202020204" pitchFamily="34" charset="0"/>
                        </a:rPr>
                        <a:t>Number and Place Value 1: </a:t>
                      </a:r>
                      <a:r>
                        <a:rPr lang="en-GB" sz="1800" b="0" dirty="0" smtClean="0">
                          <a:effectLst/>
                          <a:latin typeface="Century Gothic" panose="020B0502020202020204" pitchFamily="34" charset="0"/>
                          <a:ea typeface="Calibri" panose="020F0502020204030204" pitchFamily="34" charset="0"/>
                          <a:cs typeface="Times New Roman" panose="02020603050405020304" pitchFamily="18" charset="0"/>
                        </a:rPr>
                        <a:t>Count in steps of 2, 3,</a:t>
                      </a:r>
                      <a:r>
                        <a:rPr lang="en-GB" sz="1800" b="0" baseline="0" dirty="0" smtClean="0">
                          <a:effectLst/>
                          <a:latin typeface="Century Gothic" panose="020B0502020202020204" pitchFamily="34" charset="0"/>
                          <a:ea typeface="Calibri" panose="020F0502020204030204" pitchFamily="34" charset="0"/>
                          <a:cs typeface="Times New Roman" panose="02020603050405020304" pitchFamily="18" charset="0"/>
                        </a:rPr>
                        <a:t> 5 and 10 from any number, forward and backward.</a:t>
                      </a:r>
                      <a:endParaRPr lang="en-GB" sz="18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44378">
                <a:tc rowSpan="5">
                  <a:txBody>
                    <a:bodyPr/>
                    <a:lstStyle/>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10s from any number – forward to 100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2s from any number – forward to 50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2s from any number – forward to 100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5s from any number – forward to 50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5s from any number – forward to 100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10s from any number – backward to 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2s from any number – backward to 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5s from any number – backward to 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3s to 30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3s to 60 </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3s to 99</a:t>
                      </a:r>
                    </a:p>
                    <a:p>
                      <a:pPr marL="342900" lvl="0" indent="-342900">
                        <a:spcAft>
                          <a:spcPts val="0"/>
                        </a:spcAft>
                        <a:buFont typeface="Wingdings" panose="05000000000000000000" pitchFamily="2" charset="2"/>
                        <a:buChar cha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5">
                  <a:txBody>
                    <a:bodyPr/>
                    <a:lstStyle/>
                    <a:p>
                      <a:pPr marL="285750" indent="-285750">
                        <a:buFont typeface="Arial" panose="020B0604020202020204" pitchFamily="34" charset="0"/>
                        <a:buChar char="•"/>
                      </a:pPr>
                      <a:r>
                        <a:rPr lang="en-GB" sz="1200" dirty="0" smtClean="0">
                          <a:latin typeface="Century Gothic" panose="020B0502020202020204" pitchFamily="34" charset="0"/>
                        </a:rPr>
                        <a:t>With the whole group, count in 10s to 100, forward and backward, with increasing speed.</a:t>
                      </a:r>
                    </a:p>
                    <a:p>
                      <a:pPr marL="285750" indent="-285750">
                        <a:buFont typeface="Arial" panose="020B0604020202020204" pitchFamily="34" charset="0"/>
                        <a:buChar char="•"/>
                      </a:pPr>
                      <a:r>
                        <a:rPr lang="en-GB" sz="1200" dirty="0" smtClean="0">
                          <a:latin typeface="Century Gothic" panose="020B0502020202020204" pitchFamily="34" charset="0"/>
                        </a:rPr>
                        <a:t>Now do the same with counting in 2s, 3s and 5s.</a:t>
                      </a:r>
                    </a:p>
                    <a:p>
                      <a:pPr marL="285750" indent="-285750">
                        <a:buFont typeface="Arial" panose="020B0604020202020204" pitchFamily="34" charset="0"/>
                        <a:buChar char="•"/>
                      </a:pPr>
                      <a:r>
                        <a:rPr lang="en-GB" sz="1200" dirty="0" smtClean="0">
                          <a:latin typeface="Century Gothic" panose="020B0502020202020204" pitchFamily="34" charset="0"/>
                        </a:rPr>
                        <a:t>Start from</a:t>
                      </a:r>
                      <a:r>
                        <a:rPr lang="en-GB" sz="1200" baseline="0" dirty="0" smtClean="0">
                          <a:latin typeface="Century Gothic" panose="020B0502020202020204" pitchFamily="34" charset="0"/>
                        </a:rPr>
                        <a:t> any number and see how quickly they can pick this up.</a:t>
                      </a:r>
                    </a:p>
                    <a:p>
                      <a:pPr marL="285750" indent="-285750">
                        <a:buFont typeface="Arial" panose="020B0604020202020204" pitchFamily="34" charset="0"/>
                        <a:buChar char="•"/>
                      </a:pPr>
                      <a:r>
                        <a:rPr lang="en-GB" sz="1200" baseline="0" dirty="0" smtClean="0">
                          <a:latin typeface="Century Gothic" panose="020B0502020202020204" pitchFamily="34" charset="0"/>
                        </a:rPr>
                        <a:t>Link to any familiar number rhymes or songs involving number. </a:t>
                      </a:r>
                    </a:p>
                    <a:p>
                      <a:pPr marL="285750" indent="-285750">
                        <a:buFont typeface="Arial" panose="020B0604020202020204" pitchFamily="34" charset="0"/>
                        <a:buChar char="•"/>
                      </a:pPr>
                      <a:r>
                        <a:rPr lang="en-GB" sz="1200" baseline="0" dirty="0" smtClean="0">
                          <a:latin typeface="Century Gothic" panose="020B0502020202020204" pitchFamily="34" charset="0"/>
                        </a:rPr>
                        <a:t>Link to times tables.</a:t>
                      </a:r>
                    </a:p>
                    <a:p>
                      <a:pPr marL="285750" indent="-285750">
                        <a:buFont typeface="Arial" panose="020B0604020202020204" pitchFamily="34" charset="0"/>
                        <a:buChar char="•"/>
                      </a:pPr>
                      <a:r>
                        <a:rPr lang="en-GB" sz="1200" baseline="0" dirty="0" smtClean="0">
                          <a:latin typeface="Century Gothic" panose="020B0502020202020204" pitchFamily="34" charset="0"/>
                        </a:rPr>
                        <a:t>Talk about even and odd numbers in relation to counting in 2s.</a:t>
                      </a:r>
                      <a:endParaRPr lang="en-GB" sz="1200" dirty="0">
                        <a:latin typeface="Century Gothic" panose="020B0502020202020204" pitchFamily="34" charset="0"/>
                      </a:endParaRPr>
                    </a:p>
                  </a:txBody>
                  <a:tcPr/>
                </a:tc>
                <a:tc>
                  <a:txBody>
                    <a:bodyPr/>
                    <a:lstStyle/>
                    <a:p>
                      <a:r>
                        <a:rPr lang="en-GB" sz="1200" dirty="0" smtClean="0">
                          <a:latin typeface="Century Gothic" panose="020B0502020202020204" pitchFamily="34" charset="0"/>
                        </a:rPr>
                        <a:t>17, 27, 37</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64, 54, 44</a:t>
                      </a:r>
                      <a:endParaRPr lang="en-GB" sz="1200" dirty="0">
                        <a:latin typeface="Century Gothic" panose="020B0502020202020204" pitchFamily="34" charset="0"/>
                      </a:endParaRPr>
                    </a:p>
                  </a:txBody>
                  <a:tcPr/>
                </a:tc>
                <a:extLst>
                  <a:ext uri="{0D108BD9-81ED-4DB2-BD59-A6C34878D82A}">
                    <a16:rowId xmlns:a16="http://schemas.microsoft.com/office/drawing/2014/main" val="10003"/>
                  </a:ext>
                </a:extLst>
              </a:tr>
              <a:tr h="952760">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34, 36, 38</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62, 60, 58</a:t>
                      </a: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r h="952761">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67, 72, 77</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91,</a:t>
                      </a:r>
                      <a:r>
                        <a:rPr lang="en-GB" sz="1200" baseline="0" dirty="0" smtClean="0">
                          <a:latin typeface="Century Gothic" panose="020B0502020202020204" pitchFamily="34" charset="0"/>
                        </a:rPr>
                        <a:t> 86, 81</a:t>
                      </a:r>
                      <a:endParaRPr lang="en-GB" sz="1200" dirty="0">
                        <a:latin typeface="Century Gothic" panose="020B0502020202020204" pitchFamily="34" charset="0"/>
                      </a:endParaRPr>
                    </a:p>
                  </a:txBody>
                  <a:tcPr/>
                </a:tc>
                <a:extLst>
                  <a:ext uri="{0D108BD9-81ED-4DB2-BD59-A6C34878D82A}">
                    <a16:rowId xmlns:a16="http://schemas.microsoft.com/office/drawing/2014/main" val="10005"/>
                  </a:ext>
                </a:extLst>
              </a:tr>
              <a:tr h="961142">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57, 60, 63</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87, 84, 81</a:t>
                      </a:r>
                    </a:p>
                    <a:p>
                      <a:endParaRPr lang="en-GB" sz="1200" dirty="0" smtClean="0">
                        <a:latin typeface="Century Gothic" panose="020B0502020202020204" pitchFamily="34" charset="0"/>
                      </a:endParaRPr>
                    </a:p>
                  </a:txBody>
                  <a:tcPr/>
                </a:tc>
                <a:extLst>
                  <a:ext uri="{0D108BD9-81ED-4DB2-BD59-A6C34878D82A}">
                    <a16:rowId xmlns:a16="http://schemas.microsoft.com/office/drawing/2014/main" val="10006"/>
                  </a:ext>
                </a:extLst>
              </a:tr>
              <a:tr h="77149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Now try this one</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34,</a:t>
                      </a:r>
                      <a:r>
                        <a:rPr lang="en-GB" sz="1200" baseline="0" dirty="0" smtClean="0">
                          <a:latin typeface="Century Gothic" panose="020B0502020202020204" pitchFamily="34" charset="0"/>
                        </a:rPr>
                        <a:t> 44, 46, 56, 58, 68, 70</a:t>
                      </a:r>
                      <a:endParaRPr lang="en-GB" sz="1200" dirty="0" smtClean="0">
                        <a:latin typeface="Century Gothic" panose="020B0502020202020204" pitchFamily="34" charset="0"/>
                      </a:endParaRPr>
                    </a:p>
                  </a:txBody>
                  <a:tcPr/>
                </a:tc>
                <a:extLst>
                  <a:ext uri="{0D108BD9-81ED-4DB2-BD59-A6C34878D82A}">
                    <a16:rowId xmlns:a16="http://schemas.microsoft.com/office/drawing/2014/main" val="10007"/>
                  </a:ext>
                </a:extLst>
              </a:tr>
            </a:tbl>
          </a:graphicData>
        </a:graphic>
      </p:graphicFrame>
      <p:sp>
        <p:nvSpPr>
          <p:cNvPr id="5" name="Rectangle 4"/>
          <p:cNvSpPr/>
          <p:nvPr/>
        </p:nvSpPr>
        <p:spPr>
          <a:xfrm>
            <a:off x="7382572" y="1878114"/>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7007855" y="1885183"/>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7739775" y="1878114"/>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p:nvSpPr>
        <p:spPr>
          <a:xfrm>
            <a:off x="7008846" y="2256524"/>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7382572" y="2256523"/>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a:off x="7739775" y="2256522"/>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7015774" y="2846806"/>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p:cNvSpPr/>
          <p:nvPr/>
        </p:nvSpPr>
        <p:spPr>
          <a:xfrm>
            <a:off x="7015774" y="3218721"/>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7382572" y="2846806"/>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7734706" y="2846806"/>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p:cNvSpPr/>
          <p:nvPr/>
        </p:nvSpPr>
        <p:spPr>
          <a:xfrm>
            <a:off x="7382572" y="3218720"/>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15"/>
          <p:cNvSpPr/>
          <p:nvPr/>
        </p:nvSpPr>
        <p:spPr>
          <a:xfrm>
            <a:off x="7749370" y="3218719"/>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p:cNvSpPr/>
          <p:nvPr/>
        </p:nvSpPr>
        <p:spPr>
          <a:xfrm>
            <a:off x="7001580" y="3801009"/>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p:nvSpPr>
        <p:spPr>
          <a:xfrm>
            <a:off x="7382572" y="3801009"/>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p:cNvSpPr/>
          <p:nvPr/>
        </p:nvSpPr>
        <p:spPr>
          <a:xfrm>
            <a:off x="7763564" y="3792310"/>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p:cNvSpPr/>
          <p:nvPr/>
        </p:nvSpPr>
        <p:spPr>
          <a:xfrm>
            <a:off x="7001580" y="4165112"/>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p:cNvSpPr/>
          <p:nvPr/>
        </p:nvSpPr>
        <p:spPr>
          <a:xfrm>
            <a:off x="7382572" y="4161930"/>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p:cNvSpPr/>
          <p:nvPr/>
        </p:nvSpPr>
        <p:spPr>
          <a:xfrm>
            <a:off x="7766523" y="4161558"/>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7015774" y="4744921"/>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23"/>
          <p:cNvSpPr/>
          <p:nvPr/>
        </p:nvSpPr>
        <p:spPr>
          <a:xfrm>
            <a:off x="7001580" y="5109024"/>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24"/>
          <p:cNvSpPr/>
          <p:nvPr/>
        </p:nvSpPr>
        <p:spPr>
          <a:xfrm>
            <a:off x="7381257" y="4738165"/>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25"/>
          <p:cNvSpPr/>
          <p:nvPr/>
        </p:nvSpPr>
        <p:spPr>
          <a:xfrm>
            <a:off x="7381257" y="5116574"/>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p:cNvSpPr/>
          <p:nvPr/>
        </p:nvSpPr>
        <p:spPr>
          <a:xfrm>
            <a:off x="7779402" y="4737983"/>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p:cNvSpPr/>
          <p:nvPr/>
        </p:nvSpPr>
        <p:spPr>
          <a:xfrm>
            <a:off x="7779402" y="5116573"/>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9" name="Rectangle 28"/>
          <p:cNvSpPr/>
          <p:nvPr/>
        </p:nvSpPr>
        <p:spPr>
          <a:xfrm>
            <a:off x="7981950" y="6047784"/>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Rectangle 29"/>
          <p:cNvSpPr/>
          <p:nvPr/>
        </p:nvSpPr>
        <p:spPr>
          <a:xfrm>
            <a:off x="8431772" y="6044549"/>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p:cNvSpPr/>
          <p:nvPr/>
        </p:nvSpPr>
        <p:spPr>
          <a:xfrm>
            <a:off x="8882411" y="6044548"/>
            <a:ext cx="256478" cy="245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Footer Placeholder 31"/>
          <p:cNvSpPr>
            <a:spLocks noGrp="1"/>
          </p:cNvSpPr>
          <p:nvPr>
            <p:ph type="ftr" sz="quarter" idx="11"/>
          </p:nvPr>
        </p:nvSpPr>
        <p:spPr/>
        <p:txBody>
          <a:bodyPr/>
          <a:lstStyle/>
          <a:p>
            <a:r>
              <a:rPr lang="en-GB" dirty="0" smtClean="0"/>
              <a:t>© Focus Education UK Ltd</a:t>
            </a:r>
            <a:endParaRPr lang="en-GB" dirty="0"/>
          </a:p>
        </p:txBody>
      </p:sp>
      <p:sp>
        <p:nvSpPr>
          <p:cNvPr id="33" name="Slide Number Placeholder 32"/>
          <p:cNvSpPr>
            <a:spLocks noGrp="1"/>
          </p:cNvSpPr>
          <p:nvPr>
            <p:ph type="sldNum" sz="quarter" idx="12"/>
          </p:nvPr>
        </p:nvSpPr>
        <p:spPr/>
        <p:txBody>
          <a:bodyPr/>
          <a:lstStyle/>
          <a:p>
            <a:fld id="{BD94B9D1-689F-45DB-9E62-C7110AF6A8C8}" type="slidenum">
              <a:rPr lang="en-GB" smtClean="0"/>
              <a:t>2</a:t>
            </a:fld>
            <a:endParaRPr lang="en-GB" dirty="0"/>
          </a:p>
        </p:txBody>
      </p:sp>
    </p:spTree>
    <p:extLst>
      <p:ext uri="{BB962C8B-B14F-4D97-AF65-F5344CB8AC3E}">
        <p14:creationId xmlns:p14="http://schemas.microsoft.com/office/powerpoint/2010/main" val="34255841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055862"/>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a:t>
                      </a:r>
                      <a:r>
                        <a:rPr lang="en-GB" baseline="0" dirty="0" smtClean="0">
                          <a:solidFill>
                            <a:schemeClr val="tx1"/>
                          </a:solidFill>
                          <a:latin typeface="Century Gothic" panose="020B0502020202020204" pitchFamily="34" charset="0"/>
                        </a:rPr>
                        <a:t> 1: Week 1: Mastering this Objective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solidFill>
                            <a:schemeClr val="tx1"/>
                          </a:solidFill>
                          <a:latin typeface="Century Gothic" panose="020B0502020202020204" pitchFamily="34" charset="0"/>
                        </a:rPr>
                        <a:t>Number and Place Value 1: </a:t>
                      </a:r>
                      <a:r>
                        <a:rPr lang="en-GB" sz="1800" b="0" dirty="0" smtClean="0">
                          <a:effectLst/>
                          <a:latin typeface="Century Gothic" panose="020B0502020202020204" pitchFamily="34" charset="0"/>
                          <a:ea typeface="Calibri" panose="020F0502020204030204" pitchFamily="34" charset="0"/>
                          <a:cs typeface="Times New Roman" panose="02020603050405020304" pitchFamily="18" charset="0"/>
                        </a:rPr>
                        <a:t>Count in steps of 2, 3,</a:t>
                      </a:r>
                      <a:r>
                        <a:rPr lang="en-GB" sz="1800" b="0" baseline="0" dirty="0" smtClean="0">
                          <a:effectLst/>
                          <a:latin typeface="Century Gothic" panose="020B0502020202020204" pitchFamily="34" charset="0"/>
                          <a:ea typeface="Calibri" panose="020F0502020204030204" pitchFamily="34" charset="0"/>
                          <a:cs typeface="Times New Roman" panose="02020603050405020304" pitchFamily="18" charset="0"/>
                        </a:rPr>
                        <a:t> 5 and 10 from any number, forward and backward.</a:t>
                      </a:r>
                      <a:endParaRPr lang="en-GB" sz="18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742586">
                <a:tc rowSpan="2">
                  <a:txBody>
                    <a:bodyPr/>
                    <a:lstStyle/>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10s from any number – forward to 100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2s from any number – forward to 50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2s from any number – forward to 100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5s from any number – forward to 50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5s from any number – forward to 100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10s from any number – backward to 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2s from any number – backward to 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5s from any number – backward to 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3s to 30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3s to 60 </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3s to 99</a:t>
                      </a:r>
                    </a:p>
                    <a:p>
                      <a:pPr marL="342900" lvl="0" indent="-342900">
                        <a:spcAft>
                          <a:spcPts val="0"/>
                        </a:spcAft>
                        <a:buFont typeface="Wingdings" panose="05000000000000000000" pitchFamily="2" charset="2"/>
                        <a:buChar cha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200" b="1" baseline="0" dirty="0" smtClean="0">
                          <a:latin typeface="Century Gothic" panose="020B0502020202020204" pitchFamily="34" charset="0"/>
                        </a:rPr>
                        <a:t>The larger number</a:t>
                      </a: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r>
                        <a:rPr lang="en-GB" sz="1200" baseline="0" dirty="0" smtClean="0">
                          <a:latin typeface="Century Gothic" panose="020B0502020202020204" pitchFamily="34" charset="0"/>
                        </a:rPr>
                        <a:t>Consider these pairs: </a:t>
                      </a:r>
                    </a:p>
                    <a:p>
                      <a:pPr marL="0" indent="0">
                        <a:buFont typeface="Arial" panose="020B0604020202020204" pitchFamily="34" charset="0"/>
                        <a:buNone/>
                      </a:pPr>
                      <a:r>
                        <a:rPr lang="en-GB" sz="1200" baseline="0" dirty="0" smtClean="0">
                          <a:latin typeface="Century Gothic" panose="020B0502020202020204" pitchFamily="34" charset="0"/>
                        </a:rPr>
                        <a:t>Put a circle around the larger number, </a:t>
                      </a:r>
                    </a:p>
                    <a:p>
                      <a:pPr marL="0" indent="0">
                        <a:buFont typeface="Arial" panose="020B0604020202020204" pitchFamily="34" charset="0"/>
                        <a:buNone/>
                      </a:pPr>
                      <a:r>
                        <a:rPr lang="en-GB" sz="1200" baseline="0" dirty="0" smtClean="0">
                          <a:latin typeface="Century Gothic" panose="020B0502020202020204" pitchFamily="34" charset="0"/>
                        </a:rPr>
                        <a:t>then put a 2, 3, 5 or 10 next to the pair to show what the difference in the two numbers is.</a:t>
                      </a:r>
                    </a:p>
                    <a:p>
                      <a:pPr marL="0" indent="0">
                        <a:buFont typeface="Arial" panose="020B0604020202020204" pitchFamily="34" charset="0"/>
                        <a:buNone/>
                      </a:pPr>
                      <a:endParaRPr lang="en-GB" sz="1200" baseline="0" dirty="0" smtClean="0">
                        <a:latin typeface="Century Gothic" panose="020B0502020202020204" pitchFamily="34" charset="0"/>
                      </a:endParaRPr>
                    </a:p>
                    <a:p>
                      <a:pPr marL="228600" indent="-228600" algn="ctr">
                        <a:buFont typeface="Arial" panose="020B0604020202020204" pitchFamily="34" charset="0"/>
                        <a:buAutoNum type="arabicPlain" startAt="28"/>
                      </a:pPr>
                      <a:r>
                        <a:rPr lang="en-GB" sz="1200" baseline="0" dirty="0" smtClean="0">
                          <a:latin typeface="Century Gothic" panose="020B0502020202020204" pitchFamily="34" charset="0"/>
                        </a:rPr>
                        <a:t>and 30</a:t>
                      </a:r>
                    </a:p>
                    <a:p>
                      <a:pPr marL="0" indent="0" algn="ctr">
                        <a:buFont typeface="Arial" panose="020B0604020202020204" pitchFamily="34" charset="0"/>
                        <a:buNone/>
                      </a:pPr>
                      <a:r>
                        <a:rPr lang="en-GB" sz="1200" baseline="0" dirty="0" smtClean="0">
                          <a:latin typeface="Century Gothic" panose="020B0502020202020204" pitchFamily="34" charset="0"/>
                        </a:rPr>
                        <a:t>55 and 53</a:t>
                      </a:r>
                    </a:p>
                    <a:p>
                      <a:pPr marL="0" indent="0" algn="ctr">
                        <a:buFont typeface="Arial" panose="020B0604020202020204" pitchFamily="34" charset="0"/>
                        <a:buNone/>
                      </a:pPr>
                      <a:r>
                        <a:rPr lang="en-GB" sz="1200" baseline="0" dirty="0" smtClean="0">
                          <a:latin typeface="Century Gothic" panose="020B0502020202020204" pitchFamily="34" charset="0"/>
                        </a:rPr>
                        <a:t>18 and 23</a:t>
                      </a:r>
                    </a:p>
                    <a:p>
                      <a:pPr marL="0" indent="0" algn="ctr">
                        <a:buFont typeface="Arial" panose="020B0604020202020204" pitchFamily="34" charset="0"/>
                        <a:buNone/>
                      </a:pPr>
                      <a:r>
                        <a:rPr lang="en-GB" sz="1200" baseline="0" dirty="0" smtClean="0">
                          <a:latin typeface="Century Gothic" panose="020B0502020202020204" pitchFamily="34" charset="0"/>
                        </a:rPr>
                        <a:t>76 and 66</a:t>
                      </a:r>
                    </a:p>
                    <a:p>
                      <a:pPr marL="0" indent="0" algn="ctr">
                        <a:buFont typeface="Arial" panose="020B0604020202020204" pitchFamily="34" charset="0"/>
                        <a:buNone/>
                      </a:pPr>
                      <a:r>
                        <a:rPr lang="en-GB" sz="1200" baseline="0" dirty="0" smtClean="0">
                          <a:latin typeface="Century Gothic" panose="020B0502020202020204" pitchFamily="34" charset="0"/>
                        </a:rPr>
                        <a:t>47 and 44</a:t>
                      </a:r>
                    </a:p>
                    <a:p>
                      <a:pPr marL="0" indent="0" algn="ctr">
                        <a:buFont typeface="Arial" panose="020B0604020202020204" pitchFamily="34" charset="0"/>
                        <a:buNone/>
                      </a:pPr>
                      <a:r>
                        <a:rPr lang="en-GB" sz="1200" baseline="0" dirty="0" smtClean="0">
                          <a:latin typeface="Century Gothic" panose="020B0502020202020204" pitchFamily="34" charset="0"/>
                        </a:rPr>
                        <a:t>18 and 23</a:t>
                      </a:r>
                    </a:p>
                    <a:p>
                      <a:pPr marL="0" indent="0">
                        <a:buFont typeface="Arial" panose="020B0604020202020204" pitchFamily="34" charset="0"/>
                        <a:buNone/>
                      </a:pPr>
                      <a:endParaRPr lang="en-GB" sz="1400" dirty="0">
                        <a:latin typeface="Century Gothic" panose="020B0502020202020204" pitchFamily="34" charset="0"/>
                      </a:endParaRPr>
                    </a:p>
                  </a:txBody>
                  <a:tcPr/>
                </a:tc>
                <a:tc>
                  <a:txBody>
                    <a:bodyPr/>
                    <a:lstStyle/>
                    <a:p>
                      <a:pPr marL="0" indent="0">
                        <a:buFont typeface="Arial" panose="020B0604020202020204" pitchFamily="34" charset="0"/>
                        <a:buNone/>
                      </a:pPr>
                      <a:r>
                        <a:rPr lang="en-GB" sz="1200" b="1" dirty="0" smtClean="0">
                          <a:latin typeface="Century Gothic" panose="020B0502020202020204" pitchFamily="34" charset="0"/>
                        </a:rPr>
                        <a:t>Moving up or down in 2s, 3s. 5s and 10s</a:t>
                      </a:r>
                    </a:p>
                    <a:p>
                      <a:pPr marL="0" indent="0">
                        <a:buFont typeface="Arial" panose="020B0604020202020204" pitchFamily="34" charset="0"/>
                        <a:buNone/>
                      </a:pPr>
                      <a:endParaRPr lang="en-GB" sz="1200" b="1" dirty="0" smtClean="0">
                        <a:latin typeface="Century Gothic" panose="020B0502020202020204" pitchFamily="34" charset="0"/>
                      </a:endParaRPr>
                    </a:p>
                    <a:p>
                      <a:pPr marL="0" indent="0">
                        <a:buFont typeface="Arial" panose="020B0604020202020204" pitchFamily="34" charset="0"/>
                        <a:buNone/>
                      </a:pPr>
                      <a:r>
                        <a:rPr lang="en-GB" sz="1200" b="0" dirty="0" smtClean="0">
                          <a:latin typeface="Century Gothic" panose="020B0502020202020204" pitchFamily="34" charset="0"/>
                        </a:rPr>
                        <a:t>Write the next 4 numbers in these sequences:</a:t>
                      </a: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r>
                        <a:rPr lang="en-GB" sz="1200" b="0" dirty="0" smtClean="0">
                          <a:latin typeface="Century Gothic" panose="020B0502020202020204" pitchFamily="34" charset="0"/>
                        </a:rPr>
                        <a:t>14, 16, 18</a:t>
                      </a: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r>
                        <a:rPr lang="en-GB" sz="1200" b="0" dirty="0" smtClean="0">
                          <a:latin typeface="Century Gothic" panose="020B0502020202020204" pitchFamily="34" charset="0"/>
                        </a:rPr>
                        <a:t>72, 69, 66, </a:t>
                      </a: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r>
                        <a:rPr lang="en-GB" sz="1200" b="0" dirty="0" smtClean="0">
                          <a:latin typeface="Century Gothic" panose="020B0502020202020204" pitchFamily="34" charset="0"/>
                        </a:rPr>
                        <a:t>17, 22,</a:t>
                      </a:r>
                      <a:r>
                        <a:rPr lang="en-GB" sz="1200" b="0" baseline="0" dirty="0" smtClean="0">
                          <a:latin typeface="Century Gothic" panose="020B0502020202020204" pitchFamily="34" charset="0"/>
                        </a:rPr>
                        <a:t> 27,</a:t>
                      </a:r>
                    </a:p>
                    <a:p>
                      <a:pPr marL="0" indent="0">
                        <a:buFont typeface="Arial" panose="020B0604020202020204" pitchFamily="34" charset="0"/>
                        <a:buNone/>
                      </a:pPr>
                      <a:endParaRPr lang="en-GB" sz="1200" b="0" baseline="0" dirty="0" smtClean="0">
                        <a:latin typeface="Century Gothic" panose="020B0502020202020204" pitchFamily="34" charset="0"/>
                      </a:endParaRPr>
                    </a:p>
                    <a:p>
                      <a:pPr marL="0" indent="0">
                        <a:buFont typeface="Arial" panose="020B0604020202020204" pitchFamily="34" charset="0"/>
                        <a:buNone/>
                      </a:pPr>
                      <a:r>
                        <a:rPr lang="en-GB" sz="1200" b="0" baseline="0" dirty="0" smtClean="0">
                          <a:latin typeface="Century Gothic" panose="020B0502020202020204" pitchFamily="34" charset="0"/>
                        </a:rPr>
                        <a:t>33, 43, 53</a:t>
                      </a:r>
                      <a:endParaRPr lang="en-GB" sz="1200" b="0" dirty="0">
                        <a:latin typeface="Century Gothic" panose="020B0502020202020204" pitchFamily="34" charset="0"/>
                      </a:endParaRPr>
                    </a:p>
                  </a:txBody>
                  <a:tcPr/>
                </a:tc>
                <a:extLst>
                  <a:ext uri="{0D108BD9-81ED-4DB2-BD59-A6C34878D82A}">
                    <a16:rowId xmlns:a16="http://schemas.microsoft.com/office/drawing/2014/main" val="10003"/>
                  </a:ext>
                </a:extLst>
              </a:tr>
              <a:tr h="1661662">
                <a:tc vMerge="1">
                  <a:txBody>
                    <a:bodyPr/>
                    <a:lstStyle/>
                    <a:p>
                      <a:endParaRPr lang="en-GB"/>
                    </a:p>
                  </a:txBody>
                  <a:tcPr/>
                </a:tc>
                <a:tc>
                  <a:txBody>
                    <a:bodyPr/>
                    <a:lstStyle/>
                    <a:p>
                      <a:pPr marL="0" indent="0">
                        <a:buFont typeface="Arial" panose="020B0604020202020204" pitchFamily="34" charset="0"/>
                        <a:buNone/>
                      </a:pPr>
                      <a:r>
                        <a:rPr lang="en-GB" sz="1200" kern="1200" dirty="0" smtClean="0">
                          <a:solidFill>
                            <a:schemeClr val="dk1"/>
                          </a:solidFill>
                          <a:effectLst/>
                          <a:latin typeface="Century Gothic" panose="020B0502020202020204" pitchFamily="34" charset="0"/>
                          <a:ea typeface="+mn-ea"/>
                          <a:cs typeface="+mn-cs"/>
                        </a:rPr>
                        <a:t>I start with 4, and I count on in 3s, I will say 13.  </a:t>
                      </a:r>
                      <a:r>
                        <a:rPr lang="en-GB" sz="1200" b="1" kern="1200" dirty="0" smtClean="0">
                          <a:solidFill>
                            <a:schemeClr val="dk1"/>
                          </a:solidFill>
                          <a:effectLst/>
                          <a:latin typeface="Century Gothic" panose="020B0502020202020204" pitchFamily="34" charset="0"/>
                          <a:ea typeface="+mn-ea"/>
                          <a:cs typeface="+mn-cs"/>
                        </a:rPr>
                        <a:t>Yes/</a:t>
                      </a:r>
                      <a:r>
                        <a:rPr lang="en-GB" sz="1200" b="1" kern="1200" baseline="0" dirty="0" smtClean="0">
                          <a:solidFill>
                            <a:schemeClr val="dk1"/>
                          </a:solidFill>
                          <a:effectLst/>
                          <a:latin typeface="Century Gothic" panose="020B0502020202020204" pitchFamily="34" charset="0"/>
                          <a:ea typeface="+mn-ea"/>
                          <a:cs typeface="+mn-cs"/>
                        </a:rPr>
                        <a:t> No</a:t>
                      </a:r>
                    </a:p>
                    <a:p>
                      <a:pPr marL="0" indent="0">
                        <a:buFont typeface="Arial" panose="020B0604020202020204" pitchFamily="34" charset="0"/>
                        <a:buNone/>
                      </a:pPr>
                      <a:r>
                        <a:rPr lang="en-GB" sz="1200" kern="1200" dirty="0" smtClean="0">
                          <a:solidFill>
                            <a:schemeClr val="dk1"/>
                          </a:solidFill>
                          <a:effectLst/>
                          <a:latin typeface="Century Gothic" panose="020B0502020202020204" pitchFamily="34" charset="0"/>
                          <a:ea typeface="+mn-ea"/>
                          <a:cs typeface="+mn-cs"/>
                        </a:rPr>
                        <a:t>I start with 7, and I count in 5s, I will say 19. </a:t>
                      </a:r>
                      <a:r>
                        <a:rPr lang="en-GB" sz="1200" b="1" kern="1200" dirty="0" smtClean="0">
                          <a:solidFill>
                            <a:schemeClr val="dk1"/>
                          </a:solidFill>
                          <a:effectLst/>
                          <a:latin typeface="Century Gothic" panose="020B0502020202020204" pitchFamily="34" charset="0"/>
                          <a:ea typeface="+mn-ea"/>
                          <a:cs typeface="+mn-cs"/>
                        </a:rPr>
                        <a:t>Yes/ No</a:t>
                      </a:r>
                    </a:p>
                    <a:p>
                      <a:pPr marL="0" indent="0">
                        <a:buFont typeface="Arial" panose="020B0604020202020204" pitchFamily="34" charset="0"/>
                        <a:buNone/>
                      </a:pPr>
                      <a:r>
                        <a:rPr lang="en-GB" sz="1200" kern="1200" dirty="0" smtClean="0">
                          <a:solidFill>
                            <a:schemeClr val="dk1"/>
                          </a:solidFill>
                          <a:effectLst/>
                          <a:latin typeface="Century Gothic" panose="020B0502020202020204" pitchFamily="34" charset="0"/>
                          <a:ea typeface="+mn-ea"/>
                          <a:cs typeface="+mn-cs"/>
                        </a:rPr>
                        <a:t>I start with 9, and I count in 10s, I will say 39.</a:t>
                      </a:r>
                    </a:p>
                    <a:p>
                      <a:pPr marL="0" indent="0">
                        <a:buFont typeface="Arial" panose="020B0604020202020204" pitchFamily="34" charset="0"/>
                        <a:buNone/>
                      </a:pPr>
                      <a:r>
                        <a:rPr lang="en-GB" sz="1200" b="1" kern="1200" dirty="0" smtClean="0">
                          <a:solidFill>
                            <a:schemeClr val="dk1"/>
                          </a:solidFill>
                          <a:effectLst/>
                          <a:latin typeface="Century Gothic" panose="020B0502020202020204" pitchFamily="34" charset="0"/>
                          <a:ea typeface="+mn-ea"/>
                          <a:cs typeface="+mn-cs"/>
                        </a:rPr>
                        <a:t>Yes/ No</a:t>
                      </a:r>
                    </a:p>
                    <a:p>
                      <a:pPr marL="0" indent="0">
                        <a:buFont typeface="Arial" panose="020B0604020202020204" pitchFamily="34" charset="0"/>
                        <a:buNone/>
                      </a:pPr>
                      <a:r>
                        <a:rPr lang="en-GB" sz="1200" kern="1200" dirty="0" smtClean="0">
                          <a:solidFill>
                            <a:schemeClr val="dk1"/>
                          </a:solidFill>
                          <a:effectLst/>
                          <a:latin typeface="Century Gothic" panose="020B0502020202020204" pitchFamily="34" charset="0"/>
                          <a:ea typeface="+mn-ea"/>
                          <a:cs typeface="+mn-cs"/>
                        </a:rPr>
                        <a:t>I start with 8, and I count in 3s, I will say 31. </a:t>
                      </a:r>
                      <a:r>
                        <a:rPr lang="en-GB" sz="1200" b="1" kern="1200" dirty="0" smtClean="0">
                          <a:solidFill>
                            <a:schemeClr val="dk1"/>
                          </a:solidFill>
                          <a:effectLst/>
                          <a:latin typeface="Century Gothic" panose="020B0502020202020204" pitchFamily="34" charset="0"/>
                          <a:ea typeface="+mn-ea"/>
                          <a:cs typeface="+mn-cs"/>
                        </a:rPr>
                        <a:t>Yes/ No</a:t>
                      </a:r>
                      <a:endParaRPr lang="en-GB" sz="1200" b="1" dirty="0">
                        <a:latin typeface="Century Gothic" panose="020B0502020202020204" pitchFamily="34" charset="0"/>
                      </a:endParaRPr>
                    </a:p>
                  </a:txBody>
                  <a:tcPr/>
                </a:tc>
                <a:tc>
                  <a:txBody>
                    <a:bodyPr/>
                    <a:lstStyle/>
                    <a:p>
                      <a:pPr marL="0" indent="0">
                        <a:buFont typeface="Arial" panose="020B0604020202020204" pitchFamily="34" charset="0"/>
                        <a:buNone/>
                      </a:pPr>
                      <a:r>
                        <a:rPr lang="en-GB" sz="1400" dirty="0" smtClean="0">
                          <a:latin typeface="Century Gothic" panose="020B0502020202020204" pitchFamily="34" charset="0"/>
                        </a:rPr>
                        <a:t>What is 2, 3, 5 or 10 more than</a:t>
                      </a:r>
                      <a:r>
                        <a:rPr lang="en-GB" sz="1400" baseline="0" dirty="0" smtClean="0">
                          <a:latin typeface="Century Gothic" panose="020B0502020202020204" pitchFamily="34" charset="0"/>
                        </a:rPr>
                        <a:t>:</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              13, 17, 9, and 78</a:t>
                      </a: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What</a:t>
                      </a:r>
                      <a:r>
                        <a:rPr lang="en-GB" sz="1400" baseline="0" dirty="0" smtClean="0">
                          <a:latin typeface="Century Gothic" panose="020B0502020202020204" pitchFamily="34" charset="0"/>
                        </a:rPr>
                        <a:t> is 2, 3, 5 or 10 less than:</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               34, 67, 12 and 45</a:t>
                      </a:r>
                      <a:endParaRPr lang="en-GB" sz="1400" dirty="0" smtClean="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3" name="Rectangle 2"/>
          <p:cNvSpPr/>
          <p:nvPr/>
        </p:nvSpPr>
        <p:spPr>
          <a:xfrm>
            <a:off x="7981950" y="2765502"/>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9442995" y="2763005"/>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8948390" y="2765502"/>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p:nvSpPr>
        <p:spPr>
          <a:xfrm>
            <a:off x="8464517" y="2765502"/>
            <a:ext cx="345600"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7981950" y="3135004"/>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a:off x="8478644" y="3135004"/>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8959541" y="3147533"/>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p:cNvSpPr/>
          <p:nvPr/>
        </p:nvSpPr>
        <p:spPr>
          <a:xfrm>
            <a:off x="9442995" y="3135004"/>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7981950" y="3504506"/>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7981950" y="3874008"/>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p:cNvSpPr/>
          <p:nvPr/>
        </p:nvSpPr>
        <p:spPr>
          <a:xfrm>
            <a:off x="8478644" y="3504506"/>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15"/>
          <p:cNvSpPr/>
          <p:nvPr/>
        </p:nvSpPr>
        <p:spPr>
          <a:xfrm>
            <a:off x="8959541" y="3504506"/>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ectangle 16"/>
          <p:cNvSpPr/>
          <p:nvPr/>
        </p:nvSpPr>
        <p:spPr>
          <a:xfrm>
            <a:off x="9442995" y="3504506"/>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17"/>
          <p:cNvSpPr/>
          <p:nvPr/>
        </p:nvSpPr>
        <p:spPr>
          <a:xfrm>
            <a:off x="8478644" y="3874008"/>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Rectangle 18"/>
          <p:cNvSpPr/>
          <p:nvPr/>
        </p:nvSpPr>
        <p:spPr>
          <a:xfrm>
            <a:off x="8946301" y="3879953"/>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p:cNvSpPr/>
          <p:nvPr/>
        </p:nvSpPr>
        <p:spPr>
          <a:xfrm>
            <a:off x="9442995" y="3874008"/>
            <a:ext cx="344294" cy="2899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Footer Placeholder 20"/>
          <p:cNvSpPr>
            <a:spLocks noGrp="1"/>
          </p:cNvSpPr>
          <p:nvPr>
            <p:ph type="ftr" sz="quarter" idx="11"/>
          </p:nvPr>
        </p:nvSpPr>
        <p:spPr/>
        <p:txBody>
          <a:bodyPr/>
          <a:lstStyle/>
          <a:p>
            <a:r>
              <a:rPr lang="en-GB" dirty="0" smtClean="0"/>
              <a:t>© Focus Education UK Ltd</a:t>
            </a:r>
            <a:endParaRPr lang="en-GB" dirty="0"/>
          </a:p>
        </p:txBody>
      </p:sp>
      <p:sp>
        <p:nvSpPr>
          <p:cNvPr id="22" name="Slide Number Placeholder 21"/>
          <p:cNvSpPr>
            <a:spLocks noGrp="1"/>
          </p:cNvSpPr>
          <p:nvPr>
            <p:ph type="sldNum" sz="quarter" idx="12"/>
          </p:nvPr>
        </p:nvSpPr>
        <p:spPr/>
        <p:txBody>
          <a:bodyPr/>
          <a:lstStyle/>
          <a:p>
            <a:fld id="{BD94B9D1-689F-45DB-9E62-C7110AF6A8C8}" type="slidenum">
              <a:rPr lang="en-GB" smtClean="0"/>
              <a:t>3</a:t>
            </a:fld>
            <a:endParaRPr lang="en-GB" dirty="0"/>
          </a:p>
        </p:txBody>
      </p:sp>
    </p:spTree>
    <p:extLst>
      <p:ext uri="{BB962C8B-B14F-4D97-AF65-F5344CB8AC3E}">
        <p14:creationId xmlns:p14="http://schemas.microsoft.com/office/powerpoint/2010/main" val="16094168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13092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a:t>
                      </a:r>
                      <a:r>
                        <a:rPr lang="en-GB" baseline="0" dirty="0" smtClean="0">
                          <a:solidFill>
                            <a:schemeClr val="tx1"/>
                          </a:solidFill>
                          <a:latin typeface="Century Gothic" panose="020B0502020202020204" pitchFamily="34" charset="0"/>
                        </a:rPr>
                        <a:t> 1: Week 1: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solidFill>
                            <a:schemeClr val="tx1"/>
                          </a:solidFill>
                          <a:latin typeface="Century Gothic" panose="020B0502020202020204" pitchFamily="34" charset="0"/>
                        </a:rPr>
                        <a:t>Number and Place Value 1: </a:t>
                      </a:r>
                      <a:r>
                        <a:rPr lang="en-GB" sz="1800" b="0" dirty="0" smtClean="0">
                          <a:effectLst/>
                          <a:latin typeface="Century Gothic" panose="020B0502020202020204" pitchFamily="34" charset="0"/>
                          <a:ea typeface="Calibri" panose="020F0502020204030204" pitchFamily="34" charset="0"/>
                          <a:cs typeface="Times New Roman" panose="02020603050405020304" pitchFamily="18" charset="0"/>
                        </a:rPr>
                        <a:t>Count in steps of 2, 3,</a:t>
                      </a:r>
                      <a:r>
                        <a:rPr lang="en-GB" sz="1800" b="0" baseline="0" dirty="0" smtClean="0">
                          <a:effectLst/>
                          <a:latin typeface="Century Gothic" panose="020B0502020202020204" pitchFamily="34" charset="0"/>
                          <a:ea typeface="Calibri" panose="020F0502020204030204" pitchFamily="34" charset="0"/>
                          <a:cs typeface="Times New Roman" panose="02020603050405020304" pitchFamily="18" charset="0"/>
                        </a:rPr>
                        <a:t> 5 and 10 from any number, forward and backward.</a:t>
                      </a:r>
                      <a:endParaRPr lang="en-GB" sz="18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381901">
                <a:tc rowSpan="2">
                  <a:txBody>
                    <a:bodyPr/>
                    <a:lstStyle/>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10s from any number – forward to 100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2s from any number – forward to 50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2s from any number – forward to 100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5s from any number – forward to 50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5s from any number – forward to 100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10s from any number – backward to 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2s from any number – backward to 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5s from any number – backward to 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3s to 30</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3s to 60 </a:t>
                      </a:r>
                    </a:p>
                    <a:p>
                      <a:pPr marL="342900" lvl="0" indent="-342900" algn="l">
                        <a:spcAft>
                          <a:spcPts val="0"/>
                        </a:spcAft>
                        <a:buFont typeface="Wingdings" panose="05000000000000000000" pitchFamily="2" charset="2"/>
                        <a:buChar char=""/>
                      </a:pPr>
                      <a:r>
                        <a:rPr lang="en-GB" sz="10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Count in 3s to 99</a:t>
                      </a:r>
                    </a:p>
                    <a:p>
                      <a:pPr marL="342900" lvl="0" indent="-342900">
                        <a:spcAft>
                          <a:spcPts val="0"/>
                        </a:spcAft>
                        <a:buFont typeface="Wingdings" panose="05000000000000000000" pitchFamily="2" charset="2"/>
                        <a:buChar cha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400" dirty="0" smtClean="0">
                          <a:latin typeface="Century Gothic" panose="020B0502020202020204" pitchFamily="34" charset="0"/>
                        </a:rPr>
                        <a:t>If I count on in 3s from 16, show all the numbers in the sequence that are in the 30s.</a:t>
                      </a: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___________________________________</a:t>
                      </a: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If I count on in 5s from 27, show all the numbers in the sequence that are in the 40s.</a:t>
                      </a: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___________________________________</a:t>
                      </a:r>
                      <a:endParaRPr lang="en-GB" sz="1400" dirty="0">
                        <a:latin typeface="Century Gothic" panose="020B0502020202020204" pitchFamily="34" charset="0"/>
                      </a:endParaRPr>
                    </a:p>
                  </a:txBody>
                  <a:tcPr/>
                </a:tc>
                <a:tc>
                  <a:txBody>
                    <a:bodyPr/>
                    <a:lstStyle/>
                    <a:p>
                      <a:pPr marL="0" indent="0">
                        <a:buFont typeface="Arial" panose="020B0604020202020204" pitchFamily="34" charset="0"/>
                        <a:buNone/>
                      </a:pPr>
                      <a:r>
                        <a:rPr lang="en-GB" sz="1200" dirty="0" smtClean="0">
                          <a:latin typeface="Century Gothic" panose="020B0502020202020204" pitchFamily="34" charset="0"/>
                        </a:rPr>
                        <a:t>Complete these by using your own numbers.</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                       is 3 less than</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r>
                        <a:rPr lang="en-GB" sz="1200" dirty="0" smtClean="0">
                          <a:latin typeface="Century Gothic" panose="020B0502020202020204" pitchFamily="34" charset="0"/>
                        </a:rPr>
                        <a:t>                      is 10 more than</a:t>
                      </a:r>
                    </a:p>
                    <a:p>
                      <a:pPr marL="0" indent="0">
                        <a:buFont typeface="Arial" panose="020B0604020202020204" pitchFamily="34" charset="0"/>
                        <a:buNone/>
                      </a:pPr>
                      <a:endParaRPr lang="en-GB" sz="1200" dirty="0" smtClean="0">
                        <a:latin typeface="Century Gothic" panose="020B0502020202020204" pitchFamily="34" charset="0"/>
                      </a:endParaRPr>
                    </a:p>
                    <a:p>
                      <a:pPr marL="0" indent="0">
                        <a:buFont typeface="Arial" panose="020B0604020202020204" pitchFamily="34" charset="0"/>
                        <a:buNone/>
                      </a:pPr>
                      <a:endParaRPr lang="en-GB" sz="1200" dirty="0" smtClean="0">
                        <a:latin typeface="Century Gothic" panose="020B0502020202020204" pitchFamily="34" charset="0"/>
                      </a:endParaRPr>
                    </a:p>
                  </a:txBody>
                  <a:tcPr/>
                </a:tc>
                <a:extLst>
                  <a:ext uri="{0D108BD9-81ED-4DB2-BD59-A6C34878D82A}">
                    <a16:rowId xmlns:a16="http://schemas.microsoft.com/office/drawing/2014/main" val="10003"/>
                  </a:ext>
                </a:extLst>
              </a:tr>
              <a:tr h="2217627">
                <a:tc vMerge="1">
                  <a:txBody>
                    <a:bodyPr/>
                    <a:lstStyle/>
                    <a:p>
                      <a:endParaRPr lang="en-GB"/>
                    </a:p>
                  </a:txBody>
                  <a:tcPr/>
                </a:tc>
                <a:tc>
                  <a:txBody>
                    <a:bodyPr/>
                    <a:lstStyle/>
                    <a:p>
                      <a:pPr marL="0" indent="0">
                        <a:buFont typeface="Arial" panose="020B0604020202020204" pitchFamily="34" charset="0"/>
                        <a:buNone/>
                      </a:pPr>
                      <a:r>
                        <a:rPr lang="en-GB" sz="1400" kern="1200" dirty="0" smtClean="0">
                          <a:solidFill>
                            <a:schemeClr val="dk1"/>
                          </a:solidFill>
                          <a:effectLst/>
                          <a:latin typeface="Century Gothic" panose="020B0502020202020204" pitchFamily="34" charset="0"/>
                          <a:ea typeface="+mn-ea"/>
                          <a:cs typeface="+mn-cs"/>
                        </a:rPr>
                        <a:t>Henry thinks of a number.</a:t>
                      </a:r>
                      <a:r>
                        <a:rPr lang="en-GB" sz="1400" kern="1200" baseline="0" dirty="0" smtClean="0">
                          <a:solidFill>
                            <a:schemeClr val="dk1"/>
                          </a:solidFill>
                          <a:effectLst/>
                          <a:latin typeface="Century Gothic" panose="020B0502020202020204" pitchFamily="34" charset="0"/>
                          <a:ea typeface="+mn-ea"/>
                          <a:cs typeface="+mn-cs"/>
                        </a:rPr>
                        <a:t> 5 less than his number is 16. What is his number?</a:t>
                      </a:r>
                    </a:p>
                    <a:p>
                      <a:pPr marL="0" indent="0">
                        <a:buFont typeface="Arial" panose="020B0604020202020204" pitchFamily="34" charset="0"/>
                        <a:buNone/>
                      </a:pPr>
                      <a:endParaRPr lang="en-GB" sz="14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400" kern="1200" baseline="0" dirty="0" smtClean="0">
                          <a:solidFill>
                            <a:schemeClr val="dk1"/>
                          </a:solidFill>
                          <a:effectLst/>
                          <a:latin typeface="Century Gothic" panose="020B0502020202020204" pitchFamily="34" charset="0"/>
                          <a:ea typeface="+mn-ea"/>
                          <a:cs typeface="+mn-cs"/>
                        </a:rPr>
                        <a:t>Mohsin thinks of another number. 10 less than his number is 87. What is his number?</a:t>
                      </a:r>
                    </a:p>
                    <a:p>
                      <a:pPr marL="0" indent="0">
                        <a:buFont typeface="Arial" panose="020B0604020202020204" pitchFamily="34" charset="0"/>
                        <a:buNone/>
                      </a:pPr>
                      <a:endParaRPr lang="en-GB" sz="14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r>
                        <a:rPr lang="en-GB" sz="1400" kern="1200" baseline="0" dirty="0" smtClean="0">
                          <a:solidFill>
                            <a:schemeClr val="dk1"/>
                          </a:solidFill>
                          <a:effectLst/>
                          <a:latin typeface="Century Gothic" panose="020B0502020202020204" pitchFamily="34" charset="0"/>
                          <a:ea typeface="+mn-ea"/>
                          <a:cs typeface="+mn-cs"/>
                        </a:rPr>
                        <a:t>Ellie thinks of a number 3 less than her number is 34. What is her number?</a:t>
                      </a:r>
                      <a:endParaRPr lang="en-GB" sz="1400"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400" dirty="0">
                        <a:latin typeface="Century Gothic" panose="020B0502020202020204" pitchFamily="34" charset="0"/>
                      </a:endParaRPr>
                    </a:p>
                  </a:txBody>
                  <a:tcPr/>
                </a:tc>
                <a:tc>
                  <a:txBody>
                    <a:bodyPr/>
                    <a:lstStyle/>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Make up 2, 2-digit numbers.</a:t>
                      </a:r>
                    </a:p>
                    <a:p>
                      <a:pPr marL="0" indent="0">
                        <a:buFont typeface="Arial" panose="020B0604020202020204" pitchFamily="34" charset="0"/>
                        <a:buNone/>
                      </a:pPr>
                      <a:r>
                        <a:rPr lang="en-GB" sz="1400" dirty="0" smtClean="0">
                          <a:latin typeface="Century Gothic" panose="020B0502020202020204" pitchFamily="34" charset="0"/>
                        </a:rPr>
                        <a:t>Show</a:t>
                      </a:r>
                      <a:r>
                        <a:rPr lang="en-GB" sz="1400" baseline="0" dirty="0" smtClean="0">
                          <a:latin typeface="Century Gothic" panose="020B0502020202020204" pitchFamily="34" charset="0"/>
                        </a:rPr>
                        <a:t> two numbers that are more or less than 3 but less than 10 apart.</a:t>
                      </a:r>
                    </a:p>
                    <a:p>
                      <a:pPr marL="0" indent="0">
                        <a:buFont typeface="Arial" panose="020B0604020202020204" pitchFamily="34" charset="0"/>
                        <a:buNone/>
                      </a:pPr>
                      <a:r>
                        <a:rPr lang="en-GB" sz="1400" baseline="0" dirty="0" smtClean="0">
                          <a:latin typeface="Century Gothic" panose="020B0502020202020204" pitchFamily="34" charset="0"/>
                        </a:rPr>
                        <a:t>Show two numbers that are more than 10 apart.</a:t>
                      </a:r>
                      <a:endParaRPr lang="en-GB" sz="140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aseline="0" dirty="0" smtClean="0">
                          <a:latin typeface="Century Gothic" panose="020B0502020202020204" pitchFamily="34" charset="0"/>
                        </a:rPr>
                        <a:t>Show two numbers that are more than 2 but less than 5 apart.</a:t>
                      </a:r>
                      <a:endParaRPr lang="en-GB" sz="1400" dirty="0" smtClean="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5" name="Rectangle 4"/>
          <p:cNvSpPr/>
          <p:nvPr/>
        </p:nvSpPr>
        <p:spPr>
          <a:xfrm>
            <a:off x="7034561" y="4345259"/>
            <a:ext cx="524107" cy="4125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6</a:t>
            </a:r>
            <a:endParaRPr lang="en-GB" dirty="0"/>
          </a:p>
        </p:txBody>
      </p:sp>
      <p:sp>
        <p:nvSpPr>
          <p:cNvPr id="7" name="Rectangle 6"/>
          <p:cNvSpPr/>
          <p:nvPr/>
        </p:nvSpPr>
        <p:spPr>
          <a:xfrm>
            <a:off x="7660887" y="4345258"/>
            <a:ext cx="524107" cy="4125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7</a:t>
            </a:r>
            <a:endParaRPr lang="en-GB" dirty="0"/>
          </a:p>
        </p:txBody>
      </p:sp>
      <p:sp>
        <p:nvSpPr>
          <p:cNvPr id="8" name="Rectangle 7"/>
          <p:cNvSpPr/>
          <p:nvPr/>
        </p:nvSpPr>
        <p:spPr>
          <a:xfrm>
            <a:off x="8287213" y="4345257"/>
            <a:ext cx="524107" cy="4125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5</a:t>
            </a:r>
            <a:endParaRPr lang="en-GB" dirty="0"/>
          </a:p>
        </p:txBody>
      </p:sp>
      <p:sp>
        <p:nvSpPr>
          <p:cNvPr id="9" name="Rectangle 8"/>
          <p:cNvSpPr/>
          <p:nvPr/>
        </p:nvSpPr>
        <p:spPr>
          <a:xfrm>
            <a:off x="8892168" y="4345257"/>
            <a:ext cx="524107" cy="4125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4</a:t>
            </a:r>
            <a:endParaRPr lang="en-GB" dirty="0"/>
          </a:p>
        </p:txBody>
      </p:sp>
      <p:sp>
        <p:nvSpPr>
          <p:cNvPr id="10" name="Rectangle 9"/>
          <p:cNvSpPr/>
          <p:nvPr/>
        </p:nvSpPr>
        <p:spPr>
          <a:xfrm>
            <a:off x="9515244" y="4345257"/>
            <a:ext cx="524107" cy="4125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a:t>
            </a:r>
            <a:endParaRPr lang="en-GB" dirty="0"/>
          </a:p>
        </p:txBody>
      </p:sp>
      <p:sp>
        <p:nvSpPr>
          <p:cNvPr id="11" name="Rectangle 10"/>
          <p:cNvSpPr/>
          <p:nvPr/>
        </p:nvSpPr>
        <p:spPr>
          <a:xfrm>
            <a:off x="7398833" y="2334162"/>
            <a:ext cx="524107" cy="4125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p:cNvSpPr/>
          <p:nvPr/>
        </p:nvSpPr>
        <p:spPr>
          <a:xfrm>
            <a:off x="9154221" y="2334162"/>
            <a:ext cx="524107" cy="4125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7398833" y="3282160"/>
            <a:ext cx="524107" cy="4125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9154220" y="3282160"/>
            <a:ext cx="524107" cy="41259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5" name="Straight Arrow Connector 14"/>
          <p:cNvCxnSpPr/>
          <p:nvPr/>
        </p:nvCxnSpPr>
        <p:spPr>
          <a:xfrm>
            <a:off x="7922937" y="2623467"/>
            <a:ext cx="1231282" cy="81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7660885" y="3539753"/>
            <a:ext cx="1493334" cy="125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 name="Footer Placeholder 1"/>
          <p:cNvSpPr>
            <a:spLocks noGrp="1"/>
          </p:cNvSpPr>
          <p:nvPr>
            <p:ph type="ftr" sz="quarter" idx="11"/>
          </p:nvPr>
        </p:nvSpPr>
        <p:spPr/>
        <p:txBody>
          <a:bodyPr/>
          <a:lstStyle/>
          <a:p>
            <a:r>
              <a:rPr lang="en-GB" dirty="0" smtClean="0"/>
              <a:t>© Focus Education UK Ltd</a:t>
            </a:r>
            <a:endParaRPr lang="en-GB" dirty="0"/>
          </a:p>
        </p:txBody>
      </p:sp>
      <p:sp>
        <p:nvSpPr>
          <p:cNvPr id="17" name="Slide Number Placeholder 16"/>
          <p:cNvSpPr>
            <a:spLocks noGrp="1"/>
          </p:cNvSpPr>
          <p:nvPr>
            <p:ph type="sldNum" sz="quarter" idx="12"/>
          </p:nvPr>
        </p:nvSpPr>
        <p:spPr/>
        <p:txBody>
          <a:bodyPr/>
          <a:lstStyle/>
          <a:p>
            <a:fld id="{BD94B9D1-689F-45DB-9E62-C7110AF6A8C8}" type="slidenum">
              <a:rPr lang="en-GB" smtClean="0"/>
              <a:t>4</a:t>
            </a:fld>
            <a:endParaRPr lang="en-GB" dirty="0"/>
          </a:p>
        </p:txBody>
      </p:sp>
    </p:spTree>
    <p:extLst>
      <p:ext uri="{BB962C8B-B14F-4D97-AF65-F5344CB8AC3E}">
        <p14:creationId xmlns:p14="http://schemas.microsoft.com/office/powerpoint/2010/main" val="4996090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787358"/>
          <a:ext cx="8227216" cy="4160520"/>
        </p:xfrm>
        <a:graphic>
          <a:graphicData uri="http://schemas.openxmlformats.org/drawingml/2006/table">
            <a:tbl>
              <a:tblPr firstRow="1" bandRow="1">
                <a:effectLst/>
                <a:tableStyleId>{5C22544A-7EE6-4342-B048-85BDC9FD1C3A}</a:tableStyleId>
              </a:tblPr>
              <a:tblGrid>
                <a:gridCol w="859128">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4840544">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tblGrid>
              <a:tr h="480060">
                <a:tc gridSpan="8">
                  <a:txBody>
                    <a:bodyPr/>
                    <a:lstStyle/>
                    <a:p>
                      <a:pPr lvl="0"/>
                      <a:r>
                        <a:rPr lang="en-GB" sz="1800" dirty="0" smtClean="0">
                          <a:solidFill>
                            <a:srgbClr val="000000"/>
                          </a:solidFill>
                          <a:latin typeface="Century Gothic" pitchFamily="34"/>
                        </a:rPr>
                        <a:t>Autumn 1: Week 1: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8">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2: </a:t>
                      </a:r>
                      <a:r>
                        <a:rPr lang="en-GB" sz="1400" b="0" dirty="0" smtClean="0">
                          <a:effectLst/>
                          <a:latin typeface="Century Gothic" panose="020B0502020202020204" pitchFamily="34" charset="0"/>
                          <a:ea typeface="Calibri" panose="020F0502020204030204" pitchFamily="34" charset="0"/>
                          <a:cs typeface="Times New Roman" panose="02020603050405020304" pitchFamily="18" charset="0"/>
                        </a:rPr>
                        <a:t>Count in steps of 2, 3,</a:t>
                      </a:r>
                      <a:r>
                        <a:rPr lang="en-GB" sz="1400" b="0" baseline="0" dirty="0" smtClean="0">
                          <a:effectLst/>
                          <a:latin typeface="Century Gothic" panose="020B0502020202020204" pitchFamily="34" charset="0"/>
                          <a:ea typeface="Calibri" panose="020F0502020204030204" pitchFamily="34" charset="0"/>
                          <a:cs typeface="Times New Roman" panose="02020603050405020304" pitchFamily="18" charset="0"/>
                        </a:rPr>
                        <a:t> 5 and 10 from any number, forward and backward.</a:t>
                      </a:r>
                      <a:endParaRPr lang="en-GB" sz="1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2E75B6"/>
                    </a:solidFill>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itchFamily="34"/>
                        </a:rPr>
                        <a:t>Can you identify a sequence which goes up or down in 2, 3, 5 or 10? </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gridSpan="4">
                  <a:txBody>
                    <a:bodyPr/>
                    <a:lstStyle/>
                    <a:p>
                      <a:pPr marL="0" marR="0" lvl="0" indent="0" algn="l" defTabSz="914400" rtl="0" fontAlgn="auto" hangingPunct="1">
                        <a:lnSpc>
                          <a:spcPct val="100000"/>
                        </a:lnSpc>
                        <a:spcBef>
                          <a:spcPts val="0"/>
                        </a:spcBef>
                        <a:spcAft>
                          <a:spcPts val="0"/>
                        </a:spcAft>
                        <a:buNone/>
                        <a:tabLst/>
                      </a:pPr>
                      <a:r>
                        <a:rPr lang="en-GB" sz="1400" dirty="0" smtClean="0">
                          <a:latin typeface="Century Gothic" pitchFamily="34"/>
                        </a:rPr>
                        <a:t>Can you count on or back in 3s from any number between 0 and 100?</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gridSpan="3">
                  <a:txBody>
                    <a:bodyPr/>
                    <a:lstStyle/>
                    <a:p>
                      <a:pPr marL="0" marR="0" lvl="0" indent="0" algn="l" defTabSz="914400" rtl="0" fontAlgn="auto" hangingPunct="1">
                        <a:lnSpc>
                          <a:spcPct val="100000"/>
                        </a:lnSpc>
                        <a:spcBef>
                          <a:spcPts val="0"/>
                        </a:spcBef>
                        <a:spcAft>
                          <a:spcPts val="0"/>
                        </a:spcAft>
                        <a:buNone/>
                        <a:tabLst/>
                      </a:pPr>
                      <a:r>
                        <a:rPr lang="en-GB" sz="1400" dirty="0" smtClean="0">
                          <a:latin typeface="Century Gothic" pitchFamily="34"/>
                        </a:rPr>
                        <a:t>Can you count on or back in 5s from any number between 0 and 100?</a:t>
                      </a: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lvl="0" indent="0" algn="l" defTabSz="914400" rtl="0" fontAlgn="auto" hangingPunct="1">
                        <a:lnSpc>
                          <a:spcPct val="100000"/>
                        </a:lnSpc>
                        <a:spcBef>
                          <a:spcPts val="0"/>
                        </a:spcBef>
                        <a:spcAft>
                          <a:spcPts val="0"/>
                        </a:spcAft>
                        <a:buNone/>
                        <a:tabLst/>
                      </a:pPr>
                      <a:r>
                        <a:rPr lang="en-GB" sz="1400" dirty="0" smtClean="0">
                          <a:latin typeface="Century Gothic" pitchFamily="34"/>
                        </a:rPr>
                        <a:t>Can you count on or back in 2s from any number between 0 and 100?</a:t>
                      </a: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smtClean="0">
                          <a:latin typeface="Century Gothic" pitchFamily="34"/>
                        </a:rPr>
                        <a:t>Can you count on or back in 10s from any number between 0 and 100?</a:t>
                      </a: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bl>
          </a:graphicData>
        </a:graphic>
      </p:graphicFrame>
      <p:sp>
        <p:nvSpPr>
          <p:cNvPr id="3156" name="Up Arrow 8"/>
          <p:cNvSpPr>
            <a:spLocks/>
          </p:cNvSpPr>
          <p:nvPr/>
        </p:nvSpPr>
        <p:spPr bwMode="auto">
          <a:xfrm>
            <a:off x="8820204" y="2484279"/>
            <a:ext cx="648072" cy="2463600"/>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5" name="Footer Placeholder 4"/>
          <p:cNvSpPr>
            <a:spLocks noGrp="1"/>
          </p:cNvSpPr>
          <p:nvPr>
            <p:ph type="ftr" sz="quarter" idx="11"/>
          </p:nvPr>
        </p:nvSpPr>
        <p:spPr/>
        <p:txBody>
          <a:bodyPr/>
          <a:lstStyle/>
          <a:p>
            <a:r>
              <a:rPr lang="en-GB" dirty="0" smtClean="0"/>
              <a:t>© Focus Education UK Ltd</a:t>
            </a:r>
            <a:endParaRPr lang="en-GB" dirty="0"/>
          </a:p>
        </p:txBody>
      </p:sp>
      <p:sp>
        <p:nvSpPr>
          <p:cNvPr id="6" name="Slide Number Placeholder 5"/>
          <p:cNvSpPr>
            <a:spLocks noGrp="1"/>
          </p:cNvSpPr>
          <p:nvPr>
            <p:ph type="sldNum" sz="quarter" idx="12"/>
          </p:nvPr>
        </p:nvSpPr>
        <p:spPr/>
        <p:txBody>
          <a:bodyPr/>
          <a:lstStyle/>
          <a:p>
            <a:fld id="{BD94B9D1-689F-45DB-9E62-C7110AF6A8C8}" type="slidenum">
              <a:rPr lang="en-GB" smtClean="0"/>
              <a:t>5</a:t>
            </a:fld>
            <a:endParaRPr lang="en-GB" dirty="0"/>
          </a:p>
        </p:txBody>
      </p:sp>
    </p:spTree>
    <p:extLst>
      <p:ext uri="{BB962C8B-B14F-4D97-AF65-F5344CB8AC3E}">
        <p14:creationId xmlns:p14="http://schemas.microsoft.com/office/powerpoint/2010/main" val="2855426476"/>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416184"/>
          <a:ext cx="8229600" cy="5851756"/>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180020">
                  <a:extLst>
                    <a:ext uri="{9D8B030D-6E8A-4147-A177-3AD203B41FA5}">
                      <a16:colId xmlns:a16="http://schemas.microsoft.com/office/drawing/2014/main" val="20001"/>
                    </a:ext>
                  </a:extLst>
                </a:gridCol>
                <a:gridCol w="1051012">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1687016">
                  <a:extLst>
                    <a:ext uri="{9D8B030D-6E8A-4147-A177-3AD203B41FA5}">
                      <a16:colId xmlns:a16="http://schemas.microsoft.com/office/drawing/2014/main" val="20005"/>
                    </a:ext>
                  </a:extLst>
                </a:gridCol>
                <a:gridCol w="1687016">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Autumn 1: Week 2: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Autumn 1 Week 2</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 </a:t>
                      </a:r>
                    </a:p>
                    <a:p>
                      <a:r>
                        <a:rPr lang="en-GB" sz="1400" dirty="0" smtClean="0">
                          <a:latin typeface="Century Gothic" pitchFamily="34" charset="0"/>
                        </a:rPr>
                        <a:t>Place</a:t>
                      </a:r>
                      <a:r>
                        <a:rPr lang="en-GB" sz="1400" baseline="0" dirty="0" smtClean="0">
                          <a:latin typeface="Century Gothic" pitchFamily="34" charset="0"/>
                        </a:rPr>
                        <a:t> Value</a:t>
                      </a:r>
                      <a:endParaRPr lang="en-GB" sz="1400" dirty="0">
                        <a:latin typeface="Century Gothic" pitchFamily="34" charset="0"/>
                      </a:endParaRPr>
                    </a:p>
                  </a:txBody>
                  <a:tcPr/>
                </a:tc>
                <a:tc gridSpan="7">
                  <a:txBody>
                    <a:bodyPr/>
                    <a:lstStyle/>
                    <a:p>
                      <a:r>
                        <a:rPr lang="en-GB" sz="1400" b="1" kern="1200" dirty="0" smtClean="0">
                          <a:solidFill>
                            <a:schemeClr val="dk1"/>
                          </a:solidFill>
                          <a:effectLst/>
                          <a:latin typeface="Century Gothic" pitchFamily="34" charset="0"/>
                          <a:ea typeface="+mn-ea"/>
                          <a:cs typeface="+mn-cs"/>
                        </a:rPr>
                        <a:t>Read and write numbers to 100 in numerals and words</a:t>
                      </a:r>
                      <a:endParaRPr lang="en-GB" sz="1400" b="1" dirty="0">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5">
                  <a:txBody>
                    <a:bodyPr/>
                    <a:lstStyle/>
                    <a:p>
                      <a:pPr algn="ctr"/>
                      <a:r>
                        <a:rPr lang="en-GB" b="1" i="1" dirty="0" smtClean="0">
                          <a:latin typeface="Century Gothic" pitchFamily="34" charset="0"/>
                        </a:rPr>
                        <a:t>Can</a:t>
                      </a:r>
                      <a:r>
                        <a:rPr lang="en-GB" b="1" i="1" baseline="0" dirty="0" smtClean="0">
                          <a:latin typeface="Century Gothic" pitchFamily="34" charset="0"/>
                        </a:rPr>
                        <a:t> you w</a:t>
                      </a:r>
                      <a:r>
                        <a:rPr lang="en-GB" b="1" i="1" dirty="0" smtClean="0">
                          <a:latin typeface="Century Gothic" pitchFamily="34" charset="0"/>
                        </a:rPr>
                        <a:t>rite these</a:t>
                      </a:r>
                      <a:r>
                        <a:rPr lang="en-GB" b="1" i="1" baseline="0" dirty="0" smtClean="0">
                          <a:latin typeface="Century Gothic" pitchFamily="34" charset="0"/>
                        </a:rPr>
                        <a:t> numbers in numerals?</a:t>
                      </a:r>
                      <a:endParaRPr lang="en-GB" b="1" i="1" dirty="0">
                        <a:latin typeface="Century Gothic" pitchFamily="34" charset="0"/>
                      </a:endParaRPr>
                    </a:p>
                  </a:txBody>
                  <a:tcPr/>
                </a:tc>
                <a:tc hMerge="1">
                  <a:txBody>
                    <a:bodyPr/>
                    <a:lstStyle/>
                    <a:p>
                      <a:pPr lvl="0" algn="ctr"/>
                      <a:endParaRPr lang="en-GB" sz="1400" b="0" kern="1200" dirty="0" smtClean="0">
                        <a:solidFill>
                          <a:schemeClr val="dk1"/>
                        </a:solidFill>
                        <a:effectLst/>
                        <a:latin typeface="Century Gothic" pitchFamily="34" charset="0"/>
                        <a:ea typeface="+mn-ea"/>
                        <a:cs typeface="+mn-cs"/>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algn="ctr"/>
                      <a:r>
                        <a:rPr lang="en-GB" b="1" i="1" dirty="0" smtClean="0">
                          <a:latin typeface="Century Gothic" pitchFamily="34" charset="0"/>
                        </a:rPr>
                        <a:t>Can</a:t>
                      </a:r>
                      <a:r>
                        <a:rPr lang="en-GB" b="1" i="1" baseline="0" dirty="0" smtClean="0">
                          <a:latin typeface="Century Gothic" pitchFamily="34" charset="0"/>
                        </a:rPr>
                        <a:t> you w</a:t>
                      </a:r>
                      <a:r>
                        <a:rPr lang="en-GB" b="1" i="1" dirty="0" smtClean="0">
                          <a:latin typeface="Century Gothic" pitchFamily="34" charset="0"/>
                        </a:rPr>
                        <a:t>rite these numbers in words?</a:t>
                      </a:r>
                      <a:endParaRPr lang="en-GB" b="1" i="1" dirty="0">
                        <a:latin typeface="Century Gothic"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4"/>
                  </a:ext>
                </a:extLst>
              </a:tr>
              <a:tr h="868680">
                <a:tc gridSpan="2">
                  <a:txBody>
                    <a:bodyPr/>
                    <a:lstStyle/>
                    <a:p>
                      <a:pPr algn="ctr"/>
                      <a:r>
                        <a:rPr lang="en-GB" sz="2400" dirty="0" smtClean="0">
                          <a:latin typeface="Century Gothic" panose="020B0502020202020204" pitchFamily="34" charset="0"/>
                        </a:rPr>
                        <a:t>six</a:t>
                      </a:r>
                    </a:p>
                    <a:p>
                      <a:pPr algn="ctr"/>
                      <a:endParaRPr lang="en-GB" sz="2400" dirty="0">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tc gridSpan="2">
                  <a:txBody>
                    <a:bodyPr/>
                    <a:lstStyle/>
                    <a:p>
                      <a:pPr algn="ctr"/>
                      <a:endParaRPr lang="en-GB" sz="1400" dirty="0">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tc>
                  <a:txBody>
                    <a:bodyPr/>
                    <a:lstStyle/>
                    <a:p>
                      <a:endParaRPr lang="en-GB" sz="1800" b="1" i="1" dirty="0">
                        <a:latin typeface="Century Gothic" panose="020B0502020202020204" pitchFamily="34" charset="0"/>
                      </a:endParaRPr>
                    </a:p>
                  </a:txBody>
                  <a:tcPr>
                    <a:solidFill>
                      <a:schemeClr val="accent1">
                        <a:lumMod val="20000"/>
                        <a:lumOff val="80000"/>
                      </a:schemeClr>
                    </a:solidFill>
                  </a:tcPr>
                </a:tc>
                <a:tc>
                  <a:txBody>
                    <a:bodyPr/>
                    <a:lstStyle/>
                    <a:p>
                      <a:pPr algn="ctr"/>
                      <a:r>
                        <a:rPr lang="en-GB" sz="2400" dirty="0" smtClean="0">
                          <a:latin typeface="Century Gothic" panose="020B0502020202020204" pitchFamily="34" charset="0"/>
                        </a:rPr>
                        <a:t>5</a:t>
                      </a:r>
                      <a:endParaRPr lang="en-GB" sz="2400" dirty="0">
                        <a:latin typeface="Century Gothic" panose="020B0502020202020204" pitchFamily="34" charset="0"/>
                      </a:endParaRPr>
                    </a:p>
                  </a:txBody>
                  <a:tcPr>
                    <a:solidFill>
                      <a:schemeClr val="accent1">
                        <a:lumMod val="20000"/>
                        <a:lumOff val="80000"/>
                      </a:schemeClr>
                    </a:solidFill>
                  </a:tcPr>
                </a:tc>
                <a:tc>
                  <a:txBody>
                    <a:bodyPr/>
                    <a:lstStyle/>
                    <a:p>
                      <a:pPr algn="ctr"/>
                      <a:endParaRPr lang="en-GB" sz="1400" dirty="0">
                        <a:latin typeface="Century Gothic" panose="020B0502020202020204" pitchFamily="34" charset="0"/>
                      </a:endParaRPr>
                    </a:p>
                  </a:txBody>
                  <a:tcPr>
                    <a:solidFill>
                      <a:schemeClr val="accent1">
                        <a:lumMod val="20000"/>
                        <a:lumOff val="80000"/>
                      </a:schemeClr>
                    </a:solidFill>
                  </a:tcPr>
                </a:tc>
                <a:tc>
                  <a:txBody>
                    <a:bodyPr/>
                    <a:lstStyle/>
                    <a:p>
                      <a:endParaRPr lang="en-GB" b="1" i="1"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5"/>
                  </a:ext>
                </a:extLst>
              </a:tr>
              <a:tr h="969876">
                <a:tc gridSpan="2">
                  <a:txBody>
                    <a:bodyPr/>
                    <a:lstStyle/>
                    <a:p>
                      <a:pPr algn="ctr"/>
                      <a:r>
                        <a:rPr lang="en-GB" sz="2400" dirty="0" smtClean="0">
                          <a:latin typeface="Century Gothic" panose="020B0502020202020204" pitchFamily="34" charset="0"/>
                        </a:rPr>
                        <a:t>thirteen</a:t>
                      </a:r>
                    </a:p>
                  </a:txBody>
                  <a:tcPr>
                    <a:solidFill>
                      <a:schemeClr val="accent1">
                        <a:lumMod val="40000"/>
                        <a:lumOff val="60000"/>
                      </a:schemeClr>
                    </a:solidFill>
                  </a:tcPr>
                </a:tc>
                <a:tc hMerge="1">
                  <a:txBody>
                    <a:bodyPr/>
                    <a:lstStyle/>
                    <a:p>
                      <a:endParaRPr lang="en-GB"/>
                    </a:p>
                  </a:txBody>
                  <a:tcPr/>
                </a:tc>
                <a:tc gridSpan="2">
                  <a:txBody>
                    <a:bodyPr/>
                    <a:lstStyle/>
                    <a:p>
                      <a:pPr algn="ctr"/>
                      <a:endParaRPr lang="en-GB" sz="1400" dirty="0">
                        <a:latin typeface="Century Gothic" panose="020B0502020202020204" pitchFamily="34" charset="0"/>
                      </a:endParaRPr>
                    </a:p>
                  </a:txBody>
                  <a:tcPr>
                    <a:solidFill>
                      <a:schemeClr val="accent1">
                        <a:lumMod val="40000"/>
                        <a:lumOff val="60000"/>
                      </a:schemeClr>
                    </a:solidFill>
                  </a:tcPr>
                </a:tc>
                <a:tc hMerge="1">
                  <a:txBody>
                    <a:bodyPr/>
                    <a:lstStyle/>
                    <a:p>
                      <a:endParaRPr lang="en-GB"/>
                    </a:p>
                  </a:txBody>
                  <a:tcPr/>
                </a:tc>
                <a:tc>
                  <a:txBody>
                    <a:bodyPr/>
                    <a:lstStyle/>
                    <a:p>
                      <a:endParaRPr lang="en-GB" sz="1800" b="1" i="1" dirty="0">
                        <a:latin typeface="Century Gothic" panose="020B0502020202020204" pitchFamily="34" charset="0"/>
                      </a:endParaRPr>
                    </a:p>
                  </a:txBody>
                  <a:tcPr>
                    <a:solidFill>
                      <a:schemeClr val="accent1">
                        <a:lumMod val="40000"/>
                        <a:lumOff val="60000"/>
                      </a:schemeClr>
                    </a:solidFill>
                  </a:tcPr>
                </a:tc>
                <a:tc>
                  <a:txBody>
                    <a:bodyPr/>
                    <a:lstStyle/>
                    <a:p>
                      <a:pPr algn="ctr"/>
                      <a:r>
                        <a:rPr lang="en-GB" sz="2400" dirty="0" smtClean="0">
                          <a:latin typeface="Century Gothic" panose="020B0502020202020204" pitchFamily="34" charset="0"/>
                        </a:rPr>
                        <a:t>27</a:t>
                      </a:r>
                      <a:endParaRPr lang="en-GB" sz="2400" dirty="0">
                        <a:latin typeface="Century Gothic" panose="020B0502020202020204" pitchFamily="34" charset="0"/>
                      </a:endParaRPr>
                    </a:p>
                  </a:txBody>
                  <a:tcPr>
                    <a:solidFill>
                      <a:schemeClr val="accent1">
                        <a:lumMod val="40000"/>
                        <a:lumOff val="60000"/>
                      </a:schemeClr>
                    </a:solidFill>
                  </a:tcPr>
                </a:tc>
                <a:tc>
                  <a:txBody>
                    <a:bodyPr/>
                    <a:lstStyle/>
                    <a:p>
                      <a:endParaRPr lang="en-GB" dirty="0">
                        <a:latin typeface="Century Gothic" panose="020B0502020202020204" pitchFamily="34" charset="0"/>
                      </a:endParaRPr>
                    </a:p>
                  </a:txBody>
                  <a:tcPr>
                    <a:solidFill>
                      <a:schemeClr val="accent1">
                        <a:lumMod val="40000"/>
                        <a:lumOff val="60000"/>
                      </a:schemeClr>
                    </a:solidFill>
                  </a:tcPr>
                </a:tc>
                <a:tc>
                  <a:txBody>
                    <a:bodyPr/>
                    <a:lstStyle/>
                    <a:p>
                      <a:endParaRPr lang="en-GB" b="1" i="1" dirty="0">
                        <a:latin typeface="Century Gothic" panose="020B0502020202020204" pitchFamily="34" charset="0"/>
                      </a:endParaRPr>
                    </a:p>
                  </a:txBody>
                  <a:tcPr>
                    <a:solidFill>
                      <a:schemeClr val="accent1">
                        <a:lumMod val="40000"/>
                        <a:lumOff val="60000"/>
                      </a:schemeClr>
                    </a:solidFill>
                  </a:tcPr>
                </a:tc>
                <a:extLst>
                  <a:ext uri="{0D108BD9-81ED-4DB2-BD59-A6C34878D82A}">
                    <a16:rowId xmlns:a16="http://schemas.microsoft.com/office/drawing/2014/main" val="10006"/>
                  </a:ext>
                </a:extLst>
              </a:tr>
              <a:tr h="828040">
                <a:tc gridSpan="2">
                  <a:txBody>
                    <a:bodyPr/>
                    <a:lstStyle/>
                    <a:p>
                      <a:pPr algn="ctr"/>
                      <a:r>
                        <a:rPr lang="en-GB" sz="2400" dirty="0" smtClean="0">
                          <a:solidFill>
                            <a:schemeClr val="tx1"/>
                          </a:solidFill>
                          <a:latin typeface="Century Gothic" panose="020B0502020202020204" pitchFamily="34" charset="0"/>
                        </a:rPr>
                        <a:t>twenty-four</a:t>
                      </a:r>
                    </a:p>
                  </a:txBody>
                  <a:tcPr>
                    <a:solidFill>
                      <a:schemeClr val="accent1">
                        <a:lumMod val="60000"/>
                        <a:lumOff val="40000"/>
                      </a:schemeClr>
                    </a:solidFill>
                  </a:tcPr>
                </a:tc>
                <a:tc hMerge="1">
                  <a:txBody>
                    <a:bodyPr/>
                    <a:lstStyle/>
                    <a:p>
                      <a:endParaRPr lang="en-GB"/>
                    </a:p>
                  </a:txBody>
                  <a:tcPr/>
                </a:tc>
                <a:tc gridSpan="2">
                  <a:txBody>
                    <a:bodyPr/>
                    <a:lstStyle/>
                    <a:p>
                      <a:pPr algn="ctr"/>
                      <a:endParaRPr lang="en-GB" sz="1400" dirty="0">
                        <a:latin typeface="Century Gothic" panose="020B0502020202020204" pitchFamily="34" charset="0"/>
                      </a:endParaRPr>
                    </a:p>
                  </a:txBody>
                  <a:tcPr>
                    <a:solidFill>
                      <a:schemeClr val="accent1">
                        <a:lumMod val="60000"/>
                        <a:lumOff val="40000"/>
                      </a:schemeClr>
                    </a:solidFill>
                  </a:tcPr>
                </a:tc>
                <a:tc hMerge="1">
                  <a:txBody>
                    <a:bodyPr/>
                    <a:lstStyle/>
                    <a:p>
                      <a:endParaRPr lang="en-GB"/>
                    </a:p>
                  </a:txBody>
                  <a:tcPr/>
                </a:tc>
                <a:tc>
                  <a:txBody>
                    <a:bodyPr/>
                    <a:lstStyle/>
                    <a:p>
                      <a:endParaRPr lang="en-GB" sz="1800" b="1" i="1" dirty="0">
                        <a:latin typeface="Century Gothic" panose="020B0502020202020204" pitchFamily="34" charset="0"/>
                      </a:endParaRPr>
                    </a:p>
                  </a:txBody>
                  <a:tcPr>
                    <a:solidFill>
                      <a:schemeClr val="accent1">
                        <a:lumMod val="60000"/>
                        <a:lumOff val="40000"/>
                      </a:schemeClr>
                    </a:solidFill>
                  </a:tcPr>
                </a:tc>
                <a:tc>
                  <a:txBody>
                    <a:bodyPr/>
                    <a:lstStyle/>
                    <a:p>
                      <a:pPr algn="ctr"/>
                      <a:r>
                        <a:rPr lang="en-GB" sz="2400" dirty="0" smtClean="0">
                          <a:latin typeface="Century Gothic" panose="020B0502020202020204" pitchFamily="34" charset="0"/>
                        </a:rPr>
                        <a:t>47</a:t>
                      </a:r>
                      <a:endParaRPr lang="en-GB" sz="2400" dirty="0">
                        <a:latin typeface="Century Gothic" panose="020B0502020202020204" pitchFamily="34" charset="0"/>
                      </a:endParaRPr>
                    </a:p>
                  </a:txBody>
                  <a:tcPr>
                    <a:solidFill>
                      <a:schemeClr val="accent1">
                        <a:lumMod val="60000"/>
                        <a:lumOff val="40000"/>
                      </a:schemeClr>
                    </a:solidFill>
                  </a:tcPr>
                </a:tc>
                <a:tc>
                  <a:txBody>
                    <a:bodyPr/>
                    <a:lstStyle/>
                    <a:p>
                      <a:pPr algn="ctr"/>
                      <a:endParaRPr lang="en-GB" sz="1400" dirty="0">
                        <a:latin typeface="Century Gothic" panose="020B0502020202020204" pitchFamily="34" charset="0"/>
                      </a:endParaRPr>
                    </a:p>
                  </a:txBody>
                  <a:tcPr>
                    <a:solidFill>
                      <a:schemeClr val="accent1">
                        <a:lumMod val="60000"/>
                        <a:lumOff val="40000"/>
                      </a:schemeClr>
                    </a:solidFill>
                  </a:tcPr>
                </a:tc>
                <a:tc>
                  <a:txBody>
                    <a:bodyPr/>
                    <a:lstStyle/>
                    <a:p>
                      <a:endParaRPr lang="en-GB" b="1" i="1" dirty="0">
                        <a:latin typeface="Century Gothic" panose="020B0502020202020204" pitchFamily="34" charset="0"/>
                      </a:endParaRPr>
                    </a:p>
                  </a:txBody>
                  <a:tcPr>
                    <a:solidFill>
                      <a:schemeClr val="accent1">
                        <a:lumMod val="60000"/>
                        <a:lumOff val="40000"/>
                      </a:schemeClr>
                    </a:solidFill>
                  </a:tcPr>
                </a:tc>
                <a:extLst>
                  <a:ext uri="{0D108BD9-81ED-4DB2-BD59-A6C34878D82A}">
                    <a16:rowId xmlns:a16="http://schemas.microsoft.com/office/drawing/2014/main" val="10007"/>
                  </a:ext>
                </a:extLst>
              </a:tr>
              <a:tr h="828040">
                <a:tc gridSpan="2">
                  <a:txBody>
                    <a:bodyPr/>
                    <a:lstStyle/>
                    <a:p>
                      <a:pPr algn="ctr"/>
                      <a:r>
                        <a:rPr lang="en-GB" sz="2400" dirty="0" smtClean="0">
                          <a:solidFill>
                            <a:schemeClr val="tx1"/>
                          </a:solidFill>
                          <a:latin typeface="Century Gothic" panose="020B0502020202020204" pitchFamily="34" charset="0"/>
                        </a:rPr>
                        <a:t>eighty- five</a:t>
                      </a:r>
                    </a:p>
                  </a:txBody>
                  <a:tcPr>
                    <a:solidFill>
                      <a:schemeClr val="accent1">
                        <a:lumMod val="20000"/>
                        <a:lumOff val="80000"/>
                      </a:schemeClr>
                    </a:solidFill>
                  </a:tcPr>
                </a:tc>
                <a:tc hMerge="1">
                  <a:txBody>
                    <a:bodyPr/>
                    <a:lstStyle/>
                    <a:p>
                      <a:endParaRPr lang="en-GB"/>
                    </a:p>
                  </a:txBody>
                  <a:tcPr/>
                </a:tc>
                <a:tc gridSpan="2">
                  <a:txBody>
                    <a:bodyPr/>
                    <a:lstStyle/>
                    <a:p>
                      <a:pPr algn="ctr"/>
                      <a:endParaRPr lang="en-GB" sz="1400" dirty="0">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tc>
                  <a:txBody>
                    <a:bodyPr/>
                    <a:lstStyle/>
                    <a:p>
                      <a:endParaRPr lang="en-GB" sz="2400" i="1" dirty="0">
                        <a:latin typeface="Century Gothic" panose="020B0502020202020204" pitchFamily="34" charset="0"/>
                      </a:endParaRPr>
                    </a:p>
                  </a:txBody>
                  <a:tcPr>
                    <a:solidFill>
                      <a:schemeClr val="accent1">
                        <a:lumMod val="20000"/>
                        <a:lumOff val="80000"/>
                      </a:schemeClr>
                    </a:solidFill>
                  </a:tcPr>
                </a:tc>
                <a:tc>
                  <a:txBody>
                    <a:bodyPr/>
                    <a:lstStyle/>
                    <a:p>
                      <a:pPr algn="ctr"/>
                      <a:r>
                        <a:rPr lang="en-GB" sz="2400" dirty="0" smtClean="0">
                          <a:latin typeface="Century Gothic" panose="020B0502020202020204" pitchFamily="34" charset="0"/>
                        </a:rPr>
                        <a:t>92</a:t>
                      </a:r>
                      <a:endParaRPr lang="en-GB" sz="2400" dirty="0">
                        <a:latin typeface="Century Gothic" panose="020B0502020202020204" pitchFamily="34" charset="0"/>
                      </a:endParaRPr>
                    </a:p>
                  </a:txBody>
                  <a:tcPr>
                    <a:solidFill>
                      <a:schemeClr val="accent1">
                        <a:lumMod val="20000"/>
                        <a:lumOff val="80000"/>
                      </a:schemeClr>
                    </a:solidFill>
                  </a:tcPr>
                </a:tc>
                <a:tc>
                  <a:txBody>
                    <a:bodyPr/>
                    <a:lstStyle/>
                    <a:p>
                      <a:pPr algn="ctr"/>
                      <a:endParaRPr lang="en-GB" sz="1400" dirty="0">
                        <a:latin typeface="Century Gothic" panose="020B0502020202020204" pitchFamily="34" charset="0"/>
                      </a:endParaRPr>
                    </a:p>
                  </a:txBody>
                  <a:tcPr>
                    <a:solidFill>
                      <a:schemeClr val="accent1">
                        <a:lumMod val="20000"/>
                        <a:lumOff val="80000"/>
                      </a:schemeClr>
                    </a:solidFill>
                  </a:tcPr>
                </a:tc>
                <a:tc>
                  <a:txBody>
                    <a:bodyPr/>
                    <a:lstStyle/>
                    <a:p>
                      <a:endParaRPr lang="en-GB"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8"/>
                  </a:ext>
                </a:extLst>
              </a:tr>
            </a:tbl>
          </a:graphicData>
        </a:graphic>
      </p:graphicFrame>
      <p:sp>
        <p:nvSpPr>
          <p:cNvPr id="4" name="Footer Placeholder 3"/>
          <p:cNvSpPr>
            <a:spLocks noGrp="1"/>
          </p:cNvSpPr>
          <p:nvPr>
            <p:ph type="ftr" sz="quarter" idx="11"/>
          </p:nvPr>
        </p:nvSpPr>
        <p:spPr/>
        <p:txBody>
          <a:bodyPr/>
          <a:lstStyle/>
          <a:p>
            <a:r>
              <a:rPr lang="en-GB" dirty="0" smtClean="0"/>
              <a:t>© Focus Education UK Ltd</a:t>
            </a:r>
            <a:endParaRPr lang="en-GB" dirty="0"/>
          </a:p>
        </p:txBody>
      </p:sp>
      <p:sp>
        <p:nvSpPr>
          <p:cNvPr id="5" name="Slide Number Placeholder 4"/>
          <p:cNvSpPr>
            <a:spLocks noGrp="1"/>
          </p:cNvSpPr>
          <p:nvPr>
            <p:ph type="sldNum" sz="quarter" idx="12"/>
          </p:nvPr>
        </p:nvSpPr>
        <p:spPr/>
        <p:txBody>
          <a:bodyPr/>
          <a:lstStyle/>
          <a:p>
            <a:fld id="{BD94B9D1-689F-45DB-9E62-C7110AF6A8C8}" type="slidenum">
              <a:rPr lang="en-GB" smtClean="0"/>
              <a:t>6</a:t>
            </a:fld>
            <a:endParaRPr lang="en-GB" dirty="0"/>
          </a:p>
        </p:txBody>
      </p:sp>
    </p:spTree>
    <p:extLst>
      <p:ext uri="{BB962C8B-B14F-4D97-AF65-F5344CB8AC3E}">
        <p14:creationId xmlns:p14="http://schemas.microsoft.com/office/powerpoint/2010/main" val="33115268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4" y="322637"/>
          <a:ext cx="8564136" cy="608635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2587083">
                  <a:extLst>
                    <a:ext uri="{9D8B030D-6E8A-4147-A177-3AD203B41FA5}">
                      <a16:colId xmlns:a16="http://schemas.microsoft.com/office/drawing/2014/main" val="20001"/>
                    </a:ext>
                  </a:extLst>
                </a:gridCol>
                <a:gridCol w="4326674">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a:t>
                      </a:r>
                      <a:r>
                        <a:rPr lang="en-GB" baseline="0" dirty="0" smtClean="0">
                          <a:solidFill>
                            <a:schemeClr val="tx1"/>
                          </a:solidFill>
                          <a:latin typeface="Century Gothic" panose="020B0502020202020204" pitchFamily="34" charset="0"/>
                        </a:rPr>
                        <a:t> 1: Week 2: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b="1" dirty="0" smtClean="0">
                          <a:solidFill>
                            <a:schemeClr val="tx1"/>
                          </a:solidFill>
                          <a:latin typeface="Century Gothic" panose="020B0502020202020204" pitchFamily="34" charset="0"/>
                        </a:rPr>
                        <a:t>Number and Place Value 2: </a:t>
                      </a:r>
                      <a:r>
                        <a:rPr lang="en-GB" sz="1800" dirty="0" smtClean="0">
                          <a:effectLst/>
                          <a:latin typeface="Century Gothic" panose="020B0502020202020204" pitchFamily="34" charset="0"/>
                          <a:ea typeface="Calibri" panose="020F0502020204030204" pitchFamily="34" charset="0"/>
                          <a:cs typeface="Times New Roman" panose="02020603050405020304" pitchFamily="18" charset="0"/>
                        </a:rPr>
                        <a:t>Read and write numbers to at least 100 in numerals and in words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329023">
                <a:tc rowSpan="4">
                  <a:txBody>
                    <a:bodyPr/>
                    <a:lstStyle/>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Read all numbers to 50 in words </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Write all numbers to 50 in words</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Read all numbers to 100 in words </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Write all numbers to 100 in words </a:t>
                      </a:r>
                    </a:p>
                    <a:p>
                      <a:pPr marL="342900" lvl="0" indent="-342900">
                        <a:spcAft>
                          <a:spcPts val="0"/>
                        </a:spcAft>
                        <a:buFont typeface="Wingdings" panose="05000000000000000000" pitchFamily="2" charset="2"/>
                        <a:buChar cha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pPr marL="285750" indent="-285750">
                        <a:buFont typeface="Arial" panose="020B0604020202020204" pitchFamily="34" charset="0"/>
                        <a:buChar char="•"/>
                      </a:pPr>
                      <a:r>
                        <a:rPr lang="en-GB" sz="1200" dirty="0" smtClean="0">
                          <a:latin typeface="Century Gothic" panose="020B0502020202020204" pitchFamily="34" charset="0"/>
                        </a:rPr>
                        <a:t>Pupils should respond quickly to cards with the tens numbers on them, ie, ten, twenty, thirty, etc.</a:t>
                      </a:r>
                    </a:p>
                    <a:p>
                      <a:pPr marL="285750" indent="-285750">
                        <a:buFont typeface="Arial" panose="020B0604020202020204" pitchFamily="34" charset="0"/>
                        <a:buChar char="•"/>
                      </a:pPr>
                      <a:r>
                        <a:rPr lang="en-GB" sz="1200" dirty="0" smtClean="0">
                          <a:latin typeface="Century Gothic" panose="020B0502020202020204" pitchFamily="34" charset="0"/>
                        </a:rPr>
                        <a:t>Pupils should then respond</a:t>
                      </a:r>
                      <a:r>
                        <a:rPr lang="en-GB" sz="1200" baseline="0" dirty="0" smtClean="0">
                          <a:latin typeface="Century Gothic" panose="020B0502020202020204" pitchFamily="34" charset="0"/>
                        </a:rPr>
                        <a:t> rapidly to numbers such as twenty-one, fifty-two, etc. </a:t>
                      </a:r>
                    </a:p>
                    <a:p>
                      <a:pPr marL="285750" indent="-285750">
                        <a:buFont typeface="Arial" panose="020B0604020202020204" pitchFamily="34" charset="0"/>
                        <a:buChar char="•"/>
                      </a:pPr>
                      <a:r>
                        <a:rPr lang="en-GB" sz="1200" baseline="0" dirty="0" smtClean="0">
                          <a:latin typeface="Century Gothic" panose="020B0502020202020204" pitchFamily="34" charset="0"/>
                        </a:rPr>
                        <a:t>Half the class are given numbers in words and the other half have numbers, in turn pupils stand up from one side and the person on the other with the corresponding number has to react as quickly as possible.</a:t>
                      </a:r>
                      <a:endParaRPr lang="en-GB" sz="1200" dirty="0">
                        <a:latin typeface="Century Gothic" panose="020B0502020202020204" pitchFamily="34" charset="0"/>
                      </a:endParaRPr>
                    </a:p>
                  </a:txBody>
                  <a:tcPr/>
                </a:tc>
                <a:tc>
                  <a:txBody>
                    <a:bodyPr/>
                    <a:lstStyle/>
                    <a:p>
                      <a:r>
                        <a:rPr lang="en-GB" sz="1200" dirty="0" smtClean="0">
                          <a:latin typeface="Century Gothic" panose="020B0502020202020204" pitchFamily="34" charset="0"/>
                        </a:rPr>
                        <a:t>Write all the numbers 1 to 9 in words.</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Write all ten numbers from 10 to 100 in words.</a:t>
                      </a:r>
                      <a:endParaRPr lang="en-GB" sz="1200" dirty="0">
                        <a:latin typeface="Century Gothic" panose="020B0502020202020204" pitchFamily="34" charset="0"/>
                      </a:endParaRPr>
                    </a:p>
                  </a:txBody>
                  <a:tcPr/>
                </a:tc>
                <a:extLst>
                  <a:ext uri="{0D108BD9-81ED-4DB2-BD59-A6C34878D82A}">
                    <a16:rowId xmlns:a16="http://schemas.microsoft.com/office/drawing/2014/main" val="10003"/>
                  </a:ext>
                </a:extLst>
              </a:tr>
              <a:tr h="340174">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Write all</a:t>
                      </a:r>
                      <a:r>
                        <a:rPr lang="en-GB" sz="1200" baseline="0" dirty="0" smtClean="0">
                          <a:latin typeface="Century Gothic" panose="020B0502020202020204" pitchFamily="34" charset="0"/>
                        </a:rPr>
                        <a:t> numbers between 10 and 20 in words.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Write all 5 numbers between 5 and 95 in words.</a:t>
                      </a: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r h="952761">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Write these words as numbers:</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Eighteen                          Twenty-four</a:t>
                      </a:r>
                      <a:endParaRPr lang="en-GB" sz="1200" dirty="0">
                        <a:latin typeface="Century Gothic" panose="020B0502020202020204" pitchFamily="34" charset="0"/>
                      </a:endParaRPr>
                    </a:p>
                  </a:txBody>
                  <a:tcPr/>
                </a:tc>
                <a:extLst>
                  <a:ext uri="{0D108BD9-81ED-4DB2-BD59-A6C34878D82A}">
                    <a16:rowId xmlns:a16="http://schemas.microsoft.com/office/drawing/2014/main" val="10005"/>
                  </a:ext>
                </a:extLst>
              </a:tr>
              <a:tr h="1913902">
                <a:tc vMerge="1">
                  <a:txBody>
                    <a:bodyPr/>
                    <a:lstStyle/>
                    <a:p>
                      <a:endParaRPr lang="en-GB"/>
                    </a:p>
                  </a:txBody>
                  <a:tcPr/>
                </a:tc>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Write these numbers in words</a:t>
                      </a: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_________________________________________</a:t>
                      </a: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_________________________________________</a:t>
                      </a: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__________________________________________</a:t>
                      </a:r>
                    </a:p>
                  </a:txBody>
                  <a:tcPr/>
                </a:tc>
                <a:extLst>
                  <a:ext uri="{0D108BD9-81ED-4DB2-BD59-A6C34878D82A}">
                    <a16:rowId xmlns:a16="http://schemas.microsoft.com/office/drawing/2014/main" val="10006"/>
                  </a:ext>
                </a:extLst>
              </a:tr>
            </a:tbl>
          </a:graphicData>
        </a:graphic>
      </p:graphicFrame>
      <p:sp>
        <p:nvSpPr>
          <p:cNvPr id="6" name="Rectangle 5"/>
          <p:cNvSpPr/>
          <p:nvPr/>
        </p:nvSpPr>
        <p:spPr>
          <a:xfrm>
            <a:off x="6888201" y="3434577"/>
            <a:ext cx="646306" cy="4906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8914006" y="3434576"/>
            <a:ext cx="646306" cy="4906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p:nvSpPr>
        <p:spPr>
          <a:xfrm>
            <a:off x="6241895" y="4401016"/>
            <a:ext cx="646306" cy="4906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29</a:t>
            </a:r>
            <a:endParaRPr lang="en-GB" dirty="0"/>
          </a:p>
        </p:txBody>
      </p:sp>
      <p:sp>
        <p:nvSpPr>
          <p:cNvPr id="9" name="Rectangle 8"/>
          <p:cNvSpPr/>
          <p:nvPr/>
        </p:nvSpPr>
        <p:spPr>
          <a:xfrm>
            <a:off x="6241895" y="5122128"/>
            <a:ext cx="646306" cy="4906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61</a:t>
            </a:r>
            <a:endParaRPr lang="en-GB" dirty="0"/>
          </a:p>
        </p:txBody>
      </p:sp>
      <p:sp>
        <p:nvSpPr>
          <p:cNvPr id="10" name="Rectangle 9"/>
          <p:cNvSpPr/>
          <p:nvPr/>
        </p:nvSpPr>
        <p:spPr>
          <a:xfrm>
            <a:off x="6241895" y="5829255"/>
            <a:ext cx="646306" cy="4906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77</a:t>
            </a:r>
            <a:endParaRPr lang="en-GB" dirty="0"/>
          </a:p>
        </p:txBody>
      </p:sp>
      <p:sp>
        <p:nvSpPr>
          <p:cNvPr id="5" name="Footer Placeholder 4"/>
          <p:cNvSpPr>
            <a:spLocks noGrp="1"/>
          </p:cNvSpPr>
          <p:nvPr>
            <p:ph type="ftr" sz="quarter" idx="11"/>
          </p:nvPr>
        </p:nvSpPr>
        <p:spPr/>
        <p:txBody>
          <a:bodyPr/>
          <a:lstStyle/>
          <a:p>
            <a:r>
              <a:rPr lang="en-GB" dirty="0" smtClean="0"/>
              <a:t>© Focus Education UK Ltd</a:t>
            </a:r>
            <a:endParaRPr lang="en-GB" dirty="0"/>
          </a:p>
        </p:txBody>
      </p:sp>
      <p:sp>
        <p:nvSpPr>
          <p:cNvPr id="11" name="Slide Number Placeholder 10"/>
          <p:cNvSpPr>
            <a:spLocks noGrp="1"/>
          </p:cNvSpPr>
          <p:nvPr>
            <p:ph type="sldNum" sz="quarter" idx="12"/>
          </p:nvPr>
        </p:nvSpPr>
        <p:spPr/>
        <p:txBody>
          <a:bodyPr/>
          <a:lstStyle/>
          <a:p>
            <a:fld id="{BD94B9D1-689F-45DB-9E62-C7110AF6A8C8}" type="slidenum">
              <a:rPr lang="en-GB" smtClean="0"/>
              <a:t>7</a:t>
            </a:fld>
            <a:endParaRPr lang="en-GB" dirty="0"/>
          </a:p>
        </p:txBody>
      </p:sp>
    </p:spTree>
    <p:extLst>
      <p:ext uri="{BB962C8B-B14F-4D97-AF65-F5344CB8AC3E}">
        <p14:creationId xmlns:p14="http://schemas.microsoft.com/office/powerpoint/2010/main" val="30092061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286425"/>
          <a:ext cx="8564137" cy="617437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anose="020B0502020202020204" pitchFamily="34" charset="0"/>
                        </a:rPr>
                        <a:t>Autumn</a:t>
                      </a:r>
                      <a:r>
                        <a:rPr lang="en-GB" baseline="0" dirty="0" smtClean="0">
                          <a:solidFill>
                            <a:schemeClr val="tx1"/>
                          </a:solidFill>
                          <a:latin typeface="Century Gothic" panose="020B0502020202020204" pitchFamily="34" charset="0"/>
                        </a:rPr>
                        <a:t> 1: Week 2: Mastering this Objective- Deeper Understanding</a:t>
                      </a:r>
                      <a:endParaRPr lang="en-GB" dirty="0" smtClean="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b="1" dirty="0" smtClean="0">
                          <a:solidFill>
                            <a:schemeClr val="tx1"/>
                          </a:solidFill>
                          <a:latin typeface="Century Gothic" panose="020B0502020202020204" pitchFamily="34" charset="0"/>
                        </a:rPr>
                        <a:t>Number and Place Value 2: </a:t>
                      </a:r>
                      <a:r>
                        <a:rPr lang="en-GB" sz="1800" dirty="0" smtClean="0">
                          <a:effectLst/>
                          <a:latin typeface="Century Gothic" panose="020B0502020202020204" pitchFamily="34" charset="0"/>
                          <a:ea typeface="Calibri" panose="020F0502020204030204" pitchFamily="34" charset="0"/>
                          <a:cs typeface="Times New Roman" panose="02020603050405020304" pitchFamily="18" charset="0"/>
                        </a:rPr>
                        <a:t>Read and write numbers to at least 100 in numerals and in words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381901">
                <a:tc rowSpan="2">
                  <a:txBody>
                    <a:bodyPr/>
                    <a:lstStyle/>
                    <a:p>
                      <a:pPr marL="342900" lvl="0" indent="-342900">
                        <a:spcAft>
                          <a:spcPts val="0"/>
                        </a:spcAft>
                        <a:buFont typeface="Wingdings" panose="05000000000000000000" pitchFamily="2" charset="2"/>
                        <a:buChar char=""/>
                      </a:pP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Read all numbers to 50 in words </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Write all numbers to 50 in words</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Read all numbers to 100 in words </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Write all numbers to 100 in words </a:t>
                      </a:r>
                    </a:p>
                    <a:p>
                      <a:pPr marL="342900" lvl="0" indent="-342900">
                        <a:spcAft>
                          <a:spcPts val="0"/>
                        </a:spcAft>
                        <a:buFont typeface="Wingdings" panose="05000000000000000000" pitchFamily="2" charset="2"/>
                        <a:buChar cha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endParaRPr lang="en-GB" sz="1400" dirty="0">
                        <a:latin typeface="Century Gothic" panose="020B0502020202020204" pitchFamily="34" charset="0"/>
                      </a:endParaRPr>
                    </a:p>
                  </a:txBody>
                  <a:tcPr>
                    <a:noFill/>
                  </a:tcPr>
                </a:tc>
                <a:tc>
                  <a:txBody>
                    <a:bodyPr/>
                    <a:lstStyle/>
                    <a:p>
                      <a:pPr marL="0" indent="0">
                        <a:buFont typeface="Arial" panose="020B0604020202020204" pitchFamily="34" charset="0"/>
                        <a:buNone/>
                      </a:pPr>
                      <a:r>
                        <a:rPr lang="en-GB" sz="1400" b="1" baseline="0" dirty="0" smtClean="0">
                          <a:latin typeface="Century Gothic" panose="020B0502020202020204" pitchFamily="34" charset="0"/>
                        </a:rPr>
                        <a:t>Look at the number.</a:t>
                      </a:r>
                    </a:p>
                    <a:p>
                      <a:pPr marL="0" indent="0">
                        <a:buFont typeface="Arial" panose="020B0604020202020204" pitchFamily="34" charset="0"/>
                        <a:buNone/>
                      </a:pPr>
                      <a:r>
                        <a:rPr lang="en-GB" sz="1400" baseline="0" dirty="0" smtClean="0">
                          <a:latin typeface="Century Gothic" panose="020B0502020202020204" pitchFamily="34" charset="0"/>
                        </a:rPr>
                        <a:t>Make up an addition or subtraction sentence which equals the number:</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Eighteen  __________________________</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Forty-two  __________________________</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Thirty-one   _________________________</a:t>
                      </a:r>
                    </a:p>
                    <a:p>
                      <a:pPr marL="0" indent="0">
                        <a:buFont typeface="Arial" panose="020B0604020202020204" pitchFamily="34" charset="0"/>
                        <a:buNone/>
                      </a:pP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2173434">
                <a:tc vMerge="1">
                  <a:txBody>
                    <a:bodyPr/>
                    <a:lstStyle/>
                    <a:p>
                      <a:endParaRPr lang="en-GB"/>
                    </a:p>
                  </a:txBody>
                  <a:tcPr/>
                </a:tc>
                <a:tc>
                  <a:txBody>
                    <a:bodyPr/>
                    <a:lstStyle/>
                    <a:p>
                      <a:pPr marL="0" indent="0">
                        <a:buFont typeface="Arial" panose="020B0604020202020204" pitchFamily="34" charset="0"/>
                        <a:buNone/>
                      </a:pPr>
                      <a:endParaRPr lang="en-GB" sz="1400" dirty="0">
                        <a:latin typeface="Century Gothic" panose="020B0502020202020204" pitchFamily="34" charset="0"/>
                      </a:endParaRPr>
                    </a:p>
                  </a:txBody>
                  <a:tcPr>
                    <a:noFill/>
                  </a:tcPr>
                </a:tc>
                <a:tc>
                  <a:txBody>
                    <a:bodyPr/>
                    <a:lstStyle/>
                    <a:p>
                      <a:pPr marL="0" indent="0">
                        <a:buFont typeface="Arial" panose="020B0604020202020204" pitchFamily="34" charset="0"/>
                        <a:buNone/>
                      </a:pPr>
                      <a:r>
                        <a:rPr lang="en-GB" sz="1400" b="1" dirty="0" smtClean="0">
                          <a:latin typeface="Century Gothic" panose="020B0502020202020204" pitchFamily="34" charset="0"/>
                        </a:rPr>
                        <a:t>Match the numbers to the names:</a:t>
                      </a:r>
                    </a:p>
                    <a:p>
                      <a:pPr marL="0" indent="0">
                        <a:buFont typeface="Arial" panose="020B0604020202020204" pitchFamily="34" charset="0"/>
                        <a:buNone/>
                      </a:pPr>
                      <a:r>
                        <a:rPr lang="en-GB" sz="1400" b="0" dirty="0" smtClean="0">
                          <a:latin typeface="Century Gothic" panose="020B0502020202020204" pitchFamily="34" charset="0"/>
                        </a:rPr>
                        <a:t>16                             </a:t>
                      </a:r>
                      <a:r>
                        <a:rPr lang="en-GB" sz="1400" b="0" baseline="0" dirty="0" smtClean="0">
                          <a:latin typeface="Century Gothic" panose="020B0502020202020204" pitchFamily="34" charset="0"/>
                        </a:rPr>
                        <a:t> </a:t>
                      </a:r>
                      <a:r>
                        <a:rPr lang="en-GB" sz="1400" b="0" dirty="0" smtClean="0">
                          <a:latin typeface="Century Gothic" panose="020B0502020202020204" pitchFamily="34" charset="0"/>
                        </a:rPr>
                        <a:t>eighteen</a:t>
                      </a:r>
                    </a:p>
                    <a:p>
                      <a:pPr marL="0" indent="0">
                        <a:buFont typeface="Arial" panose="020B0604020202020204" pitchFamily="34" charset="0"/>
                        <a:buNone/>
                      </a:pPr>
                      <a:endParaRPr lang="en-GB" sz="1400" b="0" dirty="0" smtClean="0">
                        <a:latin typeface="Century Gothic" panose="020B0502020202020204" pitchFamily="34" charset="0"/>
                      </a:endParaRPr>
                    </a:p>
                    <a:p>
                      <a:pPr marL="0" indent="0">
                        <a:buFont typeface="Arial" panose="020B0604020202020204" pitchFamily="34" charset="0"/>
                        <a:buNone/>
                      </a:pPr>
                      <a:r>
                        <a:rPr lang="en-GB" sz="1400" b="0" dirty="0" smtClean="0">
                          <a:latin typeface="Century Gothic" panose="020B0502020202020204" pitchFamily="34" charset="0"/>
                        </a:rPr>
                        <a:t>36                              fifty-two</a:t>
                      </a:r>
                    </a:p>
                    <a:p>
                      <a:pPr marL="0" indent="0">
                        <a:buFont typeface="Arial" panose="020B0604020202020204" pitchFamily="34" charset="0"/>
                        <a:buNone/>
                      </a:pPr>
                      <a:endParaRPr lang="en-GB" sz="1400" b="0" dirty="0" smtClean="0">
                        <a:latin typeface="Century Gothic" panose="020B0502020202020204" pitchFamily="34" charset="0"/>
                      </a:endParaRPr>
                    </a:p>
                    <a:p>
                      <a:pPr marL="0" indent="0">
                        <a:buFont typeface="Arial" panose="020B0604020202020204" pitchFamily="34" charset="0"/>
                        <a:buNone/>
                      </a:pPr>
                      <a:r>
                        <a:rPr lang="en-GB" sz="1400" b="0" dirty="0" smtClean="0">
                          <a:latin typeface="Century Gothic" panose="020B0502020202020204" pitchFamily="34" charset="0"/>
                        </a:rPr>
                        <a:t>52                              thirty-six</a:t>
                      </a:r>
                    </a:p>
                    <a:p>
                      <a:pPr marL="0" indent="0">
                        <a:buFont typeface="Arial" panose="020B0604020202020204" pitchFamily="34" charset="0"/>
                        <a:buNone/>
                      </a:pPr>
                      <a:endParaRPr lang="en-GB" sz="1400" b="0" dirty="0" smtClean="0">
                        <a:latin typeface="Century Gothic" panose="020B0502020202020204" pitchFamily="34" charset="0"/>
                      </a:endParaRPr>
                    </a:p>
                    <a:p>
                      <a:pPr marL="0" indent="0">
                        <a:buFont typeface="Arial" panose="020B0604020202020204" pitchFamily="34" charset="0"/>
                        <a:buNone/>
                      </a:pPr>
                      <a:r>
                        <a:rPr lang="en-GB" sz="1400" b="0" dirty="0" smtClean="0">
                          <a:latin typeface="Century Gothic" panose="020B0502020202020204" pitchFamily="34" charset="0"/>
                        </a:rPr>
                        <a:t>18                              thirty</a:t>
                      </a:r>
                    </a:p>
                    <a:p>
                      <a:pPr marL="0" indent="0">
                        <a:buFont typeface="Arial" panose="020B0604020202020204" pitchFamily="34" charset="0"/>
                        <a:buNone/>
                      </a:pPr>
                      <a:endParaRPr lang="en-GB" sz="1400" b="0" dirty="0" smtClean="0">
                        <a:latin typeface="Century Gothic" panose="020B0502020202020204" pitchFamily="34" charset="0"/>
                      </a:endParaRPr>
                    </a:p>
                    <a:p>
                      <a:pPr marL="0" indent="0">
                        <a:buFont typeface="Arial" panose="020B0604020202020204" pitchFamily="34" charset="0"/>
                        <a:buNone/>
                      </a:pPr>
                      <a:r>
                        <a:rPr lang="en-GB" sz="1400" b="0" dirty="0" smtClean="0">
                          <a:latin typeface="Century Gothic" panose="020B0502020202020204" pitchFamily="34" charset="0"/>
                        </a:rPr>
                        <a:t>30                              sixteen</a:t>
                      </a:r>
                      <a:endParaRPr lang="en-GB" sz="1400" b="0" dirty="0">
                        <a:latin typeface="Century Gothic" panose="020B0502020202020204" pitchFamily="34" charset="0"/>
                      </a:endParaRPr>
                    </a:p>
                  </a:txBody>
                  <a:tcPr>
                    <a:solidFill>
                      <a:schemeClr val="accent1">
                        <a:lumMod val="40000"/>
                        <a:lumOff val="60000"/>
                      </a:schemeClr>
                    </a:solidFill>
                  </a:tcPr>
                </a:tc>
                <a:extLst>
                  <a:ext uri="{0D108BD9-81ED-4DB2-BD59-A6C34878D82A}">
                    <a16:rowId xmlns:a16="http://schemas.microsoft.com/office/drawing/2014/main" val="10004"/>
                  </a:ext>
                </a:extLst>
              </a:tr>
            </a:tbl>
          </a:graphicData>
        </a:graphic>
      </p:graphicFrame>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92900" y="1985262"/>
            <a:ext cx="2143125" cy="2143125"/>
          </a:xfrm>
          <a:prstGeom prst="rect">
            <a:avLst/>
          </a:prstGeom>
        </p:spPr>
      </p:pic>
      <p:sp>
        <p:nvSpPr>
          <p:cNvPr id="3" name="TextBox 2"/>
          <p:cNvSpPr txBox="1"/>
          <p:nvPr/>
        </p:nvSpPr>
        <p:spPr>
          <a:xfrm>
            <a:off x="5736025" y="1893113"/>
            <a:ext cx="1207469" cy="2246769"/>
          </a:xfrm>
          <a:prstGeom prst="rect">
            <a:avLst/>
          </a:prstGeom>
          <a:noFill/>
        </p:spPr>
        <p:txBody>
          <a:bodyPr wrap="square" rtlCol="0">
            <a:spAutoFit/>
          </a:bodyPr>
          <a:lstStyle/>
          <a:p>
            <a:r>
              <a:rPr lang="en-GB" sz="1400" dirty="0">
                <a:latin typeface="Century Gothic" panose="020B0502020202020204" pitchFamily="34" charset="0"/>
              </a:rPr>
              <a:t>Play a simple game of snap with cards which have numerals and names </a:t>
            </a:r>
            <a:r>
              <a:rPr lang="en-GB" sz="1400" dirty="0">
                <a:latin typeface="Century Gothic" panose="020B0502020202020204" pitchFamily="34" charset="0"/>
              </a:rPr>
              <a:t>between  20 and 50.</a:t>
            </a:r>
            <a:endParaRPr lang="en-GB" sz="1400" dirty="0">
              <a:latin typeface="Century Gothic" panose="020B0502020202020204" pitchFamily="34" charset="0"/>
            </a:endParaRPr>
          </a:p>
        </p:txBody>
      </p:sp>
      <p:sp>
        <p:nvSpPr>
          <p:cNvPr id="7" name="TextBox 6"/>
          <p:cNvSpPr txBox="1"/>
          <p:nvPr/>
        </p:nvSpPr>
        <p:spPr>
          <a:xfrm>
            <a:off x="4367561" y="2497873"/>
            <a:ext cx="501805" cy="369332"/>
          </a:xfrm>
          <a:prstGeom prst="rect">
            <a:avLst/>
          </a:prstGeom>
          <a:noFill/>
        </p:spPr>
        <p:txBody>
          <a:bodyPr wrap="square" rtlCol="0">
            <a:spAutoFit/>
          </a:bodyPr>
          <a:lstStyle/>
          <a:p>
            <a:r>
              <a:rPr lang="en-GB" dirty="0">
                <a:latin typeface="Century Gothic" panose="020B0502020202020204" pitchFamily="34" charset="0"/>
              </a:rPr>
              <a:t>4</a:t>
            </a:r>
            <a:r>
              <a:rPr lang="en-GB" dirty="0">
                <a:latin typeface="Century Gothic" panose="020B0502020202020204" pitchFamily="34" charset="0"/>
              </a:rPr>
              <a:t>0</a:t>
            </a:r>
            <a:endParaRPr lang="en-GB" dirty="0">
              <a:latin typeface="Century Gothic" panose="020B0502020202020204" pitchFamily="34" charset="0"/>
            </a:endParaRPr>
          </a:p>
        </p:txBody>
      </p:sp>
      <p:sp>
        <p:nvSpPr>
          <p:cNvPr id="8" name="TextBox 7"/>
          <p:cNvSpPr txBox="1"/>
          <p:nvPr/>
        </p:nvSpPr>
        <p:spPr>
          <a:xfrm rot="2048467">
            <a:off x="4780159" y="3146573"/>
            <a:ext cx="780585" cy="369332"/>
          </a:xfrm>
          <a:prstGeom prst="rect">
            <a:avLst/>
          </a:prstGeom>
          <a:noFill/>
        </p:spPr>
        <p:txBody>
          <a:bodyPr wrap="square" rtlCol="0">
            <a:spAutoFit/>
          </a:bodyPr>
          <a:lstStyle/>
          <a:p>
            <a:r>
              <a:rPr lang="en-GB" dirty="0">
                <a:latin typeface="Century Gothic" panose="020B0502020202020204" pitchFamily="34" charset="0"/>
              </a:rPr>
              <a:t>fifty</a:t>
            </a:r>
            <a:endParaRPr lang="en-GB" dirty="0">
              <a:latin typeface="Century Gothic" panose="020B0502020202020204" pitchFamily="34" charset="0"/>
            </a:endParaRPr>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b="7366"/>
          <a:stretch/>
        </p:blipFill>
        <p:spPr>
          <a:xfrm rot="10800000">
            <a:off x="3484874" y="4345503"/>
            <a:ext cx="1566514" cy="1082119"/>
          </a:xfrm>
          <a:prstGeom prst="rect">
            <a:avLst/>
          </a:prstGeom>
        </p:spPr>
      </p:pic>
      <p:sp>
        <p:nvSpPr>
          <p:cNvPr id="10" name="TextBox 9"/>
          <p:cNvSpPr txBox="1"/>
          <p:nvPr/>
        </p:nvSpPr>
        <p:spPr>
          <a:xfrm>
            <a:off x="3954967" y="4963979"/>
            <a:ext cx="914399" cy="276999"/>
          </a:xfrm>
          <a:prstGeom prst="rect">
            <a:avLst/>
          </a:prstGeom>
          <a:noFill/>
        </p:spPr>
        <p:txBody>
          <a:bodyPr wrap="square" rtlCol="0">
            <a:spAutoFit/>
          </a:bodyPr>
          <a:lstStyle/>
          <a:p>
            <a:r>
              <a:rPr lang="en-GB" sz="1200" dirty="0">
                <a:latin typeface="Century Gothic" panose="020B0502020202020204" pitchFamily="34" charset="0"/>
              </a:rPr>
              <a:t>Thirty-four</a:t>
            </a:r>
            <a:endParaRPr lang="en-GB" sz="1200" dirty="0">
              <a:latin typeface="Century Gothic" panose="020B0502020202020204" pitchFamily="34" charset="0"/>
            </a:endParaRPr>
          </a:p>
        </p:txBody>
      </p:sp>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b="8010"/>
          <a:stretch/>
        </p:blipFill>
        <p:spPr>
          <a:xfrm>
            <a:off x="5339458" y="4277557"/>
            <a:ext cx="1566514" cy="1074593"/>
          </a:xfrm>
          <a:prstGeom prst="rect">
            <a:avLst/>
          </a:prstGeom>
        </p:spPr>
      </p:pic>
      <p:sp>
        <p:nvSpPr>
          <p:cNvPr id="12" name="TextBox 11"/>
          <p:cNvSpPr txBox="1"/>
          <p:nvPr/>
        </p:nvSpPr>
        <p:spPr>
          <a:xfrm>
            <a:off x="5736024" y="4504355"/>
            <a:ext cx="742638" cy="307777"/>
          </a:xfrm>
          <a:prstGeom prst="rect">
            <a:avLst/>
          </a:prstGeom>
          <a:noFill/>
        </p:spPr>
        <p:txBody>
          <a:bodyPr wrap="square" rtlCol="0">
            <a:spAutoFit/>
          </a:bodyPr>
          <a:lstStyle/>
          <a:p>
            <a:r>
              <a:rPr lang="en-GB" sz="1400" dirty="0">
                <a:latin typeface="Century Gothic" panose="020B0502020202020204" pitchFamily="34" charset="0"/>
              </a:rPr>
              <a:t>23</a:t>
            </a:r>
            <a:endParaRPr lang="en-GB" sz="1400" dirty="0">
              <a:latin typeface="Century Gothic" panose="020B0502020202020204" pitchFamily="34" charset="0"/>
            </a:endParaRPr>
          </a:p>
        </p:txBody>
      </p:sp>
      <p:sp>
        <p:nvSpPr>
          <p:cNvPr id="13" name="TextBox 12"/>
          <p:cNvSpPr txBox="1"/>
          <p:nvPr/>
        </p:nvSpPr>
        <p:spPr>
          <a:xfrm>
            <a:off x="3592900" y="5472888"/>
            <a:ext cx="3313073" cy="1015663"/>
          </a:xfrm>
          <a:prstGeom prst="rect">
            <a:avLst/>
          </a:prstGeom>
          <a:noFill/>
        </p:spPr>
        <p:txBody>
          <a:bodyPr wrap="square" rtlCol="0">
            <a:spAutoFit/>
          </a:bodyPr>
          <a:lstStyle/>
          <a:p>
            <a:r>
              <a:rPr lang="en-GB" sz="1200" dirty="0">
                <a:latin typeface="Century Gothic" panose="020B0502020202020204" pitchFamily="34" charset="0"/>
              </a:rPr>
              <a:t>Take a set of cards with numbers written in words </a:t>
            </a:r>
            <a:r>
              <a:rPr lang="en-GB" sz="1200" dirty="0">
                <a:latin typeface="Century Gothic" panose="020B0502020202020204" pitchFamily="34" charset="0"/>
              </a:rPr>
              <a:t>25 </a:t>
            </a:r>
            <a:r>
              <a:rPr lang="en-GB" sz="1200" dirty="0">
                <a:latin typeface="Century Gothic" panose="020B0502020202020204" pitchFamily="34" charset="0"/>
              </a:rPr>
              <a:t>to </a:t>
            </a:r>
            <a:r>
              <a:rPr lang="en-GB" sz="1200" dirty="0">
                <a:latin typeface="Century Gothic" panose="020B0502020202020204" pitchFamily="34" charset="0"/>
              </a:rPr>
              <a:t>50 </a:t>
            </a:r>
            <a:r>
              <a:rPr lang="en-GB" sz="1200" dirty="0">
                <a:latin typeface="Century Gothic" panose="020B0502020202020204" pitchFamily="34" charset="0"/>
              </a:rPr>
              <a:t>and another set with numbers from </a:t>
            </a:r>
            <a:r>
              <a:rPr lang="en-GB" sz="1200" dirty="0">
                <a:latin typeface="Century Gothic" panose="020B0502020202020204" pitchFamily="34" charset="0"/>
              </a:rPr>
              <a:t>1 </a:t>
            </a:r>
            <a:r>
              <a:rPr lang="en-GB" sz="1200" dirty="0">
                <a:latin typeface="Century Gothic" panose="020B0502020202020204" pitchFamily="34" charset="0"/>
              </a:rPr>
              <a:t>to </a:t>
            </a:r>
            <a:r>
              <a:rPr lang="en-GB" sz="1200" dirty="0">
                <a:latin typeface="Century Gothic" panose="020B0502020202020204" pitchFamily="34" charset="0"/>
              </a:rPr>
              <a:t>24.</a:t>
            </a:r>
            <a:endParaRPr lang="en-GB" sz="1200" dirty="0">
              <a:latin typeface="Century Gothic" panose="020B0502020202020204" pitchFamily="34" charset="0"/>
            </a:endParaRPr>
          </a:p>
          <a:p>
            <a:r>
              <a:rPr lang="en-GB" sz="1200" dirty="0">
                <a:latin typeface="Century Gothic" panose="020B0502020202020204" pitchFamily="34" charset="0"/>
              </a:rPr>
              <a:t>Take the number card away from the word card. Repeat as often as you can. </a:t>
            </a:r>
          </a:p>
        </p:txBody>
      </p:sp>
      <p:sp>
        <p:nvSpPr>
          <p:cNvPr id="14" name="Footer Placeholder 13"/>
          <p:cNvSpPr>
            <a:spLocks noGrp="1"/>
          </p:cNvSpPr>
          <p:nvPr>
            <p:ph type="ftr" sz="quarter" idx="11"/>
          </p:nvPr>
        </p:nvSpPr>
        <p:spPr/>
        <p:txBody>
          <a:bodyPr/>
          <a:lstStyle/>
          <a:p>
            <a:r>
              <a:rPr lang="en-GB" dirty="0" smtClean="0"/>
              <a:t>© Focus Education UK Ltd</a:t>
            </a:r>
            <a:endParaRPr lang="en-GB" dirty="0"/>
          </a:p>
        </p:txBody>
      </p:sp>
      <p:sp>
        <p:nvSpPr>
          <p:cNvPr id="15" name="Slide Number Placeholder 14"/>
          <p:cNvSpPr>
            <a:spLocks noGrp="1"/>
          </p:cNvSpPr>
          <p:nvPr>
            <p:ph type="sldNum" sz="quarter" idx="12"/>
          </p:nvPr>
        </p:nvSpPr>
        <p:spPr/>
        <p:txBody>
          <a:bodyPr/>
          <a:lstStyle/>
          <a:p>
            <a:fld id="{BD94B9D1-689F-45DB-9E62-C7110AF6A8C8}" type="slidenum">
              <a:rPr lang="en-GB" smtClean="0"/>
              <a:t>8</a:t>
            </a:fld>
            <a:endParaRPr lang="en-GB" dirty="0"/>
          </a:p>
        </p:txBody>
      </p:sp>
    </p:spTree>
    <p:extLst>
      <p:ext uri="{BB962C8B-B14F-4D97-AF65-F5344CB8AC3E}">
        <p14:creationId xmlns:p14="http://schemas.microsoft.com/office/powerpoint/2010/main" val="14170832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00010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a:t>
                      </a:r>
                      <a:r>
                        <a:rPr lang="en-GB" baseline="0" dirty="0" smtClean="0">
                          <a:solidFill>
                            <a:schemeClr val="tx1"/>
                          </a:solidFill>
                          <a:latin typeface="Century Gothic" panose="020B0502020202020204" pitchFamily="34" charset="0"/>
                        </a:rPr>
                        <a:t> 1: Week 2: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b="1" dirty="0" smtClean="0">
                          <a:solidFill>
                            <a:schemeClr val="tx1"/>
                          </a:solidFill>
                          <a:latin typeface="Century Gothic" panose="020B0502020202020204" pitchFamily="34" charset="0"/>
                        </a:rPr>
                        <a:t>Number and Place Value 2: </a:t>
                      </a:r>
                      <a:r>
                        <a:rPr lang="en-GB" sz="1800" dirty="0" smtClean="0">
                          <a:effectLst/>
                          <a:latin typeface="Century Gothic" panose="020B0502020202020204" pitchFamily="34" charset="0"/>
                          <a:ea typeface="Calibri" panose="020F0502020204030204" pitchFamily="34" charset="0"/>
                          <a:cs typeface="Times New Roman" panose="02020603050405020304" pitchFamily="18" charset="0"/>
                        </a:rPr>
                        <a:t>Read and write numbers to at least 100 in numerals and in words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381901">
                <a:tc rowSpan="2">
                  <a:txBody>
                    <a:bodyPr/>
                    <a:lstStyle/>
                    <a:p>
                      <a:pPr marL="342900" lvl="0" indent="-342900">
                        <a:spcAft>
                          <a:spcPts val="0"/>
                        </a:spcAft>
                        <a:buFont typeface="Wingdings" panose="05000000000000000000" pitchFamily="2" charset="2"/>
                        <a:buChar char=""/>
                      </a:pP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Read all numbers to 50 in words </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Write all numbers to 50 in words</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Read all numbers to 100 in words </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Write all numbers to 100 in words </a:t>
                      </a:r>
                    </a:p>
                    <a:p>
                      <a:pPr marL="342900" lvl="0" indent="-342900">
                        <a:spcAft>
                          <a:spcPts val="0"/>
                        </a:spcAft>
                        <a:buFont typeface="Wingdings" panose="05000000000000000000" pitchFamily="2" charset="2"/>
                        <a:buChar cha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a:latin typeface="Century Gothic" panose="020B0502020202020204" pitchFamily="34" charset="0"/>
                      </a:endParaRPr>
                    </a:p>
                  </a:txBody>
                  <a:tcPr>
                    <a:noFill/>
                  </a:tcPr>
                </a:tc>
                <a:tc hMerge="1">
                  <a:txBody>
                    <a:bodyPr/>
                    <a:lstStyle/>
                    <a:p>
                      <a:pPr marL="0" indent="0">
                        <a:buFont typeface="Arial" panose="020B0604020202020204" pitchFamily="34" charset="0"/>
                        <a:buNone/>
                      </a:pPr>
                      <a:endParaRPr lang="en-GB" sz="1200" dirty="0" smtClean="0">
                        <a:latin typeface="Century Gothic" panose="020B0502020202020204" pitchFamily="34" charset="0"/>
                      </a:endParaRPr>
                    </a:p>
                  </a:txBody>
                  <a:tcPr/>
                </a:tc>
                <a:extLst>
                  <a:ext uri="{0D108BD9-81ED-4DB2-BD59-A6C34878D82A}">
                    <a16:rowId xmlns:a16="http://schemas.microsoft.com/office/drawing/2014/main" val="10003"/>
                  </a:ext>
                </a:extLst>
              </a:tr>
              <a:tr h="2112365">
                <a:tc vMerge="1">
                  <a:txBody>
                    <a:bodyPr/>
                    <a:lstStyle/>
                    <a:p>
                      <a:endParaRPr lang="en-GB"/>
                    </a:p>
                  </a:txBody>
                  <a:tcPr/>
                </a:tc>
                <a:tc>
                  <a:txBody>
                    <a:bodyPr/>
                    <a:lstStyle/>
                    <a:p>
                      <a:pPr marL="0" indent="0">
                        <a:buFont typeface="Arial" panose="020B0604020202020204" pitchFamily="34" charset="0"/>
                        <a:buNone/>
                      </a:pPr>
                      <a:r>
                        <a:rPr lang="en-GB" sz="1400" b="1" dirty="0" smtClean="0">
                          <a:latin typeface="Century Gothic" panose="020B0502020202020204" pitchFamily="34" charset="0"/>
                        </a:rPr>
                        <a:t>Complete the following sequences:</a:t>
                      </a:r>
                    </a:p>
                    <a:p>
                      <a:pPr marL="0" indent="0">
                        <a:buFont typeface="Arial" panose="020B0604020202020204" pitchFamily="34" charset="0"/>
                        <a:buNone/>
                      </a:pPr>
                      <a:endParaRPr lang="en-GB" sz="1400" b="1" dirty="0" smtClean="0">
                        <a:latin typeface="Century Gothic" panose="020B0502020202020204" pitchFamily="34" charset="0"/>
                      </a:endParaRPr>
                    </a:p>
                    <a:p>
                      <a:pPr marL="0" indent="0">
                        <a:buFont typeface="Arial" panose="020B0604020202020204" pitchFamily="34" charset="0"/>
                        <a:buNone/>
                      </a:pPr>
                      <a:r>
                        <a:rPr lang="en-GB" sz="1400" b="0" dirty="0" smtClean="0">
                          <a:latin typeface="Century Gothic" panose="020B0502020202020204" pitchFamily="34" charset="0"/>
                        </a:rPr>
                        <a:t>thirty two; thirty-four; thirty-six;</a:t>
                      </a:r>
                    </a:p>
                    <a:p>
                      <a:pPr marL="0" indent="0">
                        <a:buFont typeface="Arial" panose="020B0604020202020204" pitchFamily="34" charset="0"/>
                        <a:buNone/>
                      </a:pPr>
                      <a:r>
                        <a:rPr lang="en-GB" sz="1400" b="0" dirty="0" smtClean="0">
                          <a:latin typeface="Century Gothic" panose="020B0502020202020204" pitchFamily="34" charset="0"/>
                        </a:rPr>
                        <a:t>____________________</a:t>
                      </a:r>
                    </a:p>
                    <a:p>
                      <a:pPr marL="0" indent="0">
                        <a:buFont typeface="Arial" panose="020B0604020202020204" pitchFamily="34" charset="0"/>
                        <a:buNone/>
                      </a:pPr>
                      <a:endParaRPr lang="en-GB" sz="1400" b="0" dirty="0" smtClean="0">
                        <a:latin typeface="Century Gothic" panose="020B0502020202020204" pitchFamily="34" charset="0"/>
                      </a:endParaRPr>
                    </a:p>
                    <a:p>
                      <a:pPr marL="0" indent="0">
                        <a:buFont typeface="Arial" panose="020B0604020202020204" pitchFamily="34" charset="0"/>
                        <a:buNone/>
                      </a:pPr>
                      <a:r>
                        <a:rPr lang="en-GB" sz="1400" b="0" dirty="0" smtClean="0">
                          <a:latin typeface="Century Gothic" panose="020B0502020202020204" pitchFamily="34" charset="0"/>
                        </a:rPr>
                        <a:t>Forty-four; forty-two, forty, </a:t>
                      </a:r>
                    </a:p>
                    <a:p>
                      <a:pPr marL="0" indent="0">
                        <a:buFont typeface="Arial" panose="020B0604020202020204" pitchFamily="34" charset="0"/>
                        <a:buNone/>
                      </a:pPr>
                      <a:r>
                        <a:rPr lang="en-GB" sz="1400" b="0" dirty="0" smtClean="0">
                          <a:latin typeface="Century Gothic" panose="020B0502020202020204" pitchFamily="34" charset="0"/>
                        </a:rPr>
                        <a:t>_______________________________</a:t>
                      </a:r>
                    </a:p>
                    <a:p>
                      <a:pPr marL="0" indent="0">
                        <a:buFont typeface="Arial" panose="020B0604020202020204" pitchFamily="34" charset="0"/>
                        <a:buNone/>
                      </a:pPr>
                      <a:endParaRPr lang="en-GB" sz="1400" b="0" dirty="0" smtClean="0">
                        <a:latin typeface="Century Gothic" panose="020B0502020202020204" pitchFamily="34" charset="0"/>
                      </a:endParaRPr>
                    </a:p>
                    <a:p>
                      <a:pPr marL="0" indent="0">
                        <a:buFont typeface="Arial" panose="020B0604020202020204" pitchFamily="34" charset="0"/>
                        <a:buNone/>
                      </a:pPr>
                      <a:r>
                        <a:rPr lang="en-GB" sz="1400" b="0" dirty="0" smtClean="0">
                          <a:latin typeface="Century Gothic" panose="020B0502020202020204" pitchFamily="34" charset="0"/>
                        </a:rPr>
                        <a:t>2, four, 6, eight, 10, _________________</a:t>
                      </a:r>
                      <a:endParaRPr lang="en-GB" sz="1400" b="0" dirty="0">
                        <a:latin typeface="Century Gothic" panose="020B0502020202020204" pitchFamily="34" charset="0"/>
                      </a:endParaRPr>
                    </a:p>
                  </a:txBody>
                  <a:tcPr/>
                </a:tc>
                <a:tc>
                  <a:txBody>
                    <a:bodyPr/>
                    <a:lstStyle/>
                    <a:p>
                      <a:pPr marL="0" indent="0">
                        <a:buFont typeface="Arial" panose="020B0604020202020204" pitchFamily="34" charset="0"/>
                        <a:buNone/>
                      </a:pPr>
                      <a:r>
                        <a:rPr lang="en-GB" sz="1400" dirty="0" smtClean="0">
                          <a:latin typeface="Century Gothic" panose="020B0502020202020204" pitchFamily="34" charset="0"/>
                        </a:rPr>
                        <a:t>Hariz</a:t>
                      </a:r>
                      <a:r>
                        <a:rPr lang="en-GB" sz="1400" baseline="0" dirty="0" smtClean="0">
                          <a:latin typeface="Century Gothic" panose="020B0502020202020204" pitchFamily="34" charset="0"/>
                        </a:rPr>
                        <a:t> thinks of a number.</a:t>
                      </a:r>
                    </a:p>
                    <a:p>
                      <a:pPr marL="0" indent="0">
                        <a:buFont typeface="Arial" panose="020B0604020202020204" pitchFamily="34" charset="0"/>
                        <a:buNone/>
                      </a:pPr>
                      <a:r>
                        <a:rPr lang="en-GB" sz="1400" baseline="0" dirty="0" smtClean="0">
                          <a:latin typeface="Century Gothic" panose="020B0502020202020204" pitchFamily="34" charset="0"/>
                        </a:rPr>
                        <a:t>It is an odd number</a:t>
                      </a:r>
                    </a:p>
                    <a:p>
                      <a:pPr marL="0" indent="0">
                        <a:buFont typeface="Arial" panose="020B0604020202020204" pitchFamily="34" charset="0"/>
                        <a:buNone/>
                      </a:pPr>
                      <a:r>
                        <a:rPr lang="en-GB" sz="1400" baseline="0" dirty="0" smtClean="0">
                          <a:latin typeface="Century Gothic" panose="020B0502020202020204" pitchFamily="34" charset="0"/>
                        </a:rPr>
                        <a:t>It is between 30 and 34</a:t>
                      </a:r>
                    </a:p>
                    <a:p>
                      <a:pPr marL="0" indent="0">
                        <a:buFont typeface="Arial" panose="020B0604020202020204" pitchFamily="34" charset="0"/>
                        <a:buNone/>
                      </a:pPr>
                      <a:r>
                        <a:rPr lang="en-GB" sz="1400" baseline="0" dirty="0" smtClean="0">
                          <a:latin typeface="Century Gothic" panose="020B0502020202020204" pitchFamily="34" charset="0"/>
                        </a:rPr>
                        <a:t>The two digits are different numbers.</a:t>
                      </a:r>
                    </a:p>
                    <a:p>
                      <a:pPr marL="0" indent="0">
                        <a:buFont typeface="Arial" panose="020B0604020202020204" pitchFamily="34" charset="0"/>
                        <a:buNone/>
                      </a:pPr>
                      <a:r>
                        <a:rPr lang="en-GB" sz="1400" baseline="0" dirty="0" smtClean="0">
                          <a:latin typeface="Century Gothic" panose="020B0502020202020204" pitchFamily="34" charset="0"/>
                        </a:rPr>
                        <a:t>Write the number in numerals and in words.</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                    _________________________</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sp>
        <p:nvSpPr>
          <p:cNvPr id="2" name="Rectangle 1"/>
          <p:cNvSpPr/>
          <p:nvPr/>
        </p:nvSpPr>
        <p:spPr>
          <a:xfrm>
            <a:off x="7043855" y="5609062"/>
            <a:ext cx="814039" cy="50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5" name="Table 4"/>
          <p:cNvGraphicFramePr>
            <a:graphicFrameLocks noGrp="1"/>
          </p:cNvGraphicFramePr>
          <p:nvPr>
            <p:extLst/>
          </p:nvPr>
        </p:nvGraphicFramePr>
        <p:xfrm>
          <a:off x="3572108" y="1909957"/>
          <a:ext cx="2963997" cy="2200000"/>
        </p:xfrm>
        <a:graphic>
          <a:graphicData uri="http://schemas.openxmlformats.org/drawingml/2006/table">
            <a:tbl>
              <a:tblPr firstRow="1" bandRow="1">
                <a:tableStyleId>{5C22544A-7EE6-4342-B048-85BDC9FD1C3A}</a:tableStyleId>
              </a:tblPr>
              <a:tblGrid>
                <a:gridCol w="329333">
                  <a:extLst>
                    <a:ext uri="{9D8B030D-6E8A-4147-A177-3AD203B41FA5}">
                      <a16:colId xmlns:a16="http://schemas.microsoft.com/office/drawing/2014/main" val="20000"/>
                    </a:ext>
                  </a:extLst>
                </a:gridCol>
                <a:gridCol w="329333">
                  <a:extLst>
                    <a:ext uri="{9D8B030D-6E8A-4147-A177-3AD203B41FA5}">
                      <a16:colId xmlns:a16="http://schemas.microsoft.com/office/drawing/2014/main" val="20001"/>
                    </a:ext>
                  </a:extLst>
                </a:gridCol>
                <a:gridCol w="329333">
                  <a:extLst>
                    <a:ext uri="{9D8B030D-6E8A-4147-A177-3AD203B41FA5}">
                      <a16:colId xmlns:a16="http://schemas.microsoft.com/office/drawing/2014/main" val="20002"/>
                    </a:ext>
                  </a:extLst>
                </a:gridCol>
                <a:gridCol w="329333">
                  <a:extLst>
                    <a:ext uri="{9D8B030D-6E8A-4147-A177-3AD203B41FA5}">
                      <a16:colId xmlns:a16="http://schemas.microsoft.com/office/drawing/2014/main" val="20003"/>
                    </a:ext>
                  </a:extLst>
                </a:gridCol>
                <a:gridCol w="329333">
                  <a:extLst>
                    <a:ext uri="{9D8B030D-6E8A-4147-A177-3AD203B41FA5}">
                      <a16:colId xmlns:a16="http://schemas.microsoft.com/office/drawing/2014/main" val="20004"/>
                    </a:ext>
                  </a:extLst>
                </a:gridCol>
                <a:gridCol w="329333">
                  <a:extLst>
                    <a:ext uri="{9D8B030D-6E8A-4147-A177-3AD203B41FA5}">
                      <a16:colId xmlns:a16="http://schemas.microsoft.com/office/drawing/2014/main" val="20005"/>
                    </a:ext>
                  </a:extLst>
                </a:gridCol>
                <a:gridCol w="329333">
                  <a:extLst>
                    <a:ext uri="{9D8B030D-6E8A-4147-A177-3AD203B41FA5}">
                      <a16:colId xmlns:a16="http://schemas.microsoft.com/office/drawing/2014/main" val="20006"/>
                    </a:ext>
                  </a:extLst>
                </a:gridCol>
                <a:gridCol w="329333">
                  <a:extLst>
                    <a:ext uri="{9D8B030D-6E8A-4147-A177-3AD203B41FA5}">
                      <a16:colId xmlns:a16="http://schemas.microsoft.com/office/drawing/2014/main" val="20007"/>
                    </a:ext>
                  </a:extLst>
                </a:gridCol>
                <a:gridCol w="329333">
                  <a:extLst>
                    <a:ext uri="{9D8B030D-6E8A-4147-A177-3AD203B41FA5}">
                      <a16:colId xmlns:a16="http://schemas.microsoft.com/office/drawing/2014/main" val="20008"/>
                    </a:ext>
                  </a:extLst>
                </a:gridCol>
              </a:tblGrid>
              <a:tr h="235714">
                <a:tc>
                  <a:txBody>
                    <a:bodyPr/>
                    <a:lstStyle/>
                    <a:p>
                      <a:r>
                        <a:rPr lang="en-GB" sz="800" dirty="0" smtClean="0">
                          <a:solidFill>
                            <a:schemeClr val="tx1"/>
                          </a:solidFill>
                          <a:latin typeface="Century Gothic" panose="020B0502020202020204" pitchFamily="34" charset="0"/>
                        </a:rPr>
                        <a:t>1</a:t>
                      </a:r>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r>
                        <a:rPr lang="en-GB" sz="800" dirty="0" smtClean="0">
                          <a:solidFill>
                            <a:schemeClr val="tx1"/>
                          </a:solidFill>
                          <a:latin typeface="Century Gothic" panose="020B0502020202020204" pitchFamily="34" charset="0"/>
                        </a:rPr>
                        <a:t>2</a:t>
                      </a:r>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GB" sz="800" dirty="0" smtClean="0">
                          <a:solidFill>
                            <a:schemeClr val="tx1"/>
                          </a:solidFill>
                          <a:latin typeface="Century Gothic" panose="020B0502020202020204" pitchFamily="34" charset="0"/>
                        </a:rPr>
                        <a:t>3</a:t>
                      </a:r>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r>
                        <a:rPr lang="en-GB" sz="800" dirty="0" smtClean="0">
                          <a:solidFill>
                            <a:schemeClr val="tx1"/>
                          </a:solidFill>
                          <a:latin typeface="Century Gothic" panose="020B0502020202020204" pitchFamily="34" charset="0"/>
                        </a:rPr>
                        <a:t>4</a:t>
                      </a:r>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r>
                        <a:rPr lang="en-GB" sz="800" dirty="0" smtClean="0">
                          <a:solidFill>
                            <a:schemeClr val="tx1"/>
                          </a:solidFill>
                          <a:latin typeface="Century Gothic" panose="020B0502020202020204" pitchFamily="34" charset="0"/>
                        </a:rPr>
                        <a:t>5</a:t>
                      </a:r>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218254">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1"/>
                  </a:ext>
                </a:extLst>
              </a:tr>
              <a:tr h="218254">
                <a:tc>
                  <a:txBody>
                    <a:bodyPr/>
                    <a:lstStyle/>
                    <a:p>
                      <a:r>
                        <a:rPr lang="en-GB" sz="800" dirty="0" smtClean="0">
                          <a:latin typeface="Century Gothic" panose="020B0502020202020204" pitchFamily="34" charset="0"/>
                        </a:rPr>
                        <a:t>6</a:t>
                      </a:r>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2"/>
                  </a:ext>
                </a:extLst>
              </a:tr>
              <a:tr h="218254">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solidFill>
                          <a:schemeClr val="tx1"/>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3"/>
                  </a:ext>
                </a:extLst>
              </a:tr>
              <a:tr h="218254">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r>
                        <a:rPr lang="en-GB" sz="800" dirty="0" smtClean="0">
                          <a:latin typeface="Century Gothic" panose="020B0502020202020204" pitchFamily="34" charset="0"/>
                        </a:rPr>
                        <a:t>7</a:t>
                      </a:r>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r>
                        <a:rPr lang="en-GB" sz="800" dirty="0" smtClean="0">
                          <a:latin typeface="Century Gothic" panose="020B0502020202020204" pitchFamily="34" charset="0"/>
                        </a:rPr>
                        <a:t>8</a:t>
                      </a:r>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4"/>
                  </a:ext>
                </a:extLst>
              </a:tr>
              <a:tr h="218254">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r>
                        <a:rPr lang="en-GB" sz="800" dirty="0" smtClean="0">
                          <a:latin typeface="Century Gothic" panose="020B0502020202020204" pitchFamily="34" charset="0"/>
                        </a:rPr>
                        <a:t>9</a:t>
                      </a:r>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5"/>
                  </a:ext>
                </a:extLst>
              </a:tr>
              <a:tr h="218254">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r>
                        <a:rPr lang="en-GB" sz="800" dirty="0" smtClean="0">
                          <a:latin typeface="Century Gothic" panose="020B0502020202020204" pitchFamily="34" charset="0"/>
                        </a:rPr>
                        <a:t>10</a:t>
                      </a:r>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r>
                        <a:rPr lang="en-GB" sz="800" dirty="0" smtClean="0">
                          <a:latin typeface="Century Gothic" panose="020B0502020202020204" pitchFamily="34" charset="0"/>
                        </a:rPr>
                        <a:t>11</a:t>
                      </a:r>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6"/>
                  </a:ext>
                </a:extLst>
              </a:tr>
              <a:tr h="218254">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7"/>
                  </a:ext>
                </a:extLst>
              </a:tr>
              <a:tr h="218254">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r>
                        <a:rPr lang="en-GB" sz="800" dirty="0" smtClean="0">
                          <a:latin typeface="Century Gothic" panose="020B0502020202020204" pitchFamily="34" charset="0"/>
                        </a:rPr>
                        <a:t>12</a:t>
                      </a:r>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8"/>
                  </a:ext>
                </a:extLst>
              </a:tr>
              <a:tr h="218254">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endParaRPr lang="en-GB" sz="8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
        <p:nvSpPr>
          <p:cNvPr id="8" name="TextBox 7"/>
          <p:cNvSpPr txBox="1"/>
          <p:nvPr/>
        </p:nvSpPr>
        <p:spPr>
          <a:xfrm>
            <a:off x="6803222" y="1909958"/>
            <a:ext cx="3318369" cy="461665"/>
          </a:xfrm>
          <a:prstGeom prst="rect">
            <a:avLst/>
          </a:prstGeom>
          <a:noFill/>
        </p:spPr>
        <p:txBody>
          <a:bodyPr wrap="square" rtlCol="0">
            <a:spAutoFit/>
          </a:bodyPr>
          <a:lstStyle/>
          <a:p>
            <a:r>
              <a:rPr lang="en-GB" sz="1200" b="1" dirty="0">
                <a:latin typeface="Century Gothic" panose="020B0502020202020204" pitchFamily="34" charset="0"/>
              </a:rPr>
              <a:t>Using the clues below complete the crossword using words in the answers.</a:t>
            </a:r>
            <a:endParaRPr lang="en-GB" sz="1200" b="1" dirty="0">
              <a:latin typeface="Century Gothic" panose="020B0502020202020204" pitchFamily="34" charset="0"/>
            </a:endParaRPr>
          </a:p>
        </p:txBody>
      </p:sp>
      <p:sp>
        <p:nvSpPr>
          <p:cNvPr id="9" name="Footer Placeholder 8"/>
          <p:cNvSpPr>
            <a:spLocks noGrp="1"/>
          </p:cNvSpPr>
          <p:nvPr>
            <p:ph type="ftr" sz="quarter" idx="11"/>
          </p:nvPr>
        </p:nvSpPr>
        <p:spPr/>
        <p:txBody>
          <a:bodyPr/>
          <a:lstStyle/>
          <a:p>
            <a:r>
              <a:rPr lang="en-GB" dirty="0" smtClean="0"/>
              <a:t>© Focus Education UK Ltd</a:t>
            </a:r>
            <a:endParaRPr lang="en-GB" dirty="0"/>
          </a:p>
        </p:txBody>
      </p:sp>
      <p:sp>
        <p:nvSpPr>
          <p:cNvPr id="10" name="Slide Number Placeholder 9"/>
          <p:cNvSpPr>
            <a:spLocks noGrp="1"/>
          </p:cNvSpPr>
          <p:nvPr>
            <p:ph type="sldNum" sz="quarter" idx="12"/>
          </p:nvPr>
        </p:nvSpPr>
        <p:spPr/>
        <p:txBody>
          <a:bodyPr/>
          <a:lstStyle/>
          <a:p>
            <a:fld id="{BD94B9D1-689F-45DB-9E62-C7110AF6A8C8}" type="slidenum">
              <a:rPr lang="en-GB" smtClean="0"/>
              <a:t>9</a:t>
            </a:fld>
            <a:endParaRPr lang="en-GB" dirty="0"/>
          </a:p>
        </p:txBody>
      </p:sp>
      <p:sp>
        <p:nvSpPr>
          <p:cNvPr id="11" name="TextBox 10"/>
          <p:cNvSpPr txBox="1"/>
          <p:nvPr/>
        </p:nvSpPr>
        <p:spPr>
          <a:xfrm>
            <a:off x="6803221" y="2502452"/>
            <a:ext cx="3318882" cy="1569660"/>
          </a:xfrm>
          <a:prstGeom prst="rect">
            <a:avLst/>
          </a:prstGeom>
          <a:noFill/>
        </p:spPr>
        <p:txBody>
          <a:bodyPr wrap="square" rtlCol="0">
            <a:spAutoFit/>
          </a:bodyPr>
          <a:lstStyle/>
          <a:p>
            <a:r>
              <a:rPr lang="en-GB" sz="1200" b="1" dirty="0">
                <a:latin typeface="Century Gothic" panose="020B0502020202020204" pitchFamily="34" charset="0"/>
              </a:rPr>
              <a:t>Across                          Down</a:t>
            </a:r>
          </a:p>
          <a:p>
            <a:r>
              <a:rPr lang="en-GB" sz="1200" dirty="0">
                <a:latin typeface="Century Gothic" panose="020B0502020202020204" pitchFamily="34" charset="0"/>
              </a:rPr>
              <a:t>2. Before 41                 1. 75 + 25</a:t>
            </a:r>
          </a:p>
          <a:p>
            <a:r>
              <a:rPr lang="en-GB" sz="1200" dirty="0">
                <a:latin typeface="Century Gothic" panose="020B0502020202020204" pitchFamily="34" charset="0"/>
              </a:rPr>
              <a:t>6</a:t>
            </a:r>
            <a:r>
              <a:rPr lang="en-GB" sz="1200" dirty="0">
                <a:latin typeface="Century Gothic" panose="020B0502020202020204" pitchFamily="34" charset="0"/>
              </a:rPr>
              <a:t>. 7 + two                     3. Before 2</a:t>
            </a:r>
          </a:p>
          <a:p>
            <a:r>
              <a:rPr lang="en-GB" sz="1200" dirty="0">
                <a:latin typeface="Century Gothic" panose="020B0502020202020204" pitchFamily="34" charset="0"/>
              </a:rPr>
              <a:t>7</a:t>
            </a:r>
            <a:r>
              <a:rPr lang="en-GB" sz="1200" dirty="0">
                <a:latin typeface="Century Gothic" panose="020B0502020202020204" pitchFamily="34" charset="0"/>
              </a:rPr>
              <a:t>. Eighteen add 2       4. After one</a:t>
            </a:r>
          </a:p>
          <a:p>
            <a:r>
              <a:rPr lang="en-GB" sz="1200" dirty="0">
                <a:latin typeface="Century Gothic" panose="020B0502020202020204" pitchFamily="34" charset="0"/>
              </a:rPr>
              <a:t>10. 2 lots of 5                5. 6 lots of 10</a:t>
            </a:r>
          </a:p>
          <a:p>
            <a:r>
              <a:rPr lang="en-GB" sz="1200" dirty="0">
                <a:latin typeface="Century Gothic" panose="020B0502020202020204" pitchFamily="34" charset="0"/>
              </a:rPr>
              <a:t>12. 4 add four              8. </a:t>
            </a:r>
            <a:r>
              <a:rPr lang="en-GB" sz="1200" dirty="0">
                <a:latin typeface="Century Gothic" panose="020B0502020202020204" pitchFamily="34" charset="0"/>
              </a:rPr>
              <a:t>8</a:t>
            </a:r>
            <a:r>
              <a:rPr lang="en-GB" sz="1200" dirty="0">
                <a:latin typeface="Century Gothic" panose="020B0502020202020204" pitchFamily="34" charset="0"/>
              </a:rPr>
              <a:t>0 add ten </a:t>
            </a:r>
          </a:p>
          <a:p>
            <a:r>
              <a:rPr lang="en-GB" sz="1200" dirty="0">
                <a:latin typeface="Century Gothic" panose="020B0502020202020204" pitchFamily="34" charset="0"/>
              </a:rPr>
              <a:t> </a:t>
            </a:r>
            <a:r>
              <a:rPr lang="en-GB" sz="1200" dirty="0">
                <a:latin typeface="Century Gothic" panose="020B0502020202020204" pitchFamily="34" charset="0"/>
              </a:rPr>
              <a:t>                                     </a:t>
            </a:r>
            <a:r>
              <a:rPr lang="en-GB" sz="1200" dirty="0">
                <a:latin typeface="Century Gothic" panose="020B0502020202020204" pitchFamily="34" charset="0"/>
              </a:rPr>
              <a:t>9</a:t>
            </a:r>
            <a:r>
              <a:rPr lang="en-GB" sz="1200" dirty="0">
                <a:latin typeface="Century Gothic" panose="020B0502020202020204" pitchFamily="34" charset="0"/>
              </a:rPr>
              <a:t>. Half of 10</a:t>
            </a:r>
          </a:p>
          <a:p>
            <a:r>
              <a:rPr lang="en-GB" sz="1200" dirty="0">
                <a:latin typeface="Century Gothic" panose="020B0502020202020204" pitchFamily="34" charset="0"/>
              </a:rPr>
              <a:t> </a:t>
            </a:r>
            <a:r>
              <a:rPr lang="en-GB" sz="1200" dirty="0">
                <a:latin typeface="Century Gothic" panose="020B0502020202020204" pitchFamily="34" charset="0"/>
              </a:rPr>
              <a:t>                                   11.</a:t>
            </a:r>
            <a:r>
              <a:rPr lang="en-GB" sz="1200" dirty="0">
                <a:latin typeface="Century Gothic" panose="020B0502020202020204" pitchFamily="34" charset="0"/>
              </a:rPr>
              <a:t> </a:t>
            </a:r>
            <a:r>
              <a:rPr lang="en-GB" sz="1200" dirty="0">
                <a:latin typeface="Century Gothic" panose="020B0502020202020204" pitchFamily="34" charset="0"/>
              </a:rPr>
              <a:t>Between </a:t>
            </a:r>
            <a:r>
              <a:rPr lang="en-GB" sz="1200" dirty="0">
                <a:latin typeface="Century Gothic" panose="020B0502020202020204" pitchFamily="34" charset="0"/>
              </a:rPr>
              <a:t>3 and </a:t>
            </a:r>
            <a:r>
              <a:rPr lang="en-GB" sz="1200" dirty="0">
                <a:latin typeface="Century Gothic" panose="020B0502020202020204" pitchFamily="34" charset="0"/>
              </a:rPr>
              <a:t>5</a:t>
            </a:r>
            <a:endParaRPr lang="en-GB" sz="1200" dirty="0">
              <a:latin typeface="Century Gothic" panose="020B0502020202020204" pitchFamily="34" charset="0"/>
            </a:endParaRPr>
          </a:p>
        </p:txBody>
      </p:sp>
    </p:spTree>
    <p:extLst>
      <p:ext uri="{BB962C8B-B14F-4D97-AF65-F5344CB8AC3E}">
        <p14:creationId xmlns:p14="http://schemas.microsoft.com/office/powerpoint/2010/main" val="10726626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1110743"/>
          <a:ext cx="8227216" cy="4160520"/>
        </p:xfrm>
        <a:graphic>
          <a:graphicData uri="http://schemas.openxmlformats.org/drawingml/2006/table">
            <a:tbl>
              <a:tblPr firstRow="1" bandRow="1">
                <a:effectLst/>
                <a:tableStyleId>{5C22544A-7EE6-4342-B048-85BDC9FD1C3A}</a:tableStyleId>
              </a:tblPr>
              <a:tblGrid>
                <a:gridCol w="859128">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4840544">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tblGrid>
              <a:tr h="480060">
                <a:tc gridSpan="8">
                  <a:txBody>
                    <a:bodyPr/>
                    <a:lstStyle/>
                    <a:p>
                      <a:pPr lvl="0"/>
                      <a:r>
                        <a:rPr lang="en-GB" sz="1800" dirty="0" smtClean="0">
                          <a:solidFill>
                            <a:srgbClr val="000000"/>
                          </a:solidFill>
                          <a:latin typeface="Century Gothic" pitchFamily="34"/>
                        </a:rPr>
                        <a:t>Autumn 1: Week 2: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8">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Place Value 2: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Read and write numbers to at least 100 in numerals and in words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2E75B6"/>
                    </a:solidFill>
                  </a:tcPr>
                </a:tc>
                <a:tc gridSpan="5">
                  <a:txBody>
                    <a:bodyPr/>
                    <a:lstStyle/>
                    <a:p>
                      <a:pPr marL="0" marR="0" lvl="0" indent="0" algn="l" defTabSz="914400" rtl="0" fontAlgn="auto" hangingPunct="1">
                        <a:lnSpc>
                          <a:spcPct val="100000"/>
                        </a:lnSpc>
                        <a:spcBef>
                          <a:spcPts val="0"/>
                        </a:spcBef>
                        <a:spcAft>
                          <a:spcPts val="0"/>
                        </a:spcAft>
                        <a:buNone/>
                        <a:tabLst/>
                      </a:pPr>
                      <a:r>
                        <a:rPr lang="en-GB" sz="1400" dirty="0" smtClean="0">
                          <a:solidFill>
                            <a:schemeClr val="tx1"/>
                          </a:solidFill>
                          <a:latin typeface="Century Gothic" pitchFamily="34"/>
                        </a:rPr>
                        <a:t>Can you match numbers and words between 0 and 100 rapidly?</a:t>
                      </a:r>
                      <a:endParaRPr lang="en-GB" sz="1400" dirty="0">
                        <a:solidFill>
                          <a:schemeClr val="tx1"/>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latin typeface="Century Gothic" pitchFamily="34"/>
                        </a:rPr>
                        <a:t>Can you write all numbers between 50 and 100 accurately?</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gridSpan="3">
                  <a:txBody>
                    <a:bodyPr/>
                    <a:lstStyle/>
                    <a:p>
                      <a:pPr marL="0" marR="0" lvl="0" indent="0" algn="l" defTabSz="914400" rtl="0" fontAlgn="auto" hangingPunct="1">
                        <a:lnSpc>
                          <a:spcPct val="100000"/>
                        </a:lnSpc>
                        <a:spcBef>
                          <a:spcPts val="0"/>
                        </a:spcBef>
                        <a:spcAft>
                          <a:spcPts val="0"/>
                        </a:spcAft>
                        <a:buNone/>
                        <a:tabLst/>
                      </a:pPr>
                      <a:r>
                        <a:rPr lang="en-GB" sz="1400" dirty="0" smtClean="0">
                          <a:solidFill>
                            <a:schemeClr val="tx1"/>
                          </a:solidFill>
                          <a:latin typeface="Century Gothic" pitchFamily="34"/>
                        </a:rPr>
                        <a:t>Can you write all numbers between 0 and 50 accurately?</a:t>
                      </a: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entury Gothic" pitchFamily="34"/>
                        </a:rPr>
                        <a:t>Can you write all ten numbers between 10 and 100 in words and numbers?</a:t>
                      </a: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r>
                        <a:rPr lang="en-GB" sz="1400" dirty="0" smtClean="0">
                          <a:latin typeface="Century Gothic" pitchFamily="34"/>
                        </a:rPr>
                        <a:t>Can you write all numbers between 0 and 10 in words and numbers?</a:t>
                      </a:r>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bl>
          </a:graphicData>
        </a:graphic>
      </p:graphicFrame>
      <p:sp>
        <p:nvSpPr>
          <p:cNvPr id="3156" name="Up Arrow 8"/>
          <p:cNvSpPr>
            <a:spLocks/>
          </p:cNvSpPr>
          <p:nvPr/>
        </p:nvSpPr>
        <p:spPr bwMode="auto">
          <a:xfrm>
            <a:off x="8820204" y="2807663"/>
            <a:ext cx="648072" cy="2463601"/>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5" name="Footer Placeholder 4"/>
          <p:cNvSpPr>
            <a:spLocks noGrp="1"/>
          </p:cNvSpPr>
          <p:nvPr>
            <p:ph type="ftr" sz="quarter" idx="11"/>
          </p:nvPr>
        </p:nvSpPr>
        <p:spPr/>
        <p:txBody>
          <a:bodyPr/>
          <a:lstStyle/>
          <a:p>
            <a:r>
              <a:rPr lang="en-GB" dirty="0" smtClean="0"/>
              <a:t>© Focus Education UK Ltd</a:t>
            </a:r>
            <a:endParaRPr lang="en-GB" dirty="0"/>
          </a:p>
        </p:txBody>
      </p:sp>
      <p:sp>
        <p:nvSpPr>
          <p:cNvPr id="6" name="Slide Number Placeholder 5"/>
          <p:cNvSpPr>
            <a:spLocks noGrp="1"/>
          </p:cNvSpPr>
          <p:nvPr>
            <p:ph type="sldNum" sz="quarter" idx="12"/>
          </p:nvPr>
        </p:nvSpPr>
        <p:spPr/>
        <p:txBody>
          <a:bodyPr/>
          <a:lstStyle/>
          <a:p>
            <a:fld id="{BD94B9D1-689F-45DB-9E62-C7110AF6A8C8}" type="slidenum">
              <a:rPr lang="en-GB" smtClean="0"/>
              <a:t>10</a:t>
            </a:fld>
            <a:endParaRPr lang="en-GB" dirty="0"/>
          </a:p>
        </p:txBody>
      </p:sp>
    </p:spTree>
    <p:extLst>
      <p:ext uri="{BB962C8B-B14F-4D97-AF65-F5344CB8AC3E}">
        <p14:creationId xmlns:p14="http://schemas.microsoft.com/office/powerpoint/2010/main" val="3218634449"/>
      </p:ext>
    </p:extLst>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1" y="416184"/>
          <a:ext cx="8229601" cy="5851756"/>
        </p:xfrm>
        <a:graphic>
          <a:graphicData uri="http://schemas.openxmlformats.org/drawingml/2006/table">
            <a:tbl>
              <a:tblPr firstRow="1" bandRow="1">
                <a:tableStyleId>{5C22544A-7EE6-4342-B048-85BDC9FD1C3A}</a:tableStyleId>
              </a:tblPr>
              <a:tblGrid>
                <a:gridCol w="1035436">
                  <a:extLst>
                    <a:ext uri="{9D8B030D-6E8A-4147-A177-3AD203B41FA5}">
                      <a16:colId xmlns:a16="http://schemas.microsoft.com/office/drawing/2014/main" val="20000"/>
                    </a:ext>
                  </a:extLst>
                </a:gridCol>
                <a:gridCol w="525735">
                  <a:extLst>
                    <a:ext uri="{9D8B030D-6E8A-4147-A177-3AD203B41FA5}">
                      <a16:colId xmlns:a16="http://schemas.microsoft.com/office/drawing/2014/main" val="20001"/>
                    </a:ext>
                  </a:extLst>
                </a:gridCol>
                <a:gridCol w="591014">
                  <a:extLst>
                    <a:ext uri="{9D8B030D-6E8A-4147-A177-3AD203B41FA5}">
                      <a16:colId xmlns:a16="http://schemas.microsoft.com/office/drawing/2014/main" val="20002"/>
                    </a:ext>
                  </a:extLst>
                </a:gridCol>
                <a:gridCol w="1165515">
                  <a:extLst>
                    <a:ext uri="{9D8B030D-6E8A-4147-A177-3AD203B41FA5}">
                      <a16:colId xmlns:a16="http://schemas.microsoft.com/office/drawing/2014/main" val="20003"/>
                    </a:ext>
                  </a:extLst>
                </a:gridCol>
                <a:gridCol w="439036">
                  <a:extLst>
                    <a:ext uri="{9D8B030D-6E8A-4147-A177-3AD203B41FA5}">
                      <a16:colId xmlns:a16="http://schemas.microsoft.com/office/drawing/2014/main" val="20004"/>
                    </a:ext>
                  </a:extLst>
                </a:gridCol>
                <a:gridCol w="500148">
                  <a:extLst>
                    <a:ext uri="{9D8B030D-6E8A-4147-A177-3AD203B41FA5}">
                      <a16:colId xmlns:a16="http://schemas.microsoft.com/office/drawing/2014/main" val="20005"/>
                    </a:ext>
                  </a:extLst>
                </a:gridCol>
                <a:gridCol w="1530599">
                  <a:extLst>
                    <a:ext uri="{9D8B030D-6E8A-4147-A177-3AD203B41FA5}">
                      <a16:colId xmlns:a16="http://schemas.microsoft.com/office/drawing/2014/main" val="20006"/>
                    </a:ext>
                  </a:extLst>
                </a:gridCol>
                <a:gridCol w="446049">
                  <a:extLst>
                    <a:ext uri="{9D8B030D-6E8A-4147-A177-3AD203B41FA5}">
                      <a16:colId xmlns:a16="http://schemas.microsoft.com/office/drawing/2014/main" val="20007"/>
                    </a:ext>
                  </a:extLst>
                </a:gridCol>
                <a:gridCol w="1488838">
                  <a:extLst>
                    <a:ext uri="{9D8B030D-6E8A-4147-A177-3AD203B41FA5}">
                      <a16:colId xmlns:a16="http://schemas.microsoft.com/office/drawing/2014/main" val="20008"/>
                    </a:ext>
                  </a:extLst>
                </a:gridCol>
                <a:gridCol w="507231">
                  <a:extLst>
                    <a:ext uri="{9D8B030D-6E8A-4147-A177-3AD203B41FA5}">
                      <a16:colId xmlns:a16="http://schemas.microsoft.com/office/drawing/2014/main" val="20009"/>
                    </a:ext>
                  </a:extLst>
                </a:gridCol>
              </a:tblGrid>
              <a:tr h="370840">
                <a:tc gridSpan="10">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Autumn 1: Week 3: Pre-Learning Task</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10">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4">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6">
                  <a:txBody>
                    <a:bodyPr/>
                    <a:lstStyle/>
                    <a:p>
                      <a:r>
                        <a:rPr lang="en-GB" dirty="0" smtClean="0">
                          <a:latin typeface="Century Gothic" pitchFamily="34" charset="0"/>
                        </a:rPr>
                        <a:t>Autumn 1 Week 3</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 </a:t>
                      </a:r>
                    </a:p>
                    <a:p>
                      <a:r>
                        <a:rPr lang="en-GB" sz="1400" dirty="0" smtClean="0">
                          <a:latin typeface="Century Gothic" pitchFamily="34" charset="0"/>
                        </a:rPr>
                        <a:t>Measures</a:t>
                      </a:r>
                      <a:endParaRPr lang="en-GB" sz="1400" dirty="0">
                        <a:latin typeface="Century Gothic" pitchFamily="34" charset="0"/>
                      </a:endParaRPr>
                    </a:p>
                  </a:txBody>
                  <a:tcPr/>
                </a:tc>
                <a:tc gridSpan="9">
                  <a:txBody>
                    <a:bodyPr/>
                    <a:lstStyle/>
                    <a:p>
                      <a:pPr algn="l">
                        <a:lnSpc>
                          <a:spcPct val="107000"/>
                        </a:lnSpc>
                        <a:spcAft>
                          <a:spcPts val="0"/>
                        </a:spcAft>
                      </a:pPr>
                      <a:r>
                        <a:rPr lang="en-GB" sz="1400" b="1"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Compare and order lengths, mass, and record the results using &gt;, &lt; and =.</a:t>
                      </a:r>
                      <a:endParaRPr lang="en-GB" sz="2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6">
                  <a:txBody>
                    <a:bodyPr/>
                    <a:lstStyle/>
                    <a:p>
                      <a:pPr algn="ctr"/>
                      <a:r>
                        <a:rPr lang="en-GB" b="0" i="1" dirty="0" smtClean="0">
                          <a:latin typeface="Century Gothic" pitchFamily="34" charset="0"/>
                        </a:rPr>
                        <a:t>Use the</a:t>
                      </a:r>
                      <a:r>
                        <a:rPr lang="en-GB" b="0" i="1" baseline="0" dirty="0" smtClean="0">
                          <a:latin typeface="Century Gothic" pitchFamily="34" charset="0"/>
                        </a:rPr>
                        <a:t> </a:t>
                      </a:r>
                      <a:r>
                        <a:rPr lang="en-GB" sz="18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&gt;, &lt; signs to show</a:t>
                      </a:r>
                      <a:r>
                        <a:rPr lang="en-GB" sz="1800" b="0" baseline="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which of the two objects is </a:t>
                      </a:r>
                      <a:r>
                        <a:rPr lang="en-GB" sz="1800" b="1" baseline="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longer or taller</a:t>
                      </a:r>
                      <a:endParaRPr lang="en-GB" b="1" i="1" dirty="0">
                        <a:latin typeface="Century Gothic" pitchFamily="34" charset="0"/>
                      </a:endParaRPr>
                    </a:p>
                  </a:txBody>
                  <a:tcPr/>
                </a:tc>
                <a:tc hMerge="1">
                  <a:txBody>
                    <a:bodyPr/>
                    <a:lstStyle/>
                    <a:p>
                      <a:pPr lvl="0" algn="ctr"/>
                      <a:endParaRPr lang="en-GB" sz="1400" b="0" kern="1200" dirty="0" smtClean="0">
                        <a:solidFill>
                          <a:schemeClr val="dk1"/>
                        </a:solidFill>
                        <a:effectLst/>
                        <a:latin typeface="Century Gothic" pitchFamily="34" charset="0"/>
                        <a:ea typeface="+mn-ea"/>
                        <a:cs typeface="+mn-cs"/>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algn="ctr"/>
                      <a:r>
                        <a:rPr lang="en-GB" b="0" i="1" dirty="0" smtClean="0">
                          <a:latin typeface="Century Gothic" pitchFamily="34" charset="0"/>
                        </a:rPr>
                        <a:t>Use the</a:t>
                      </a:r>
                      <a:r>
                        <a:rPr lang="en-GB" b="0" i="1" baseline="0" dirty="0" smtClean="0">
                          <a:latin typeface="Century Gothic" pitchFamily="34" charset="0"/>
                        </a:rPr>
                        <a:t> </a:t>
                      </a:r>
                      <a:r>
                        <a:rPr lang="en-GB" sz="18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&gt;, &lt; signs to show</a:t>
                      </a:r>
                      <a:r>
                        <a:rPr lang="en-GB" sz="1800" b="0" baseline="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which of the two objects is</a:t>
                      </a:r>
                      <a:r>
                        <a:rPr lang="en-GB" sz="1800" b="1" baseline="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heavier</a:t>
                      </a:r>
                      <a:endParaRPr lang="en-GB" b="1" i="1"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4"/>
                  </a:ext>
                </a:extLst>
              </a:tr>
              <a:tr h="868680">
                <a:tc gridSpan="2">
                  <a:txBody>
                    <a:bodyPr/>
                    <a:lstStyle/>
                    <a:p>
                      <a:pPr algn="ctr"/>
                      <a:endParaRPr lang="en-GB" sz="2400" dirty="0">
                        <a:latin typeface="Century Gothic" panose="020B0502020202020204" pitchFamily="34" charset="0"/>
                      </a:endParaRPr>
                    </a:p>
                  </a:txBody>
                  <a:tcPr>
                    <a:noFill/>
                  </a:tcPr>
                </a:tc>
                <a:tc hMerge="1">
                  <a:txBody>
                    <a:bodyPr/>
                    <a:lstStyle/>
                    <a:p>
                      <a:endParaRPr lang="en-GB"/>
                    </a:p>
                  </a:txBody>
                  <a:tcPr/>
                </a:tc>
                <a:tc>
                  <a:txBody>
                    <a:bodyPr/>
                    <a:lstStyle/>
                    <a:p>
                      <a:pPr algn="ctr"/>
                      <a:endParaRPr lang="en-GB" sz="1400" dirty="0">
                        <a:latin typeface="Century Gothic" panose="020B0502020202020204" pitchFamily="34" charset="0"/>
                      </a:endParaRPr>
                    </a:p>
                  </a:txBody>
                  <a:tcPr>
                    <a:noFill/>
                  </a:tcPr>
                </a:tc>
                <a:tc gridSpan="2">
                  <a:txBody>
                    <a:bodyPr/>
                    <a:lstStyle/>
                    <a:p>
                      <a:pPr algn="ctr"/>
                      <a:endParaRPr lang="en-GB" sz="1400" dirty="0">
                        <a:latin typeface="Century Gothic" panose="020B0502020202020204" pitchFamily="34" charset="0"/>
                      </a:endParaRPr>
                    </a:p>
                  </a:txBody>
                  <a:tcPr>
                    <a:noFill/>
                  </a:tcPr>
                </a:tc>
                <a:tc hMerge="1">
                  <a:txBody>
                    <a:bodyPr/>
                    <a:lstStyle/>
                    <a:p>
                      <a:endParaRPr lang="en-GB"/>
                    </a:p>
                  </a:txBody>
                  <a:tcPr/>
                </a:tc>
                <a:tc>
                  <a:txBody>
                    <a:bodyPr/>
                    <a:lstStyle/>
                    <a:p>
                      <a:endParaRPr lang="en-GB" sz="18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2400" dirty="0">
                        <a:latin typeface="Century Gothic" panose="020B0502020202020204" pitchFamily="34" charset="0"/>
                      </a:endParaRPr>
                    </a:p>
                  </a:txBody>
                  <a:tcPr>
                    <a:noFill/>
                  </a:tcPr>
                </a:tc>
                <a:tc>
                  <a:txBody>
                    <a:bodyPr/>
                    <a:lstStyle/>
                    <a:p>
                      <a:pPr algn="ctr"/>
                      <a:endParaRPr lang="en-GB" sz="1400" dirty="0">
                        <a:latin typeface="Century Gothic" panose="020B0502020202020204" pitchFamily="34" charset="0"/>
                      </a:endParaRPr>
                    </a:p>
                  </a:txBody>
                  <a:tcPr>
                    <a:noFill/>
                  </a:tcPr>
                </a:tc>
                <a:tc>
                  <a:txBody>
                    <a:bodyPr/>
                    <a:lstStyle/>
                    <a:p>
                      <a:pPr algn="ctr"/>
                      <a:endParaRPr lang="en-GB" sz="1400" dirty="0">
                        <a:latin typeface="Century Gothic" panose="020B0502020202020204" pitchFamily="34" charset="0"/>
                      </a:endParaRPr>
                    </a:p>
                  </a:txBody>
                  <a:tcPr>
                    <a:noFill/>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969876">
                <a:tc gridSpan="2">
                  <a:txBody>
                    <a:bodyPr/>
                    <a:lstStyle/>
                    <a:p>
                      <a:pPr algn="ctr"/>
                      <a:endParaRPr lang="en-GB" sz="2400" dirty="0" smtClean="0">
                        <a:latin typeface="Century Gothic" panose="020B0502020202020204" pitchFamily="34" charset="0"/>
                      </a:endParaRPr>
                    </a:p>
                  </a:txBody>
                  <a:tcPr>
                    <a:noFill/>
                  </a:tcPr>
                </a:tc>
                <a:tc hMerge="1">
                  <a:txBody>
                    <a:bodyPr/>
                    <a:lstStyle/>
                    <a:p>
                      <a:endParaRPr lang="en-GB"/>
                    </a:p>
                  </a:txBody>
                  <a:tcPr/>
                </a:tc>
                <a:tc>
                  <a:txBody>
                    <a:bodyPr/>
                    <a:lstStyle/>
                    <a:p>
                      <a:pPr algn="ctr"/>
                      <a:endParaRPr lang="en-GB" sz="1400" dirty="0">
                        <a:latin typeface="Century Gothic" panose="020B0502020202020204" pitchFamily="34" charset="0"/>
                      </a:endParaRPr>
                    </a:p>
                  </a:txBody>
                  <a:tcPr>
                    <a:noFill/>
                  </a:tcPr>
                </a:tc>
                <a:tc gridSpan="2">
                  <a:txBody>
                    <a:bodyPr/>
                    <a:lstStyle/>
                    <a:p>
                      <a:pPr algn="ctr"/>
                      <a:endParaRPr lang="en-GB" sz="1400" dirty="0">
                        <a:latin typeface="Century Gothic" panose="020B0502020202020204" pitchFamily="34" charset="0"/>
                      </a:endParaRPr>
                    </a:p>
                  </a:txBody>
                  <a:tcPr>
                    <a:noFill/>
                  </a:tcPr>
                </a:tc>
                <a:tc hMerge="1">
                  <a:txBody>
                    <a:bodyPr/>
                    <a:lstStyle/>
                    <a:p>
                      <a:endParaRPr lang="en-GB"/>
                    </a:p>
                  </a:txBody>
                  <a:tcPr/>
                </a:tc>
                <a:tc>
                  <a:txBody>
                    <a:bodyPr/>
                    <a:lstStyle/>
                    <a:p>
                      <a:endParaRPr lang="en-GB" sz="18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2400" dirty="0">
                        <a:latin typeface="Century Gothic" panose="020B0502020202020204" pitchFamily="34" charset="0"/>
                      </a:endParaRPr>
                    </a:p>
                  </a:txBody>
                  <a:tcPr>
                    <a:noFill/>
                  </a:tcPr>
                </a:tc>
                <a:tc>
                  <a:txBody>
                    <a:bodyPr/>
                    <a:lstStyle/>
                    <a:p>
                      <a:endParaRPr lang="en-GB" dirty="0">
                        <a:latin typeface="Century Gothic" panose="020B0502020202020204" pitchFamily="34" charset="0"/>
                      </a:endParaRPr>
                    </a:p>
                  </a:txBody>
                  <a:tcPr>
                    <a:noFill/>
                  </a:tcPr>
                </a:tc>
                <a:tc>
                  <a:txBody>
                    <a:bodyPr/>
                    <a:lstStyle/>
                    <a:p>
                      <a:endParaRPr lang="en-GB" dirty="0">
                        <a:latin typeface="Century Gothic" panose="020B0502020202020204" pitchFamily="34" charset="0"/>
                      </a:endParaRPr>
                    </a:p>
                  </a:txBody>
                  <a:tcPr>
                    <a:noFill/>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6"/>
                  </a:ext>
                </a:extLst>
              </a:tr>
              <a:tr h="828040">
                <a:tc rowSpan="2" gridSpan="2">
                  <a:txBody>
                    <a:bodyPr/>
                    <a:lstStyle/>
                    <a:p>
                      <a:pPr algn="ctr"/>
                      <a:endParaRPr lang="en-GB" sz="2400" dirty="0" smtClean="0">
                        <a:solidFill>
                          <a:schemeClr val="tx1"/>
                        </a:solidFill>
                        <a:latin typeface="Century Gothic" panose="020B0502020202020204" pitchFamily="34" charset="0"/>
                      </a:endParaRPr>
                    </a:p>
                  </a:txBody>
                  <a:tcPr>
                    <a:noFill/>
                  </a:tcPr>
                </a:tc>
                <a:tc rowSpan="2" hMerge="1">
                  <a:txBody>
                    <a:bodyPr/>
                    <a:lstStyle/>
                    <a:p>
                      <a:endParaRPr lang="en-GB"/>
                    </a:p>
                  </a:txBody>
                  <a:tcPr/>
                </a:tc>
                <a:tc rowSpan="2">
                  <a:txBody>
                    <a:bodyPr/>
                    <a:lstStyle/>
                    <a:p>
                      <a:pPr algn="ctr"/>
                      <a:endParaRPr lang="en-GB" sz="1400" dirty="0">
                        <a:latin typeface="Century Gothic" panose="020B0502020202020204" pitchFamily="34" charset="0"/>
                      </a:endParaRPr>
                    </a:p>
                  </a:txBody>
                  <a:tcPr>
                    <a:noFill/>
                  </a:tcPr>
                </a:tc>
                <a:tc rowSpan="2" gridSpan="2">
                  <a:txBody>
                    <a:bodyPr/>
                    <a:lstStyle/>
                    <a:p>
                      <a:pPr algn="ctr"/>
                      <a:endParaRPr lang="en-GB" sz="1400" dirty="0">
                        <a:latin typeface="Century Gothic" panose="020B0502020202020204" pitchFamily="34" charset="0"/>
                      </a:endParaRPr>
                    </a:p>
                  </a:txBody>
                  <a:tcPr>
                    <a:noFill/>
                  </a:tcPr>
                </a:tc>
                <a:tc rowSpan="2" hMerge="1">
                  <a:txBody>
                    <a:bodyPr/>
                    <a:lstStyle/>
                    <a:p>
                      <a:endParaRPr lang="en-GB"/>
                    </a:p>
                  </a:txBody>
                  <a:tcPr/>
                </a:tc>
                <a:tc>
                  <a:txBody>
                    <a:bodyPr/>
                    <a:lstStyle/>
                    <a:p>
                      <a:endParaRPr lang="en-GB" sz="1800" b="1"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2400" dirty="0">
                        <a:latin typeface="Century Gothic" panose="020B0502020202020204" pitchFamily="34" charset="0"/>
                      </a:endParaRPr>
                    </a:p>
                  </a:txBody>
                  <a:tcPr>
                    <a:noFill/>
                  </a:tcPr>
                </a:tc>
                <a:tc>
                  <a:txBody>
                    <a:bodyPr/>
                    <a:lstStyle/>
                    <a:p>
                      <a:pPr algn="ctr"/>
                      <a:endParaRPr lang="en-GB" sz="1400" dirty="0">
                        <a:latin typeface="Century Gothic" panose="020B0502020202020204" pitchFamily="34" charset="0"/>
                      </a:endParaRPr>
                    </a:p>
                  </a:txBody>
                  <a:tcPr>
                    <a:noFill/>
                  </a:tcPr>
                </a:tc>
                <a:tc>
                  <a:txBody>
                    <a:bodyPr/>
                    <a:lstStyle/>
                    <a:p>
                      <a:pPr algn="ctr"/>
                      <a:endParaRPr lang="en-GB" sz="1400" dirty="0">
                        <a:latin typeface="Century Gothic" panose="020B0502020202020204" pitchFamily="34" charset="0"/>
                      </a:endParaRPr>
                    </a:p>
                  </a:txBody>
                  <a:tcPr>
                    <a:noFill/>
                  </a:tcPr>
                </a:tc>
                <a:tc>
                  <a:txBody>
                    <a:bodyPr/>
                    <a:lstStyle/>
                    <a:p>
                      <a:endParaRPr lang="en-GB"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7"/>
                  </a:ext>
                </a:extLst>
              </a:tr>
              <a:tr h="828040">
                <a:tc gridSpan="2" vMerge="1">
                  <a:txBody>
                    <a:bodyPr/>
                    <a:lstStyle/>
                    <a:p>
                      <a:pPr algn="ctr"/>
                      <a:endParaRPr lang="en-GB" sz="2400" dirty="0" smtClean="0">
                        <a:solidFill>
                          <a:schemeClr val="tx1"/>
                        </a:solidFill>
                        <a:latin typeface="Century Gothic" panose="020B0502020202020204" pitchFamily="34" charset="0"/>
                      </a:endParaRPr>
                    </a:p>
                  </a:txBody>
                  <a:tcPr/>
                </a:tc>
                <a:tc hMerge="1" vMerge="1">
                  <a:txBody>
                    <a:bodyPr/>
                    <a:lstStyle/>
                    <a:p>
                      <a:endParaRPr lang="en-GB"/>
                    </a:p>
                  </a:txBody>
                  <a:tcPr/>
                </a:tc>
                <a:tc vMerge="1">
                  <a:txBody>
                    <a:bodyPr/>
                    <a:lstStyle/>
                    <a:p>
                      <a:pPr algn="ctr"/>
                      <a:endParaRPr lang="en-GB" sz="1400" dirty="0">
                        <a:latin typeface="Century Gothic" panose="020B0502020202020204" pitchFamily="34" charset="0"/>
                      </a:endParaRPr>
                    </a:p>
                  </a:txBody>
                  <a:tcPr>
                    <a:solidFill>
                      <a:schemeClr val="accent1">
                        <a:lumMod val="20000"/>
                        <a:lumOff val="80000"/>
                      </a:schemeClr>
                    </a:solidFill>
                  </a:tcPr>
                </a:tc>
                <a:tc gridSpan="2" vMerge="1">
                  <a:txBody>
                    <a:bodyPr/>
                    <a:lstStyle/>
                    <a:p>
                      <a:pPr algn="ctr"/>
                      <a:endParaRPr lang="en-GB" sz="1400" dirty="0">
                        <a:latin typeface="Century Gothic" panose="020B0502020202020204" pitchFamily="34" charset="0"/>
                      </a:endParaRPr>
                    </a:p>
                  </a:txBody>
                  <a:tcPr>
                    <a:solidFill>
                      <a:schemeClr val="accent1">
                        <a:lumMod val="20000"/>
                        <a:lumOff val="80000"/>
                      </a:schemeClr>
                    </a:solidFill>
                  </a:tcPr>
                </a:tc>
                <a:tc hMerge="1" vMerge="1">
                  <a:txBody>
                    <a:bodyPr/>
                    <a:lstStyle/>
                    <a:p>
                      <a:endParaRPr lang="en-GB"/>
                    </a:p>
                  </a:txBody>
                  <a:tcPr/>
                </a:tc>
                <a:tc>
                  <a:txBody>
                    <a:bodyPr/>
                    <a:lstStyle/>
                    <a:p>
                      <a:endParaRPr lang="en-GB" sz="2400" i="1" dirty="0">
                        <a:latin typeface="Century Gothic" panose="020B0502020202020204" pitchFamily="34" charset="0"/>
                      </a:endParaRPr>
                    </a:p>
                  </a:txBody>
                  <a:tcPr>
                    <a:solidFill>
                      <a:schemeClr val="accent2">
                        <a:lumMod val="60000"/>
                        <a:lumOff val="40000"/>
                      </a:schemeClr>
                    </a:solidFill>
                  </a:tcPr>
                </a:tc>
                <a:tc>
                  <a:txBody>
                    <a:bodyPr/>
                    <a:lstStyle/>
                    <a:p>
                      <a:pPr algn="ctr"/>
                      <a:endParaRPr lang="en-GB" sz="2400" dirty="0">
                        <a:latin typeface="Century Gothic" panose="020B0502020202020204" pitchFamily="34" charset="0"/>
                      </a:endParaRPr>
                    </a:p>
                  </a:txBody>
                  <a:tcPr>
                    <a:noFill/>
                  </a:tcPr>
                </a:tc>
                <a:tc>
                  <a:txBody>
                    <a:bodyPr/>
                    <a:lstStyle/>
                    <a:p>
                      <a:pPr algn="ctr"/>
                      <a:endParaRPr lang="en-GB" sz="1400" dirty="0">
                        <a:latin typeface="Century Gothic" panose="020B0502020202020204" pitchFamily="34" charset="0"/>
                      </a:endParaRPr>
                    </a:p>
                  </a:txBody>
                  <a:tcPr>
                    <a:noFill/>
                  </a:tcPr>
                </a:tc>
                <a:tc>
                  <a:txBody>
                    <a:bodyPr/>
                    <a:lstStyle/>
                    <a:p>
                      <a:pPr algn="ctr"/>
                      <a:endParaRPr lang="en-GB" sz="1400" dirty="0">
                        <a:latin typeface="Century Gothic" panose="020B0502020202020204" pitchFamily="34" charset="0"/>
                      </a:endParaRPr>
                    </a:p>
                  </a:txBody>
                  <a:tcPr>
                    <a:noFill/>
                  </a:tcPr>
                </a:tc>
                <a:tc>
                  <a:txBody>
                    <a:bodyPr/>
                    <a:lstStyle/>
                    <a:p>
                      <a:endParaRPr lang="en-GB"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8"/>
                  </a:ext>
                </a:extLst>
              </a:tr>
            </a:tbl>
          </a:graphicData>
        </a:graphic>
      </p:graphicFrame>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70410" y="2967153"/>
            <a:ext cx="1579500" cy="5400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76925" y="2879034"/>
            <a:ext cx="1004499" cy="7200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7553" y="3844128"/>
            <a:ext cx="1364907" cy="72000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40828" y="3689328"/>
            <a:ext cx="900000" cy="900000"/>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54072" y="3737443"/>
            <a:ext cx="717600" cy="720000"/>
          </a:xfrm>
          <a:prstGeom prst="rect">
            <a:avLst/>
          </a:prstGeom>
        </p:spPr>
      </p:pic>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47939" y="3859813"/>
            <a:ext cx="1367212" cy="467423"/>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43960" y="4654809"/>
            <a:ext cx="571347" cy="720000"/>
          </a:xfrm>
          <a:prstGeom prst="rect">
            <a:avLst/>
          </a:prstGeom>
        </p:spPr>
      </p:pic>
      <p:pic>
        <p:nvPicPr>
          <p:cNvPr id="13" name="Pictur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98740" y="2879035"/>
            <a:ext cx="865613" cy="643661"/>
          </a:xfrm>
          <a:prstGeom prst="rect">
            <a:avLst/>
          </a:prstGeom>
        </p:spPr>
      </p:pic>
      <p:pic>
        <p:nvPicPr>
          <p:cNvPr id="14" name="Picture 1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468758" y="5568577"/>
            <a:ext cx="1083784" cy="619305"/>
          </a:xfrm>
          <a:prstGeom prst="rect">
            <a:avLst/>
          </a:prstGeom>
        </p:spPr>
      </p:pic>
      <p:pic>
        <p:nvPicPr>
          <p:cNvPr id="15" name="Picture 1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415514" y="5572177"/>
            <a:ext cx="1223536" cy="550591"/>
          </a:xfrm>
          <a:prstGeom prst="rect">
            <a:avLst/>
          </a:prstGeom>
        </p:spPr>
      </p:pic>
      <p:pic>
        <p:nvPicPr>
          <p:cNvPr id="16" name="Picture 1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77842" y="4721905"/>
            <a:ext cx="707406" cy="614800"/>
          </a:xfrm>
          <a:prstGeom prst="rect">
            <a:avLst/>
          </a:prstGeom>
        </p:spPr>
      </p:pic>
      <p:pic>
        <p:nvPicPr>
          <p:cNvPr id="18" name="Picture 1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415711" y="4872511"/>
            <a:ext cx="726924" cy="900000"/>
          </a:xfrm>
          <a:prstGeom prst="rect">
            <a:avLst/>
          </a:prstGeom>
        </p:spPr>
      </p:pic>
      <p:pic>
        <p:nvPicPr>
          <p:cNvPr id="19" name="Picture 18"/>
          <p:cNvPicPr>
            <a:picLocks noChangeAspect="1"/>
          </p:cNvPicPr>
          <p:nvPr/>
        </p:nvPicPr>
        <p:blipFill rotWithShape="1">
          <a:blip r:embed="rId13" cstate="print">
            <a:extLst>
              <a:ext uri="{28A0092B-C50C-407E-A947-70E740481C1C}">
                <a14:useLocalDpi xmlns:a14="http://schemas.microsoft.com/office/drawing/2010/main" val="0"/>
              </a:ext>
            </a:extLst>
          </a:blip>
          <a:srcRect r="50000"/>
          <a:stretch/>
        </p:blipFill>
        <p:spPr>
          <a:xfrm>
            <a:off x="6565196" y="2879034"/>
            <a:ext cx="728874" cy="720000"/>
          </a:xfrm>
          <a:prstGeom prst="rect">
            <a:avLst/>
          </a:prstGeom>
        </p:spPr>
      </p:pic>
      <p:pic>
        <p:nvPicPr>
          <p:cNvPr id="20" name="Picture 1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2222828" y="4906809"/>
            <a:ext cx="936000" cy="936000"/>
          </a:xfrm>
          <a:prstGeom prst="rect">
            <a:avLst/>
          </a:prstGeom>
        </p:spPr>
      </p:pic>
      <p:sp>
        <p:nvSpPr>
          <p:cNvPr id="8" name="Footer Placeholder 7"/>
          <p:cNvSpPr>
            <a:spLocks noGrp="1"/>
          </p:cNvSpPr>
          <p:nvPr>
            <p:ph type="ftr" sz="quarter" idx="11"/>
          </p:nvPr>
        </p:nvSpPr>
        <p:spPr/>
        <p:txBody>
          <a:bodyPr/>
          <a:lstStyle/>
          <a:p>
            <a:r>
              <a:rPr lang="en-GB" dirty="0" smtClean="0"/>
              <a:t>© Focus Education UK Ltd</a:t>
            </a:r>
            <a:endParaRPr lang="en-GB" dirty="0"/>
          </a:p>
        </p:txBody>
      </p:sp>
      <p:sp>
        <p:nvSpPr>
          <p:cNvPr id="17" name="Slide Number Placeholder 16"/>
          <p:cNvSpPr>
            <a:spLocks noGrp="1"/>
          </p:cNvSpPr>
          <p:nvPr>
            <p:ph type="sldNum" sz="quarter" idx="12"/>
          </p:nvPr>
        </p:nvSpPr>
        <p:spPr/>
        <p:txBody>
          <a:bodyPr/>
          <a:lstStyle/>
          <a:p>
            <a:fld id="{BD94B9D1-689F-45DB-9E62-C7110AF6A8C8}" type="slidenum">
              <a:rPr lang="en-GB" smtClean="0"/>
              <a:t>11</a:t>
            </a:fld>
            <a:endParaRPr lang="en-GB" dirty="0"/>
          </a:p>
        </p:txBody>
      </p:sp>
    </p:spTree>
    <p:extLst>
      <p:ext uri="{BB962C8B-B14F-4D97-AF65-F5344CB8AC3E}">
        <p14:creationId xmlns:p14="http://schemas.microsoft.com/office/powerpoint/2010/main" val="16193773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35023" y="171109"/>
          <a:ext cx="8564136" cy="6287628"/>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2587083">
                  <a:extLst>
                    <a:ext uri="{9D8B030D-6E8A-4147-A177-3AD203B41FA5}">
                      <a16:colId xmlns:a16="http://schemas.microsoft.com/office/drawing/2014/main" val="20001"/>
                    </a:ext>
                  </a:extLst>
                </a:gridCol>
                <a:gridCol w="4326674">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a:t>
                      </a:r>
                      <a:r>
                        <a:rPr lang="en-GB" baseline="0" dirty="0" smtClean="0">
                          <a:solidFill>
                            <a:schemeClr val="tx1"/>
                          </a:solidFill>
                          <a:latin typeface="Century Gothic" panose="020B0502020202020204" pitchFamily="34" charset="0"/>
                        </a:rPr>
                        <a:t> 1: Week 3: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b="1" dirty="0" smtClean="0">
                          <a:solidFill>
                            <a:schemeClr val="tx1"/>
                          </a:solidFill>
                          <a:latin typeface="Century Gothic" panose="020B0502020202020204" pitchFamily="34" charset="0"/>
                        </a:rPr>
                        <a:t>Measures 1: </a:t>
                      </a:r>
                      <a:r>
                        <a:rPr lang="en-GB" sz="18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Compare and order lengths, mass, and record the results using &gt;, &lt; and =.</a:t>
                      </a:r>
                      <a:endParaRPr lang="en-GB" sz="32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1363677">
                <a:tc rowSpan="5">
                  <a:txBody>
                    <a:bodyPr/>
                    <a:lstStyle/>
                    <a:p>
                      <a:pPr marL="342900" lvl="0" indent="-342900" algn="l">
                        <a:spcAft>
                          <a:spcPts val="0"/>
                        </a:spcAft>
                        <a:buFont typeface="Wingdings" panose="05000000000000000000" pitchFamily="2" charset="2"/>
                        <a:buChar char=""/>
                      </a:pPr>
                      <a:endPar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Order different lengths using cm and m</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Order different weights using g and kg</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Use the symbol &lt; &gt; = to compare two amounts of length and weight</a:t>
                      </a: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Record information using &lt; &gt; =</a:t>
                      </a:r>
                    </a:p>
                    <a:p>
                      <a:pPr marL="342900" lvl="0" indent="-342900">
                        <a:spcAft>
                          <a:spcPts val="0"/>
                        </a:spcAft>
                        <a:buFont typeface="Wingdings" panose="05000000000000000000" pitchFamily="2" charset="2"/>
                        <a:buChar cha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5">
                  <a:txBody>
                    <a:bodyPr/>
                    <a:lstStyle/>
                    <a:p>
                      <a:pPr marL="285750" indent="-285750">
                        <a:buFont typeface="Arial" panose="020B0604020202020204" pitchFamily="34" charset="0"/>
                        <a:buChar char="•"/>
                      </a:pPr>
                      <a:r>
                        <a:rPr lang="en-GB" sz="1200" dirty="0" smtClean="0">
                          <a:latin typeface="Century Gothic" panose="020B0502020202020204" pitchFamily="34" charset="0"/>
                        </a:rPr>
                        <a:t>Look at a one metre stick and consider items or objects that measure</a:t>
                      </a:r>
                      <a:r>
                        <a:rPr lang="en-GB" sz="1200" baseline="0" dirty="0" smtClean="0">
                          <a:latin typeface="Century Gothic" panose="020B0502020202020204" pitchFamily="34" charset="0"/>
                        </a:rPr>
                        <a:t> more or less than one metre.</a:t>
                      </a:r>
                    </a:p>
                    <a:p>
                      <a:pPr marL="285750" indent="-285750">
                        <a:buFont typeface="Arial" panose="020B0604020202020204" pitchFamily="34" charset="0"/>
                        <a:buChar char="•"/>
                      </a:pPr>
                      <a:r>
                        <a:rPr lang="en-GB" sz="1200" baseline="0" dirty="0" smtClean="0">
                          <a:latin typeface="Century Gothic" panose="020B0502020202020204" pitchFamily="34" charset="0"/>
                        </a:rPr>
                        <a:t>Remind pupils of the term centimetre and that 100 cms. make a metre.</a:t>
                      </a:r>
                    </a:p>
                    <a:p>
                      <a:pPr marL="285750" indent="-285750">
                        <a:buFont typeface="Arial" panose="020B0604020202020204" pitchFamily="34" charset="0"/>
                        <a:buChar char="•"/>
                      </a:pPr>
                      <a:r>
                        <a:rPr lang="en-GB" sz="1200" dirty="0" smtClean="0">
                          <a:latin typeface="Century Gothic" panose="020B0502020202020204" pitchFamily="34" charset="0"/>
                        </a:rPr>
                        <a:t>Hold a one Kg. weight and consider items or objects that weigh</a:t>
                      </a:r>
                      <a:r>
                        <a:rPr lang="en-GB" sz="1200" baseline="0" dirty="0" smtClean="0">
                          <a:latin typeface="Century Gothic" panose="020B0502020202020204" pitchFamily="34" charset="0"/>
                        </a:rPr>
                        <a:t> more or less than 1Kg.</a:t>
                      </a:r>
                    </a:p>
                    <a:p>
                      <a:pPr marL="285750" indent="-285750">
                        <a:buFont typeface="Arial" panose="020B0604020202020204" pitchFamily="34" charset="0"/>
                        <a:buChar char="•"/>
                      </a:pPr>
                      <a:r>
                        <a:rPr lang="en-GB" sz="1200" baseline="0" dirty="0" smtClean="0">
                          <a:latin typeface="Century Gothic" panose="020B0502020202020204" pitchFamily="34" charset="0"/>
                        </a:rPr>
                        <a:t>Remind pupils of the term grams and that 1000 grams make a Kg.</a:t>
                      </a:r>
                    </a:p>
                    <a:p>
                      <a:pPr marL="285750" indent="-285750">
                        <a:buFont typeface="Arial" panose="020B0604020202020204" pitchFamily="34" charset="0"/>
                        <a:buChar char="•"/>
                      </a:pPr>
                      <a:r>
                        <a:rPr lang="en-GB" sz="1200" baseline="0" dirty="0" smtClean="0">
                          <a:latin typeface="Century Gothic" panose="020B0502020202020204" pitchFamily="34" charset="0"/>
                        </a:rPr>
                        <a:t>Introduce pupils to the symbols </a:t>
                      </a:r>
                      <a:r>
                        <a:rPr lang="en-GB" sz="12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&lt; &gt;. </a:t>
                      </a:r>
                    </a:p>
                    <a:p>
                      <a:pPr marL="285750" indent="-285750">
                        <a:buFont typeface="Arial" panose="020B0604020202020204" pitchFamily="34" charset="0"/>
                        <a:buChar char="•"/>
                      </a:pPr>
                      <a:r>
                        <a:rPr lang="en-GB" sz="12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Put them on large cards.</a:t>
                      </a:r>
                    </a:p>
                    <a:p>
                      <a:pPr marL="285750" indent="-285750">
                        <a:buFont typeface="Arial" panose="020B0604020202020204" pitchFamily="34" charset="0"/>
                        <a:buChar char="•"/>
                      </a:pPr>
                      <a:r>
                        <a:rPr lang="en-GB" sz="12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Get pupils to physically place the</a:t>
                      </a:r>
                      <a:r>
                        <a:rPr lang="en-GB" sz="1200" baseline="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200" baseline="0" dirty="0" smtClean="0">
                          <a:latin typeface="Century Gothic" panose="020B0502020202020204" pitchFamily="34" charset="0"/>
                        </a:rPr>
                        <a:t>symbols </a:t>
                      </a:r>
                      <a:r>
                        <a:rPr lang="en-GB" sz="12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&lt; &gt;</a:t>
                      </a:r>
                      <a:r>
                        <a:rPr lang="en-GB" sz="1200" baseline="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between objects of different weight and of different length.</a:t>
                      </a:r>
                      <a:endParaRPr lang="en-GB" sz="1200" dirty="0" smtClean="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1200" dirty="0">
                        <a:latin typeface="Century Gothic" panose="020B0502020202020204" pitchFamily="34" charset="0"/>
                      </a:endParaRPr>
                    </a:p>
                  </a:txBody>
                  <a:tcPr/>
                </a:tc>
                <a:tc>
                  <a:txBody>
                    <a:bodyPr/>
                    <a:lstStyle/>
                    <a:p>
                      <a:r>
                        <a:rPr lang="en-GB" sz="1200" dirty="0" smtClean="0">
                          <a:latin typeface="Century Gothic" panose="020B0502020202020204" pitchFamily="34" charset="0"/>
                        </a:rPr>
                        <a:t>Using a metre stick record anything that measures</a:t>
                      </a:r>
                      <a:r>
                        <a:rPr lang="en-GB" sz="1200" baseline="0" dirty="0" smtClean="0">
                          <a:latin typeface="Century Gothic" panose="020B0502020202020204" pitchFamily="34" charset="0"/>
                        </a:rPr>
                        <a:t> more than a metre and anything that measures less than a metre.</a:t>
                      </a: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3"/>
                  </a:ext>
                </a:extLst>
              </a:tr>
              <a:tr h="1062594">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Using a Kg weight record anything that weighs</a:t>
                      </a:r>
                      <a:r>
                        <a:rPr lang="en-GB" sz="1200" baseline="0" dirty="0" smtClean="0">
                          <a:latin typeface="Century Gothic" panose="020B0502020202020204" pitchFamily="34" charset="0"/>
                        </a:rPr>
                        <a:t> more or less than a Kg.</a:t>
                      </a:r>
                    </a:p>
                  </a:txBody>
                  <a:tcPr/>
                </a:tc>
                <a:extLst>
                  <a:ext uri="{0D108BD9-81ED-4DB2-BD59-A6C34878D82A}">
                    <a16:rowId xmlns:a16="http://schemas.microsoft.com/office/drawing/2014/main" val="10004"/>
                  </a:ext>
                </a:extLst>
              </a:tr>
              <a:tr h="791737">
                <a:tc vMerge="1">
                  <a:txBody>
                    <a:bodyPr/>
                    <a:lstStyle/>
                    <a:p>
                      <a:endParaRPr lang="en-GB"/>
                    </a:p>
                  </a:txBody>
                  <a:tcPr/>
                </a:tc>
                <a:tc vMerge="1">
                  <a:txBody>
                    <a:bodyPr/>
                    <a:lstStyle/>
                    <a:p>
                      <a:endParaRPr lang="en-GB"/>
                    </a:p>
                  </a:txBody>
                  <a:tcPr/>
                </a:tc>
                <a:tc>
                  <a:txBody>
                    <a:bodyPr/>
                    <a:lstStyle/>
                    <a:p>
                      <a:r>
                        <a:rPr lang="en-GB" sz="1200" baseline="0" dirty="0" smtClean="0">
                          <a:latin typeface="Century Gothic" panose="020B0502020202020204" pitchFamily="34" charset="0"/>
                        </a:rPr>
                        <a:t>Using the symbols </a:t>
                      </a:r>
                      <a:r>
                        <a:rPr lang="en-GB" sz="12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&gt;, &lt; and =, compare the</a:t>
                      </a:r>
                      <a:r>
                        <a:rPr lang="en-GB" sz="1200" b="0" baseline="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length of 2 items.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entury Gothic" panose="020B0502020202020204" pitchFamily="34" charset="0"/>
                        </a:rPr>
                        <a:t>Using the symbols </a:t>
                      </a:r>
                      <a:r>
                        <a:rPr lang="en-GB" sz="12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&gt;, &lt; and =, compare the</a:t>
                      </a:r>
                      <a:r>
                        <a:rPr lang="en-GB" sz="1200" b="0" baseline="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weight of 2 items.</a:t>
                      </a:r>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5"/>
                  </a:ext>
                </a:extLst>
              </a:tr>
              <a:tr h="597883">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Take any 5 items and set them out in order according to their length. Record your findings.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Take any 5 items and set them out in order according to their weight. Record your findings.</a:t>
                      </a:r>
                    </a:p>
                  </a:txBody>
                  <a:tcPr/>
                </a:tc>
                <a:extLst>
                  <a:ext uri="{0D108BD9-81ED-4DB2-BD59-A6C34878D82A}">
                    <a16:rowId xmlns:a16="http://schemas.microsoft.com/office/drawing/2014/main" val="10006"/>
                  </a:ext>
                </a:extLst>
              </a:tr>
              <a:tr h="597883">
                <a:tc vMerge="1">
                  <a:txBody>
                    <a:bodyPr/>
                    <a:lstStyle/>
                    <a:p>
                      <a:pPr marL="342900" lvl="0" indent="-342900">
                        <a:spcAft>
                          <a:spcPts val="0"/>
                        </a:spcAft>
                        <a:buFont typeface="Wingdings" panose="05000000000000000000" pitchFamily="2" charset="2"/>
                        <a:buChar char=""/>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anose="020B0502020202020204" pitchFamily="34" charset="0"/>
                        </a:rPr>
                        <a:t>Recognise that ½ a metre is also 50cms and that a ¼ of a metre is 25 cms. Similarly ½</a:t>
                      </a:r>
                      <a:r>
                        <a:rPr lang="en-GB" sz="1200" baseline="0" dirty="0" smtClean="0">
                          <a:latin typeface="Century Gothic" panose="020B0502020202020204" pitchFamily="34" charset="0"/>
                        </a:rPr>
                        <a:t> a Kg is 500gms and that</a:t>
                      </a:r>
                      <a:r>
                        <a:rPr lang="en-GB" sz="1200" dirty="0" smtClean="0">
                          <a:latin typeface="Century Gothic" panose="020B0502020202020204" pitchFamily="34" charset="0"/>
                        </a:rPr>
                        <a:t> ¼ of a Kg is 250gms.</a:t>
                      </a:r>
                    </a:p>
                  </a:txBody>
                  <a:tcPr/>
                </a:tc>
                <a:extLst>
                  <a:ext uri="{0D108BD9-81ED-4DB2-BD59-A6C34878D82A}">
                    <a16:rowId xmlns:a16="http://schemas.microsoft.com/office/drawing/2014/main" val="10007"/>
                  </a:ext>
                </a:extLst>
              </a:tr>
            </a:tbl>
          </a:graphicData>
        </a:graphic>
      </p:graphicFrame>
      <p:graphicFrame>
        <p:nvGraphicFramePr>
          <p:cNvPr id="5" name="Table 4"/>
          <p:cNvGraphicFramePr>
            <a:graphicFrameLocks noGrp="1"/>
          </p:cNvGraphicFramePr>
          <p:nvPr>
            <p:extLst/>
          </p:nvPr>
        </p:nvGraphicFramePr>
        <p:xfrm>
          <a:off x="6193972" y="2398012"/>
          <a:ext cx="4103914" cy="584200"/>
        </p:xfrm>
        <a:graphic>
          <a:graphicData uri="http://schemas.openxmlformats.org/drawingml/2006/table">
            <a:tbl>
              <a:tblPr firstRow="1" bandRow="1">
                <a:tableStyleId>{5C22544A-7EE6-4342-B048-85BDC9FD1C3A}</a:tableStyleId>
              </a:tblPr>
              <a:tblGrid>
                <a:gridCol w="2051957">
                  <a:extLst>
                    <a:ext uri="{9D8B030D-6E8A-4147-A177-3AD203B41FA5}">
                      <a16:colId xmlns:a16="http://schemas.microsoft.com/office/drawing/2014/main" val="20000"/>
                    </a:ext>
                  </a:extLst>
                </a:gridCol>
                <a:gridCol w="2051957">
                  <a:extLst>
                    <a:ext uri="{9D8B030D-6E8A-4147-A177-3AD203B41FA5}">
                      <a16:colId xmlns:a16="http://schemas.microsoft.com/office/drawing/2014/main" val="20001"/>
                    </a:ext>
                  </a:extLst>
                </a:gridCol>
              </a:tblGrid>
              <a:tr h="292100">
                <a:tc>
                  <a:txBody>
                    <a:bodyPr/>
                    <a:lstStyle/>
                    <a:p>
                      <a:r>
                        <a:rPr lang="en-GB" sz="1200" dirty="0" smtClean="0">
                          <a:latin typeface="Century Gothic" panose="020B0502020202020204" pitchFamily="34" charset="0"/>
                        </a:rPr>
                        <a:t>More than a metre</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Less than a meter</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92100">
                <a:tc>
                  <a:txBody>
                    <a:bodyPr/>
                    <a:lstStyle/>
                    <a:p>
                      <a:endParaRPr lang="en-GB" sz="1200" dirty="0" smtClean="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nvPr>
        </p:nvGraphicFramePr>
        <p:xfrm>
          <a:off x="6193972" y="3544305"/>
          <a:ext cx="4103914" cy="584200"/>
        </p:xfrm>
        <a:graphic>
          <a:graphicData uri="http://schemas.openxmlformats.org/drawingml/2006/table">
            <a:tbl>
              <a:tblPr firstRow="1" bandRow="1">
                <a:tableStyleId>{5C22544A-7EE6-4342-B048-85BDC9FD1C3A}</a:tableStyleId>
              </a:tblPr>
              <a:tblGrid>
                <a:gridCol w="2051957">
                  <a:extLst>
                    <a:ext uri="{9D8B030D-6E8A-4147-A177-3AD203B41FA5}">
                      <a16:colId xmlns:a16="http://schemas.microsoft.com/office/drawing/2014/main" val="20000"/>
                    </a:ext>
                  </a:extLst>
                </a:gridCol>
                <a:gridCol w="2051957">
                  <a:extLst>
                    <a:ext uri="{9D8B030D-6E8A-4147-A177-3AD203B41FA5}">
                      <a16:colId xmlns:a16="http://schemas.microsoft.com/office/drawing/2014/main" val="20001"/>
                    </a:ext>
                  </a:extLst>
                </a:gridCol>
              </a:tblGrid>
              <a:tr h="292100">
                <a:tc>
                  <a:txBody>
                    <a:bodyPr/>
                    <a:lstStyle/>
                    <a:p>
                      <a:r>
                        <a:rPr lang="en-GB" sz="1200" dirty="0" smtClean="0">
                          <a:latin typeface="Century Gothic" panose="020B0502020202020204" pitchFamily="34" charset="0"/>
                        </a:rPr>
                        <a:t>More than a Kg</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smtClean="0">
                          <a:latin typeface="Century Gothic" panose="020B0502020202020204" pitchFamily="34" charset="0"/>
                        </a:rPr>
                        <a:t>Less than a Kg</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92100">
                <a:tc>
                  <a:txBody>
                    <a:bodyPr/>
                    <a:lstStyle/>
                    <a:p>
                      <a:endParaRPr lang="en-GB" sz="1200" dirty="0" smtClean="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Footer Placeholder 6"/>
          <p:cNvSpPr>
            <a:spLocks noGrp="1"/>
          </p:cNvSpPr>
          <p:nvPr>
            <p:ph type="ftr" sz="quarter" idx="11"/>
          </p:nvPr>
        </p:nvSpPr>
        <p:spPr>
          <a:xfrm>
            <a:off x="4574041" y="6407545"/>
            <a:ext cx="3086100" cy="365125"/>
          </a:xfrm>
        </p:spPr>
        <p:txBody>
          <a:bodyPr/>
          <a:lstStyle/>
          <a:p>
            <a:r>
              <a:rPr lang="en-GB" dirty="0" smtClean="0"/>
              <a:t>© Focus Education UK Ltd</a:t>
            </a:r>
            <a:endParaRPr lang="en-GB" dirty="0"/>
          </a:p>
        </p:txBody>
      </p:sp>
      <p:sp>
        <p:nvSpPr>
          <p:cNvPr id="9" name="Slide Number Placeholder 8"/>
          <p:cNvSpPr>
            <a:spLocks noGrp="1"/>
          </p:cNvSpPr>
          <p:nvPr>
            <p:ph type="sldNum" sz="quarter" idx="12"/>
          </p:nvPr>
        </p:nvSpPr>
        <p:spPr>
          <a:xfrm>
            <a:off x="8000950" y="6433142"/>
            <a:ext cx="2057400" cy="365125"/>
          </a:xfrm>
        </p:spPr>
        <p:txBody>
          <a:bodyPr/>
          <a:lstStyle/>
          <a:p>
            <a:fld id="{BD94B9D1-689F-45DB-9E62-C7110AF6A8C8}" type="slidenum">
              <a:rPr lang="en-GB" smtClean="0"/>
              <a:t>12</a:t>
            </a:fld>
            <a:endParaRPr lang="en-GB" dirty="0"/>
          </a:p>
        </p:txBody>
      </p:sp>
    </p:spTree>
    <p:extLst>
      <p:ext uri="{BB962C8B-B14F-4D97-AF65-F5344CB8AC3E}">
        <p14:creationId xmlns:p14="http://schemas.microsoft.com/office/powerpoint/2010/main" val="6774872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6"/>
          <a:ext cx="8564137" cy="6100466"/>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anose="020B0502020202020204" pitchFamily="34" charset="0"/>
                        </a:rPr>
                        <a:t>Autumn</a:t>
                      </a:r>
                      <a:r>
                        <a:rPr lang="en-GB" baseline="0" dirty="0" smtClean="0">
                          <a:solidFill>
                            <a:schemeClr val="tx1"/>
                          </a:solidFill>
                          <a:latin typeface="Century Gothic" panose="020B0502020202020204" pitchFamily="34" charset="0"/>
                        </a:rPr>
                        <a:t> 1: Week 3: Mastering this Objective -Deeper Understanding</a:t>
                      </a:r>
                      <a:endParaRPr lang="en-GB" dirty="0" smtClean="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b="1" dirty="0" smtClean="0">
                          <a:solidFill>
                            <a:schemeClr val="tx1"/>
                          </a:solidFill>
                          <a:latin typeface="Century Gothic" panose="020B0502020202020204" pitchFamily="34" charset="0"/>
                        </a:rPr>
                        <a:t>Measures 1: </a:t>
                      </a:r>
                      <a:r>
                        <a:rPr lang="en-GB" sz="18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Compare and order lengths, mass, and record the results using &gt;, &lt; and =.</a:t>
                      </a:r>
                      <a:endParaRPr lang="en-GB" sz="32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2381901">
                <a:tc rowSpan="2">
                  <a:txBody>
                    <a:bodyPr/>
                    <a:lstStyle/>
                    <a:p>
                      <a:pPr marL="342900" lvl="0" indent="-342900">
                        <a:spcAft>
                          <a:spcPts val="0"/>
                        </a:spcAft>
                        <a:buFont typeface="Wingdings" panose="05000000000000000000" pitchFamily="2" charset="2"/>
                        <a:buChar char=""/>
                      </a:pP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Order different lengths using cm and m</a:t>
                      </a:r>
                      <a:endParaRPr lang="en-GB" sz="1800" dirty="0" smtClean="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Order different weights using g and kg</a:t>
                      </a:r>
                      <a:endParaRPr lang="en-GB" sz="1800" dirty="0" smtClean="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Use the symbol &lt; &gt; = to compare two amounts of length and weight</a:t>
                      </a:r>
                      <a:endParaRPr lang="en-GB" sz="1800" dirty="0" smtClean="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Record information using &lt; &gt; =</a:t>
                      </a:r>
                      <a:endParaRPr lang="en-GB" sz="1800" dirty="0" smtClean="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spcAft>
                          <a:spcPts val="0"/>
                        </a:spcAft>
                        <a:buFont typeface="Wingdings" panose="05000000000000000000" pitchFamily="2" charset="2"/>
                        <a:buNone/>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endParaRPr lang="en-GB" sz="1400" dirty="0">
                        <a:latin typeface="Century Gothic" panose="020B0502020202020204" pitchFamily="34" charset="0"/>
                      </a:endParaRPr>
                    </a:p>
                  </a:txBody>
                  <a:tcPr/>
                </a:tc>
                <a:tc>
                  <a:txBody>
                    <a:bodyPr/>
                    <a:lstStyle/>
                    <a:p>
                      <a:pPr marL="0" indent="0">
                        <a:buFont typeface="Arial" panose="020B0604020202020204" pitchFamily="34" charset="0"/>
                        <a:buNone/>
                      </a:pPr>
                      <a:r>
                        <a:rPr lang="en-GB" sz="1400" dirty="0" smtClean="0">
                          <a:latin typeface="Century Gothic" panose="020B0502020202020204" pitchFamily="34" charset="0"/>
                        </a:rPr>
                        <a:t>Make a list of items you can find around the classroom that</a:t>
                      </a:r>
                      <a:r>
                        <a:rPr lang="en-GB" sz="1400" baseline="0" dirty="0" smtClean="0">
                          <a:latin typeface="Century Gothic" panose="020B0502020202020204" pitchFamily="34" charset="0"/>
                        </a:rPr>
                        <a:t> weigh less than 1Kg.</a:t>
                      </a:r>
                    </a:p>
                    <a:p>
                      <a:pPr marL="0" indent="0">
                        <a:buFont typeface="Arial" panose="020B0604020202020204" pitchFamily="34" charset="0"/>
                        <a:buNone/>
                      </a:pPr>
                      <a:endParaRPr lang="en-GB" sz="1400" baseline="0" dirty="0" smtClean="0">
                        <a:latin typeface="Century Gothic" panose="020B0502020202020204" pitchFamily="34" charset="0"/>
                      </a:endParaRPr>
                    </a:p>
                    <a:p>
                      <a:pPr marL="0" indent="0">
                        <a:buFont typeface="Arial" panose="020B0604020202020204" pitchFamily="34" charset="0"/>
                        <a:buNone/>
                      </a:pPr>
                      <a:r>
                        <a:rPr lang="en-GB" sz="1400" baseline="0" dirty="0" smtClean="0">
                          <a:latin typeface="Century Gothic" panose="020B0502020202020204" pitchFamily="34" charset="0"/>
                        </a:rPr>
                        <a:t>Make a list of items that you can find around the classroom that measure less than 1 metre.</a:t>
                      </a: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2151131">
                <a:tc vMerge="1">
                  <a:txBody>
                    <a:bodyPr/>
                    <a:lstStyle/>
                    <a:p>
                      <a:endParaRPr lang="en-GB"/>
                    </a:p>
                  </a:txBody>
                  <a:tcPr/>
                </a:tc>
                <a:tc gridSpan="2">
                  <a:txBody>
                    <a:bodyPr/>
                    <a:lstStyle/>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endParaRPr lang="en-GB" sz="1400" dirty="0" smtClean="0">
                        <a:latin typeface="Century Gothic" panose="020B0502020202020204" pitchFamily="34" charset="0"/>
                      </a:endParaRPr>
                    </a:p>
                    <a:p>
                      <a:pPr marL="0" indent="0">
                        <a:buFont typeface="Arial" panose="020B0604020202020204" pitchFamily="34" charset="0"/>
                        <a:buNone/>
                      </a:pPr>
                      <a:r>
                        <a:rPr lang="en-GB" sz="1400" dirty="0" smtClean="0">
                          <a:latin typeface="Century Gothic" panose="020B0502020202020204" pitchFamily="34" charset="0"/>
                        </a:rPr>
                        <a:t>Using a ruler, measure your pencil and a crayon.</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smtClean="0">
                          <a:latin typeface="Century Gothic" panose="020B0502020202020204" pitchFamily="34" charset="0"/>
                        </a:rPr>
                        <a:t>Record your findings</a:t>
                      </a:r>
                      <a:r>
                        <a:rPr lang="en-GB" sz="1400" baseline="0" dirty="0" smtClean="0">
                          <a:latin typeface="Century Gothic" panose="020B0502020202020204" pitchFamily="34" charset="0"/>
                        </a:rPr>
                        <a:t> and then set out your answer using one of these three signs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&gt;, &lt; ,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b="0" dirty="0" smtClean="0">
                          <a:effectLst/>
                          <a:latin typeface="Century Gothic" panose="020B0502020202020204" pitchFamily="34" charset="0"/>
                          <a:ea typeface="Calibri" panose="020F0502020204030204" pitchFamily="34" charset="0"/>
                          <a:cs typeface="Times New Roman" panose="02020603050405020304" pitchFamily="18" charset="0"/>
                        </a:rPr>
                        <a:t>Now find two more objects for you to measure and compare.</a:t>
                      </a:r>
                    </a:p>
                  </a:txBody>
                  <a:tcPr>
                    <a:noFill/>
                  </a:tcPr>
                </a:tc>
                <a:tc hMerge="1">
                  <a:txBody>
                    <a:bodyPr/>
                    <a:lstStyle/>
                    <a:p>
                      <a:pPr marL="0" indent="0">
                        <a:buFont typeface="Arial" panose="020B0604020202020204" pitchFamily="34" charset="0"/>
                        <a:buNone/>
                      </a:pP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bl>
          </a:graphicData>
        </a:graphic>
      </p:graphicFrame>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1621" t="21175" r="2661" b="5104"/>
          <a:stretch/>
        </p:blipFill>
        <p:spPr>
          <a:xfrm>
            <a:off x="5000531" y="4631635"/>
            <a:ext cx="3838670" cy="601268"/>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32303" y="2029521"/>
            <a:ext cx="1129656" cy="1059367"/>
          </a:xfrm>
          <a:prstGeom prst="rect">
            <a:avLst/>
          </a:prstGeom>
        </p:spPr>
      </p:pic>
      <p:sp>
        <p:nvSpPr>
          <p:cNvPr id="10" name="TextBox 9"/>
          <p:cNvSpPr txBox="1"/>
          <p:nvPr/>
        </p:nvSpPr>
        <p:spPr>
          <a:xfrm>
            <a:off x="4824761" y="1924274"/>
            <a:ext cx="2029522" cy="2308324"/>
          </a:xfrm>
          <a:prstGeom prst="rect">
            <a:avLst/>
          </a:prstGeom>
          <a:noFill/>
        </p:spPr>
        <p:txBody>
          <a:bodyPr wrap="square" rtlCol="0">
            <a:spAutoFit/>
          </a:bodyPr>
          <a:lstStyle/>
          <a:p>
            <a:r>
              <a:rPr lang="en-GB" sz="1200" dirty="0">
                <a:latin typeface="Century Gothic" panose="020B0502020202020204" pitchFamily="34" charset="0"/>
              </a:rPr>
              <a:t>Using 1Kg, 500gms and 250gms weights and balance scales, find two objects that weigh (less than 2Kgs) and then record their weights.</a:t>
            </a:r>
          </a:p>
          <a:p>
            <a:r>
              <a:rPr lang="en-GB" sz="1200" dirty="0">
                <a:latin typeface="Century Gothic" panose="020B0502020202020204" pitchFamily="34" charset="0"/>
              </a:rPr>
              <a:t>Set them out using one of the three signs:</a:t>
            </a:r>
          </a:p>
          <a:p>
            <a:r>
              <a:rPr lang="en-GB" sz="1200" dirty="0">
                <a:solidFill>
                  <a:srgbClr val="000000"/>
                </a:solidFill>
                <a:latin typeface="Century Gothic" panose="020B0502020202020204" pitchFamily="34" charset="0"/>
                <a:ea typeface="Calibri" panose="020F0502020204030204" pitchFamily="34" charset="0"/>
                <a:cs typeface="Times New Roman" panose="02020603050405020304" pitchFamily="18" charset="0"/>
              </a:rPr>
              <a:t>&gt;, &lt; , =.</a:t>
            </a:r>
          </a:p>
          <a:p>
            <a:r>
              <a:rPr lang="en-GB" sz="1200" dirty="0">
                <a:latin typeface="Century Gothic" panose="020B0502020202020204" pitchFamily="34" charset="0"/>
              </a:rPr>
              <a:t>Now, find two more objects and record accordingly.</a:t>
            </a:r>
            <a:endParaRPr lang="en-GB" sz="1200" dirty="0">
              <a:latin typeface="Century Gothic" panose="020B0502020202020204" pitchFamily="34" charset="0"/>
            </a:endParaRPr>
          </a:p>
        </p:txBody>
      </p:sp>
      <p:sp>
        <p:nvSpPr>
          <p:cNvPr id="3" name="Footer Placeholder 2"/>
          <p:cNvSpPr>
            <a:spLocks noGrp="1"/>
          </p:cNvSpPr>
          <p:nvPr>
            <p:ph type="ftr" sz="quarter" idx="11"/>
          </p:nvPr>
        </p:nvSpPr>
        <p:spPr/>
        <p:txBody>
          <a:bodyPr/>
          <a:lstStyle/>
          <a:p>
            <a:r>
              <a:rPr lang="en-GB" dirty="0" smtClean="0"/>
              <a:t>© Focus Education UK Ltd</a:t>
            </a:r>
            <a:endParaRPr lang="en-GB" dirty="0"/>
          </a:p>
        </p:txBody>
      </p:sp>
      <p:sp>
        <p:nvSpPr>
          <p:cNvPr id="6" name="Slide Number Placeholder 5"/>
          <p:cNvSpPr>
            <a:spLocks noGrp="1"/>
          </p:cNvSpPr>
          <p:nvPr>
            <p:ph type="sldNum" sz="quarter" idx="12"/>
          </p:nvPr>
        </p:nvSpPr>
        <p:spPr/>
        <p:txBody>
          <a:bodyPr/>
          <a:lstStyle/>
          <a:p>
            <a:fld id="{BD94B9D1-689F-45DB-9E62-C7110AF6A8C8}" type="slidenum">
              <a:rPr lang="en-GB" smtClean="0"/>
              <a:t>13</a:t>
            </a:fld>
            <a:endParaRPr lang="en-GB" dirty="0"/>
          </a:p>
        </p:txBody>
      </p:sp>
    </p:spTree>
    <p:extLst>
      <p:ext uri="{BB962C8B-B14F-4D97-AF65-F5344CB8AC3E}">
        <p14:creationId xmlns:p14="http://schemas.microsoft.com/office/powerpoint/2010/main" val="27249539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199067"/>
          <a:ext cx="8564137" cy="6169279"/>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Autumn</a:t>
                      </a:r>
                      <a:r>
                        <a:rPr lang="en-GB" baseline="0" dirty="0" smtClean="0">
                          <a:solidFill>
                            <a:schemeClr val="tx1"/>
                          </a:solidFill>
                          <a:latin typeface="Century Gothic" panose="020B0502020202020204" pitchFamily="34" charset="0"/>
                        </a:rPr>
                        <a:t> 1: Week 3: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gn="l">
                        <a:lnSpc>
                          <a:spcPct val="107000"/>
                        </a:lnSpc>
                        <a:spcAft>
                          <a:spcPts val="0"/>
                        </a:spcAft>
                      </a:pPr>
                      <a:r>
                        <a:rPr lang="en-GB" b="1" dirty="0" smtClean="0">
                          <a:solidFill>
                            <a:schemeClr val="tx1"/>
                          </a:solidFill>
                          <a:latin typeface="Century Gothic" panose="020B0502020202020204" pitchFamily="34" charset="0"/>
                        </a:rPr>
                        <a:t>Measures 1: </a:t>
                      </a:r>
                      <a:r>
                        <a:rPr lang="en-GB" sz="18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Compare and order lengths, mass, and record the results using &gt;, &lt; and =.</a:t>
                      </a:r>
                      <a:endParaRPr lang="en-GB" sz="32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2"/>
                  </a:ext>
                </a:extLst>
              </a:tr>
              <a:tr h="858969">
                <a:tc rowSpan="3">
                  <a:txBody>
                    <a:bodyPr/>
                    <a:lstStyle/>
                    <a:p>
                      <a:pPr marL="342900" lvl="0" indent="-342900">
                        <a:spcAft>
                          <a:spcPts val="0"/>
                        </a:spcAft>
                        <a:buFont typeface="Wingdings" panose="05000000000000000000" pitchFamily="2" charset="2"/>
                        <a:buChar char=""/>
                      </a:pPr>
                      <a:endParaRPr lang="en-GB" sz="900" dirty="0" smtClean="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Order different lengths using cm and m</a:t>
                      </a:r>
                      <a:endParaRPr lang="en-GB" sz="1800" dirty="0" smtClean="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Order different weights using g and kg</a:t>
                      </a:r>
                      <a:endParaRPr lang="en-GB" sz="1800" dirty="0" smtClean="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Use the symbol &lt; &gt; = to compare two amounts of length and weight</a:t>
                      </a:r>
                      <a:endParaRPr lang="en-GB" sz="1800" dirty="0" smtClean="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r>
                        <a:rPr lang="en-GB" sz="12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Record information using &lt; &gt; =</a:t>
                      </a:r>
                      <a:endParaRPr lang="en-GB" sz="1800" dirty="0" smtClean="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spcAft>
                          <a:spcPts val="0"/>
                        </a:spcAft>
                        <a:buFont typeface="Wingdings" panose="05000000000000000000" pitchFamily="2" charset="2"/>
                        <a:buNone/>
                      </a:pPr>
                      <a:endParaRPr lang="en-GB" sz="9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indent="0">
                        <a:buFont typeface="Arial" panose="020B0604020202020204" pitchFamily="34" charset="0"/>
                        <a:buNone/>
                      </a:pPr>
                      <a:r>
                        <a:rPr lang="en-GB" sz="1400" dirty="0" smtClean="0">
                          <a:latin typeface="Century Gothic" panose="020B0502020202020204" pitchFamily="34" charset="0"/>
                        </a:rPr>
                        <a:t>Draw 2 lines that are 10cms apart and then record them accurately.</a:t>
                      </a:r>
                      <a:endParaRPr lang="en-GB" sz="1400" dirty="0">
                        <a:latin typeface="Century Gothic" panose="020B0502020202020204" pitchFamily="34" charset="0"/>
                      </a:endParaRPr>
                    </a:p>
                  </a:txBody>
                  <a:tcPr>
                    <a:noFill/>
                  </a:tcPr>
                </a:tc>
                <a:tc rowSpan="2">
                  <a:txBody>
                    <a:bodyPr/>
                    <a:lstStyle/>
                    <a:p>
                      <a:pPr marL="0" indent="0">
                        <a:buFont typeface="Arial" panose="020B0604020202020204" pitchFamily="34" charset="0"/>
                        <a:buNone/>
                      </a:pPr>
                      <a:r>
                        <a:rPr lang="en-GB" sz="1400" dirty="0" smtClean="0">
                          <a:latin typeface="Century Gothic" panose="020B0502020202020204" pitchFamily="34" charset="0"/>
                        </a:rPr>
                        <a:t>Make up a range of statements that include the symbols </a:t>
                      </a: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&lt; &gt; =.</a:t>
                      </a:r>
                    </a:p>
                    <a:p>
                      <a:pPr marL="0" indent="0">
                        <a:buFont typeface="Arial" panose="020B0604020202020204" pitchFamily="34" charset="0"/>
                        <a:buNone/>
                      </a:pP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Each statement should focus on length or weight and compare two lengths or two weights:</a:t>
                      </a:r>
                    </a:p>
                    <a:p>
                      <a:pPr marL="0" indent="0">
                        <a:buFont typeface="Arial" panose="020B0604020202020204" pitchFamily="34" charset="0"/>
                        <a:buNone/>
                      </a:pPr>
                      <a:endPar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Two have been done for you:</a:t>
                      </a:r>
                    </a:p>
                    <a:p>
                      <a:pPr marL="0" indent="0">
                        <a:buFont typeface="Arial" panose="020B0604020202020204" pitchFamily="34" charset="0"/>
                        <a:buNone/>
                      </a:pPr>
                      <a:r>
                        <a:rPr lang="en-GB" sz="1400" b="1"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Length</a:t>
                      </a:r>
                    </a:p>
                    <a:p>
                      <a:pPr marL="0" indent="0">
                        <a:buFont typeface="Arial" panose="020B0604020202020204" pitchFamily="34" charset="0"/>
                        <a:buNone/>
                      </a:pP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Pencil  &lt; Maths Book</a:t>
                      </a:r>
                    </a:p>
                    <a:p>
                      <a:pPr marL="0" indent="0">
                        <a:buFont typeface="Arial" panose="020B0604020202020204" pitchFamily="34" charset="0"/>
                        <a:buNone/>
                      </a:pPr>
                      <a:r>
                        <a:rPr lang="en-GB" sz="1400" b="1" dirty="0" smtClean="0">
                          <a:solidFill>
                            <a:schemeClr val="tx1"/>
                          </a:solidFill>
                          <a:effectLst/>
                          <a:latin typeface="Century Gothic" panose="020B0502020202020204" pitchFamily="34" charset="0"/>
                          <a:cs typeface="Times New Roman" panose="02020603050405020304" pitchFamily="18" charset="0"/>
                        </a:rPr>
                        <a:t>Weight</a:t>
                      </a:r>
                    </a:p>
                    <a:p>
                      <a:pPr marL="0" indent="0">
                        <a:buFont typeface="Arial" panose="020B0604020202020204" pitchFamily="34" charset="0"/>
                        <a:buNone/>
                      </a:pPr>
                      <a:r>
                        <a:rPr lang="en-GB" sz="1400" dirty="0" smtClean="0">
                          <a:solidFill>
                            <a:schemeClr val="tx1"/>
                          </a:solidFill>
                          <a:effectLst/>
                          <a:latin typeface="Century Gothic" panose="020B0502020202020204" pitchFamily="34" charset="0"/>
                          <a:cs typeface="Times New Roman" panose="02020603050405020304" pitchFamily="18" charset="0"/>
                        </a:rPr>
                        <a:t>Laptop</a:t>
                      </a:r>
                      <a:r>
                        <a:rPr lang="en-GB" sz="1400" baseline="0" dirty="0" smtClean="0">
                          <a:solidFill>
                            <a:schemeClr val="tx1"/>
                          </a:solidFill>
                          <a:effectLst/>
                          <a:latin typeface="Century Gothic" panose="020B0502020202020204" pitchFamily="34" charset="0"/>
                          <a:cs typeface="Times New Roman" panose="02020603050405020304" pitchFamily="18" charset="0"/>
                        </a:rPr>
                        <a:t> </a:t>
                      </a: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&gt;</a:t>
                      </a:r>
                      <a:r>
                        <a:rPr lang="en-GB" sz="1400" baseline="0" dirty="0" smtClean="0">
                          <a:solidFill>
                            <a:schemeClr val="tx1"/>
                          </a:solidFill>
                          <a:effectLst/>
                          <a:latin typeface="Century Gothic" panose="020B0502020202020204" pitchFamily="34" charset="0"/>
                          <a:cs typeface="Times New Roman" panose="02020603050405020304" pitchFamily="18" charset="0"/>
                        </a:rPr>
                        <a:t> Maths Book</a:t>
                      </a:r>
                      <a:r>
                        <a:rPr lang="en-GB" sz="1400" dirty="0" smtClean="0">
                          <a:solidFill>
                            <a:schemeClr val="tx1"/>
                          </a:solidFill>
                          <a:latin typeface="Century Gothic" panose="020B0502020202020204" pitchFamily="34" charset="0"/>
                        </a:rPr>
                        <a:t> </a:t>
                      </a:r>
                    </a:p>
                  </a:txBody>
                  <a:tcPr/>
                </a:tc>
                <a:extLst>
                  <a:ext uri="{0D108BD9-81ED-4DB2-BD59-A6C34878D82A}">
                    <a16:rowId xmlns:a16="http://schemas.microsoft.com/office/drawing/2014/main" val="10003"/>
                  </a:ext>
                </a:extLst>
              </a:tr>
              <a:tr h="1248937">
                <a:tc vMerge="1">
                  <a:txBody>
                    <a:bodyPr/>
                    <a:lstStyle/>
                    <a:p>
                      <a:endParaRPr lang="en-GB"/>
                    </a:p>
                  </a:txBody>
                  <a:tcPr/>
                </a:tc>
                <a:tc>
                  <a:txBody>
                    <a:bodyPr/>
                    <a:lstStyle/>
                    <a:p>
                      <a:pPr marL="0" indent="0">
                        <a:buFont typeface="Arial" panose="020B0604020202020204" pitchFamily="34" charset="0"/>
                        <a:buNone/>
                      </a:pPr>
                      <a:r>
                        <a:rPr lang="en-GB" sz="1400" dirty="0" smtClean="0">
                          <a:latin typeface="Century Gothic" panose="020B0502020202020204" pitchFamily="34" charset="0"/>
                        </a:rPr>
                        <a:t>Find 2 items. </a:t>
                      </a:r>
                    </a:p>
                    <a:p>
                      <a:pPr marL="0" indent="0">
                        <a:buFont typeface="Arial" panose="020B0604020202020204" pitchFamily="34" charset="0"/>
                        <a:buNone/>
                      </a:pPr>
                      <a:r>
                        <a:rPr lang="en-GB" sz="1400" dirty="0" smtClean="0">
                          <a:latin typeface="Century Gothic" panose="020B0502020202020204" pitchFamily="34" charset="0"/>
                        </a:rPr>
                        <a:t>One must weigh approximately 500g more than the other. </a:t>
                      </a:r>
                    </a:p>
                    <a:p>
                      <a:pPr marL="0" indent="0">
                        <a:buFont typeface="Arial" panose="020B0604020202020204" pitchFamily="34" charset="0"/>
                        <a:buNone/>
                      </a:pPr>
                      <a:r>
                        <a:rPr lang="en-GB" sz="1400" dirty="0" smtClean="0">
                          <a:latin typeface="Century Gothic" panose="020B0502020202020204" pitchFamily="34" charset="0"/>
                        </a:rPr>
                        <a:t>Record your findings accurately using the symbol </a:t>
                      </a:r>
                      <a:r>
                        <a:rPr lang="en-GB" sz="1400" dirty="0" smtClean="0">
                          <a:solidFill>
                            <a:srgbClr val="00B050"/>
                          </a:solidFill>
                          <a:effectLst/>
                          <a:latin typeface="Century Gothic" panose="020B0502020202020204" pitchFamily="34" charset="0"/>
                          <a:ea typeface="Calibri" panose="020F0502020204030204" pitchFamily="34" charset="0"/>
                          <a:cs typeface="Times New Roman" panose="02020603050405020304" pitchFamily="18" charset="0"/>
                        </a:rPr>
                        <a:t> </a:t>
                      </a: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t>
                      </a:r>
                      <a:r>
                        <a:rPr lang="en-GB" sz="16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&gt;’</a:t>
                      </a: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t>
                      </a:r>
                      <a:endParaRPr lang="en-GB" sz="1400" dirty="0">
                        <a:solidFill>
                          <a:schemeClr val="tx1"/>
                        </a:solidFill>
                        <a:latin typeface="Century Gothic" panose="020B0502020202020204" pitchFamily="34" charset="0"/>
                      </a:endParaRPr>
                    </a:p>
                  </a:txBody>
                  <a:tcPr>
                    <a:solidFill>
                      <a:schemeClr val="accent1">
                        <a:lumMod val="20000"/>
                        <a:lumOff val="80000"/>
                      </a:schemeClr>
                    </a:solidFill>
                  </a:tcPr>
                </a:tc>
                <a:tc vMerge="1">
                  <a:txBody>
                    <a:bodyPr/>
                    <a:lstStyle/>
                    <a:p>
                      <a:endParaRPr lang="en-GB"/>
                    </a:p>
                  </a:txBody>
                  <a:tcPr/>
                </a:tc>
                <a:extLst>
                  <a:ext uri="{0D108BD9-81ED-4DB2-BD59-A6C34878D82A}">
                    <a16:rowId xmlns:a16="http://schemas.microsoft.com/office/drawing/2014/main" val="10004"/>
                  </a:ext>
                </a:extLst>
              </a:tr>
              <a:tr h="2112365">
                <a:tc vMerge="1">
                  <a:txBody>
                    <a:bodyPr/>
                    <a:lstStyle/>
                    <a:p>
                      <a:endParaRPr lang="en-GB"/>
                    </a:p>
                  </a:txBody>
                  <a:tcPr/>
                </a:tc>
                <a:tc>
                  <a:txBody>
                    <a:bodyPr/>
                    <a:lstStyle/>
                    <a:p>
                      <a:pPr marL="0" indent="0">
                        <a:buFont typeface="Arial" panose="020B0604020202020204" pitchFamily="34" charset="0"/>
                        <a:buNone/>
                      </a:pPr>
                      <a:r>
                        <a:rPr lang="en-GB" sz="1400" dirty="0" smtClean="0">
                          <a:latin typeface="Century Gothic" panose="020B0502020202020204" pitchFamily="34" charset="0"/>
                        </a:rPr>
                        <a:t>Look at the following pairs of measures, use</a:t>
                      </a:r>
                      <a:r>
                        <a:rPr lang="en-GB" sz="1400" baseline="0" dirty="0" smtClean="0">
                          <a:latin typeface="Century Gothic" panose="020B0502020202020204" pitchFamily="34" charset="0"/>
                        </a:rPr>
                        <a:t>  </a:t>
                      </a: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&lt; &gt; or = to show which are more or less than the first.</a:t>
                      </a:r>
                    </a:p>
                    <a:p>
                      <a:pPr marL="0" indent="0">
                        <a:buFont typeface="Arial" panose="020B0604020202020204" pitchFamily="34" charset="0"/>
                        <a:buNone/>
                      </a:pPr>
                      <a:r>
                        <a:rPr lang="en-GB" sz="1400" dirty="0" smtClean="0">
                          <a:solidFill>
                            <a:schemeClr val="tx1"/>
                          </a:solidFill>
                          <a:effectLst/>
                          <a:latin typeface="Century Gothic" panose="020B0502020202020204" pitchFamily="34" charset="0"/>
                          <a:cs typeface="Times New Roman" panose="02020603050405020304" pitchFamily="18" charset="0"/>
                        </a:rPr>
                        <a:t>eg,          25cms  </a:t>
                      </a: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&lt; 50cms.</a:t>
                      </a:r>
                    </a:p>
                    <a:p>
                      <a:pPr marL="0" indent="0">
                        <a:buFont typeface="Arial" panose="020B0604020202020204" pitchFamily="34" charset="0"/>
                        <a:buNone/>
                      </a:pPr>
                      <a:r>
                        <a:rPr lang="en-GB" sz="1400" dirty="0" smtClean="0">
                          <a:solidFill>
                            <a:schemeClr val="tx1"/>
                          </a:solidFill>
                          <a:effectLst/>
                          <a:latin typeface="Century Gothic" panose="020B0502020202020204" pitchFamily="34" charset="0"/>
                          <a:cs typeface="Times New Roman" panose="02020603050405020304" pitchFamily="18" charset="0"/>
                        </a:rPr>
                        <a:t>                 </a:t>
                      </a:r>
                    </a:p>
                    <a:p>
                      <a:pPr marL="0" indent="0">
                        <a:buFont typeface="Arial" panose="020B0604020202020204" pitchFamily="34" charset="0"/>
                        <a:buNone/>
                      </a:pPr>
                      <a:r>
                        <a:rPr lang="en-GB" sz="1400" dirty="0" smtClean="0">
                          <a:solidFill>
                            <a:schemeClr val="tx1"/>
                          </a:solidFill>
                          <a:effectLst/>
                          <a:latin typeface="Century Gothic" panose="020B0502020202020204" pitchFamily="34" charset="0"/>
                          <a:cs typeface="Times New Roman" panose="02020603050405020304" pitchFamily="18" charset="0"/>
                        </a:rPr>
                        <a:t>                 </a:t>
                      </a:r>
                      <a:r>
                        <a:rPr lang="en-GB" sz="1400" baseline="0" dirty="0" smtClean="0">
                          <a:solidFill>
                            <a:schemeClr val="tx1"/>
                          </a:solidFill>
                          <a:effectLst/>
                          <a:latin typeface="Century Gothic" panose="020B0502020202020204" pitchFamily="34" charset="0"/>
                          <a:cs typeface="Times New Roman" panose="02020603050405020304" pitchFamily="18" charset="0"/>
                        </a:rPr>
                        <a:t>   </a:t>
                      </a:r>
                      <a:r>
                        <a:rPr lang="en-GB" sz="1400" dirty="0" smtClean="0">
                          <a:solidFill>
                            <a:schemeClr val="tx1"/>
                          </a:solidFill>
                          <a:effectLst/>
                          <a:latin typeface="Century Gothic" panose="020B0502020202020204" pitchFamily="34" charset="0"/>
                          <a:cs typeface="Times New Roman" panose="02020603050405020304" pitchFamily="18" charset="0"/>
                        </a:rPr>
                        <a:t>1Kg            750g</a:t>
                      </a:r>
                    </a:p>
                    <a:p>
                      <a:pPr marL="0" indent="0">
                        <a:buFont typeface="Arial" panose="020B0604020202020204" pitchFamily="34" charset="0"/>
                        <a:buNone/>
                      </a:pPr>
                      <a:r>
                        <a:rPr lang="en-GB" sz="1400" dirty="0" smtClean="0">
                          <a:solidFill>
                            <a:schemeClr val="tx1"/>
                          </a:solidFill>
                          <a:effectLst/>
                          <a:latin typeface="Century Gothic" panose="020B0502020202020204" pitchFamily="34" charset="0"/>
                          <a:cs typeface="Times New Roman" panose="02020603050405020304" pitchFamily="18" charset="0"/>
                        </a:rPr>
                        <a:t>              1metre    </a:t>
                      </a:r>
                      <a:r>
                        <a:rPr lang="en-GB" sz="1400" baseline="0" dirty="0" smtClean="0">
                          <a:solidFill>
                            <a:schemeClr val="tx1"/>
                          </a:solidFill>
                          <a:effectLst/>
                          <a:latin typeface="Century Gothic" panose="020B0502020202020204" pitchFamily="34" charset="0"/>
                          <a:cs typeface="Times New Roman" panose="02020603050405020304" pitchFamily="18" charset="0"/>
                        </a:rPr>
                        <a:t>      50cms</a:t>
                      </a:r>
                    </a:p>
                    <a:p>
                      <a:pPr marL="0" indent="0">
                        <a:buFont typeface="Arial" panose="020B0604020202020204" pitchFamily="34" charset="0"/>
                        <a:buNone/>
                      </a:pPr>
                      <a:r>
                        <a:rPr lang="en-GB" sz="1400" baseline="0" dirty="0" smtClean="0">
                          <a:solidFill>
                            <a:schemeClr val="tx1"/>
                          </a:solidFill>
                          <a:effectLst/>
                          <a:latin typeface="Century Gothic" panose="020B0502020202020204" pitchFamily="34" charset="0"/>
                          <a:cs typeface="Times New Roman" panose="02020603050405020304" pitchFamily="18" charset="0"/>
                        </a:rPr>
                        <a:t>                   ½Kg           750g</a:t>
                      </a:r>
                    </a:p>
                    <a:p>
                      <a:pPr marL="0" indent="0">
                        <a:buFont typeface="Arial" panose="020B0604020202020204" pitchFamily="34" charset="0"/>
                        <a:buNone/>
                      </a:pPr>
                      <a:r>
                        <a:rPr lang="en-GB" sz="1400" baseline="0" dirty="0" smtClean="0">
                          <a:solidFill>
                            <a:schemeClr val="tx1"/>
                          </a:solidFill>
                          <a:effectLst/>
                          <a:latin typeface="Century Gothic" panose="020B0502020202020204" pitchFamily="34" charset="0"/>
                          <a:cs typeface="Times New Roman" panose="02020603050405020304" pitchFamily="18" charset="0"/>
                        </a:rPr>
                        <a:t> </a:t>
                      </a:r>
                      <a:r>
                        <a:rPr lang="en-GB" sz="1400" dirty="0" smtClean="0">
                          <a:solidFill>
                            <a:schemeClr val="tx1"/>
                          </a:solidFill>
                          <a:effectLst/>
                          <a:latin typeface="Century Gothic" panose="020B0502020202020204" pitchFamily="34" charset="0"/>
                          <a:cs typeface="Times New Roman" panose="02020603050405020304" pitchFamily="18" charset="0"/>
                        </a:rPr>
                        <a:t>             </a:t>
                      </a:r>
                      <a:r>
                        <a:rPr lang="en-GB" sz="1400" baseline="0" dirty="0" smtClean="0">
                          <a:solidFill>
                            <a:schemeClr val="tx1"/>
                          </a:solidFill>
                          <a:effectLst/>
                          <a:latin typeface="Century Gothic" panose="020B0502020202020204" pitchFamily="34" charset="0"/>
                          <a:cs typeface="Times New Roman" panose="02020603050405020304" pitchFamily="18" charset="0"/>
                        </a:rPr>
                        <a:t>½metre         50cms  </a:t>
                      </a:r>
                      <a:endParaRPr lang="en-GB" sz="1400" dirty="0">
                        <a:latin typeface="Century Gothic" panose="020B0502020202020204" pitchFamily="34" charset="0"/>
                      </a:endParaRPr>
                    </a:p>
                  </a:txBody>
                  <a:tcPr>
                    <a:noFill/>
                  </a:tcPr>
                </a:tc>
                <a:tc>
                  <a:txBody>
                    <a:bodyPr/>
                    <a:lstStyle/>
                    <a:p>
                      <a:pPr marL="0" indent="0">
                        <a:buFont typeface="Arial" panose="020B0604020202020204" pitchFamily="34" charset="0"/>
                        <a:buNone/>
                      </a:pPr>
                      <a:r>
                        <a:rPr lang="en-GB" sz="1400" dirty="0" smtClean="0">
                          <a:latin typeface="Century Gothic" panose="020B0502020202020204" pitchFamily="34" charset="0"/>
                        </a:rPr>
                        <a:t>Order 4 objects by weight and record your answer using the </a:t>
                      </a:r>
                      <a:r>
                        <a:rPr lang="en-GB" sz="12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t>
                      </a: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&gt;’ sign.</a:t>
                      </a:r>
                    </a:p>
                    <a:p>
                      <a:pPr marL="0" indent="0">
                        <a:buFont typeface="Arial" panose="020B0604020202020204" pitchFamily="34" charset="0"/>
                        <a:buNone/>
                      </a:pPr>
                      <a:endPar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400" dirty="0" smtClean="0">
                          <a:latin typeface="Century Gothic" panose="020B0502020202020204" pitchFamily="34" charset="0"/>
                        </a:rPr>
                        <a:t>Order another 4 objects by length and record your answer using the </a:t>
                      </a:r>
                      <a:r>
                        <a:rPr lang="en-GB" sz="12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&lt;</a:t>
                      </a:r>
                      <a:r>
                        <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 sign.</a:t>
                      </a:r>
                    </a:p>
                    <a:p>
                      <a:pPr marL="0" indent="0">
                        <a:buFont typeface="Arial" panose="020B0604020202020204" pitchFamily="34" charset="0"/>
                        <a:buNone/>
                      </a:pPr>
                      <a:endParaRPr lang="en-GB" sz="1400" dirty="0" smtClean="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r>
                        <a:rPr lang="en-GB" sz="1400" dirty="0" smtClean="0">
                          <a:solidFill>
                            <a:schemeClr val="tx1"/>
                          </a:solidFill>
                          <a:effectLst/>
                          <a:latin typeface="Century Gothic" panose="020B0502020202020204" pitchFamily="34" charset="0"/>
                          <a:cs typeface="Times New Roman" panose="02020603050405020304" pitchFamily="18" charset="0"/>
                        </a:rPr>
                        <a:t>Please note: for both of these the answers should appear in one line.</a:t>
                      </a:r>
                    </a:p>
                  </a:txBody>
                  <a:tcPr>
                    <a:solidFill>
                      <a:schemeClr val="accent1">
                        <a:lumMod val="20000"/>
                        <a:lumOff val="80000"/>
                      </a:schemeClr>
                    </a:solidFill>
                  </a:tcPr>
                </a:tc>
                <a:extLst>
                  <a:ext uri="{0D108BD9-81ED-4DB2-BD59-A6C34878D82A}">
                    <a16:rowId xmlns:a16="http://schemas.microsoft.com/office/drawing/2014/main" val="10005"/>
                  </a:ext>
                </a:extLst>
              </a:tr>
            </a:tbl>
          </a:graphicData>
        </a:graphic>
      </p:graphicFrame>
      <p:sp>
        <p:nvSpPr>
          <p:cNvPr id="2" name="Rectangle 1"/>
          <p:cNvSpPr/>
          <p:nvPr/>
        </p:nvSpPr>
        <p:spPr>
          <a:xfrm>
            <a:off x="4975358" y="5262470"/>
            <a:ext cx="312235" cy="1895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4975358" y="5491981"/>
            <a:ext cx="312235" cy="1895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p:nvSpPr>
        <p:spPr>
          <a:xfrm>
            <a:off x="4975357" y="5721492"/>
            <a:ext cx="312235" cy="1895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4975357" y="5951003"/>
            <a:ext cx="312235" cy="1895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Footer Placeholder 4"/>
          <p:cNvSpPr>
            <a:spLocks noGrp="1"/>
          </p:cNvSpPr>
          <p:nvPr>
            <p:ph type="ftr" sz="quarter" idx="11"/>
          </p:nvPr>
        </p:nvSpPr>
        <p:spPr/>
        <p:txBody>
          <a:bodyPr/>
          <a:lstStyle/>
          <a:p>
            <a:r>
              <a:rPr lang="en-GB" dirty="0" smtClean="0"/>
              <a:t>© Focus Education UK Ltd</a:t>
            </a:r>
            <a:endParaRPr lang="en-GB" dirty="0"/>
          </a:p>
        </p:txBody>
      </p:sp>
      <p:sp>
        <p:nvSpPr>
          <p:cNvPr id="10" name="Slide Number Placeholder 9"/>
          <p:cNvSpPr>
            <a:spLocks noGrp="1"/>
          </p:cNvSpPr>
          <p:nvPr>
            <p:ph type="sldNum" sz="quarter" idx="12"/>
          </p:nvPr>
        </p:nvSpPr>
        <p:spPr/>
        <p:txBody>
          <a:bodyPr/>
          <a:lstStyle/>
          <a:p>
            <a:fld id="{BD94B9D1-689F-45DB-9E62-C7110AF6A8C8}" type="slidenum">
              <a:rPr lang="en-GB" smtClean="0"/>
              <a:t>14</a:t>
            </a:fld>
            <a:endParaRPr lang="en-GB" dirty="0"/>
          </a:p>
        </p:txBody>
      </p:sp>
    </p:spTree>
    <p:extLst>
      <p:ext uri="{BB962C8B-B14F-4D97-AF65-F5344CB8AC3E}">
        <p14:creationId xmlns:p14="http://schemas.microsoft.com/office/powerpoint/2010/main" val="11255547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486276"/>
          <a:ext cx="8227216" cy="5676265"/>
        </p:xfrm>
        <a:graphic>
          <a:graphicData uri="http://schemas.openxmlformats.org/drawingml/2006/table">
            <a:tbl>
              <a:tblPr firstRow="1" bandRow="1">
                <a:effectLst/>
                <a:tableStyleId>{5C22544A-7EE6-4342-B048-85BDC9FD1C3A}</a:tableStyleId>
              </a:tblPr>
              <a:tblGrid>
                <a:gridCol w="557640">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100496">
                  <a:extLst>
                    <a:ext uri="{9D8B030D-6E8A-4147-A177-3AD203B41FA5}">
                      <a16:colId xmlns:a16="http://schemas.microsoft.com/office/drawing/2014/main" val="20005"/>
                    </a:ext>
                  </a:extLst>
                </a:gridCol>
                <a:gridCol w="100496">
                  <a:extLst>
                    <a:ext uri="{9D8B030D-6E8A-4147-A177-3AD203B41FA5}">
                      <a16:colId xmlns:a16="http://schemas.microsoft.com/office/drawing/2014/main" val="20006"/>
                    </a:ext>
                  </a:extLst>
                </a:gridCol>
                <a:gridCol w="100496">
                  <a:extLst>
                    <a:ext uri="{9D8B030D-6E8A-4147-A177-3AD203B41FA5}">
                      <a16:colId xmlns:a16="http://schemas.microsoft.com/office/drawing/2014/main" val="20007"/>
                    </a:ext>
                  </a:extLst>
                </a:gridCol>
                <a:gridCol w="4840544">
                  <a:extLst>
                    <a:ext uri="{9D8B030D-6E8A-4147-A177-3AD203B41FA5}">
                      <a16:colId xmlns:a16="http://schemas.microsoft.com/office/drawing/2014/main" val="20008"/>
                    </a:ext>
                  </a:extLst>
                </a:gridCol>
                <a:gridCol w="1062780">
                  <a:extLst>
                    <a:ext uri="{9D8B030D-6E8A-4147-A177-3AD203B41FA5}">
                      <a16:colId xmlns:a16="http://schemas.microsoft.com/office/drawing/2014/main" val="20009"/>
                    </a:ext>
                  </a:extLst>
                </a:gridCol>
                <a:gridCol w="1062780">
                  <a:extLst>
                    <a:ext uri="{9D8B030D-6E8A-4147-A177-3AD203B41FA5}">
                      <a16:colId xmlns:a16="http://schemas.microsoft.com/office/drawing/2014/main" val="20010"/>
                    </a:ext>
                  </a:extLst>
                </a:gridCol>
              </a:tblGrid>
              <a:tr h="480060">
                <a:tc gridSpan="11">
                  <a:txBody>
                    <a:bodyPr/>
                    <a:lstStyle/>
                    <a:p>
                      <a:pPr lvl="0"/>
                      <a:r>
                        <a:rPr lang="en-GB" sz="1800" dirty="0" smtClean="0">
                          <a:solidFill>
                            <a:srgbClr val="000000"/>
                          </a:solidFill>
                          <a:latin typeface="Century Gothic" pitchFamily="34"/>
                        </a:rPr>
                        <a:t>Autumn 1: Week 3: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11">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9">
                  <a:txBody>
                    <a:bodyPr/>
                    <a:lstStyle/>
                    <a:p>
                      <a:pPr algn="l">
                        <a:lnSpc>
                          <a:spcPct val="107000"/>
                        </a:lnSpc>
                        <a:spcAft>
                          <a:spcPts val="0"/>
                        </a:spcAft>
                      </a:pPr>
                      <a:r>
                        <a:rPr lang="en-GB" sz="1400" b="1" dirty="0" smtClean="0">
                          <a:solidFill>
                            <a:schemeClr val="tx1"/>
                          </a:solidFill>
                          <a:latin typeface="Century Gothic" panose="020B0502020202020204" pitchFamily="34" charset="0"/>
                        </a:rPr>
                        <a:t>Measures 1: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Compare and order lengths, mass, and record the results using &gt;, &lt; and =.</a:t>
                      </a:r>
                      <a:endParaRPr lang="en-GB" sz="2400" b="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9DC3E6"/>
                    </a:solidFill>
                  </a:tcPr>
                </a:tc>
                <a:tc gridSpan="8">
                  <a:txBody>
                    <a:bodyPr/>
                    <a:lstStyle/>
                    <a:p>
                      <a:pPr marL="0" marR="0" lvl="0" indent="0" algn="l" defTabSz="914400" rtl="0" fontAlgn="auto" hangingPunct="1">
                        <a:lnSpc>
                          <a:spcPct val="100000"/>
                        </a:lnSpc>
                        <a:spcBef>
                          <a:spcPts val="0"/>
                        </a:spcBef>
                        <a:spcAft>
                          <a:spcPts val="0"/>
                        </a:spcAft>
                        <a:buNone/>
                        <a:tabLst/>
                      </a:pPr>
                      <a:r>
                        <a:rPr lang="en-GB" sz="1400" dirty="0" smtClean="0">
                          <a:latin typeface="Century Gothic" pitchFamily="34"/>
                        </a:rPr>
                        <a:t>Can you use the three signs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&gt;, &lt; and =</a:t>
                      </a:r>
                      <a:r>
                        <a:rPr lang="en-GB" sz="1400" b="0" baseline="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when recording your findings about weight and length?</a:t>
                      </a:r>
                      <a:endParaRPr lang="en-GB" sz="1400" dirty="0" smtClean="0">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gridSpan="7">
                  <a:txBody>
                    <a:bodyPr/>
                    <a:lstStyle/>
                    <a:p>
                      <a:pPr marL="0" marR="0" lvl="0" indent="0" algn="l" defTabSz="914400" rtl="0" fontAlgn="auto" hangingPunct="1">
                        <a:lnSpc>
                          <a:spcPct val="100000"/>
                        </a:lnSpc>
                        <a:spcBef>
                          <a:spcPts val="0"/>
                        </a:spcBef>
                        <a:spcAft>
                          <a:spcPts val="0"/>
                        </a:spcAft>
                        <a:buNone/>
                        <a:tabLst/>
                      </a:pPr>
                      <a:r>
                        <a:rPr lang="en-GB" sz="1400" dirty="0" smtClean="0">
                          <a:solidFill>
                            <a:schemeClr val="tx1"/>
                          </a:solidFill>
                          <a:latin typeface="Century Gothic" pitchFamily="34"/>
                        </a:rPr>
                        <a:t>Can you use the signs </a:t>
                      </a:r>
                      <a:r>
                        <a:rPr lang="en-GB" sz="1400" b="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&gt;, &lt; and =</a:t>
                      </a:r>
                      <a:r>
                        <a:rPr lang="en-GB" sz="1400" b="0" baseline="0" dirty="0" smtClean="0">
                          <a:solidFill>
                            <a:srgbClr val="000000"/>
                          </a:solidFill>
                          <a:effectLst/>
                          <a:latin typeface="Century Gothic" panose="020B0502020202020204" pitchFamily="34" charset="0"/>
                          <a:ea typeface="Calibri" panose="020F0502020204030204" pitchFamily="34" charset="0"/>
                          <a:cs typeface="Times New Roman" panose="02020603050405020304" pitchFamily="18" charset="0"/>
                        </a:rPr>
                        <a:t> accurately?</a:t>
                      </a:r>
                    </a:p>
                    <a:p>
                      <a:pPr marL="0" marR="0" lvl="0" indent="0" algn="l" defTabSz="914400" rtl="0" fontAlgn="auto" hangingPunct="1">
                        <a:lnSpc>
                          <a:spcPct val="100000"/>
                        </a:lnSpc>
                        <a:spcBef>
                          <a:spcPts val="0"/>
                        </a:spcBef>
                        <a:spcAft>
                          <a:spcPts val="0"/>
                        </a:spcAft>
                        <a:buNone/>
                        <a:tabLst/>
                      </a:pPr>
                      <a:r>
                        <a:rPr lang="en-GB" sz="1400" dirty="0" smtClean="0">
                          <a:solidFill>
                            <a:schemeClr val="tx1"/>
                          </a:solidFill>
                          <a:latin typeface="Century Gothic" pitchFamily="34"/>
                        </a:rPr>
                        <a:t> </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solidFill>
                            <a:schemeClr val="tx1"/>
                          </a:solidFill>
                          <a:latin typeface="Century Gothic" pitchFamily="34"/>
                        </a:rPr>
                        <a:t>Do you know that the weight and mass are measured in kg and g?</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pPr marL="0" marR="0" lvl="0" indent="0" algn="l" defTabSz="914400" rtl="0" fontAlgn="auto" hangingPunct="1">
                        <a:lnSpc>
                          <a:spcPct val="100000"/>
                        </a:lnSpc>
                        <a:spcBef>
                          <a:spcPts val="0"/>
                        </a:spcBef>
                        <a:spcAft>
                          <a:spcPts val="0"/>
                        </a:spcAft>
                        <a:buNone/>
                        <a:tabLst/>
                      </a:pPr>
                      <a:r>
                        <a:rPr lang="en-GB" sz="1400" dirty="0" smtClean="0">
                          <a:solidFill>
                            <a:schemeClr val="tx1"/>
                          </a:solidFill>
                          <a:latin typeface="Century Gothic" pitchFamily="34"/>
                        </a:rPr>
                        <a:t>Can you estimate</a:t>
                      </a:r>
                      <a:r>
                        <a:rPr lang="en-GB" sz="1400" baseline="0" dirty="0" smtClean="0">
                          <a:solidFill>
                            <a:schemeClr val="tx1"/>
                          </a:solidFill>
                          <a:latin typeface="Century Gothic" pitchFamily="34"/>
                        </a:rPr>
                        <a:t> how much an item weighing 1Kg would be?</a:t>
                      </a:r>
                      <a:endParaRPr lang="en-GB" sz="1400" dirty="0">
                        <a:solidFill>
                          <a:schemeClr val="tx1"/>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lvl="0"/>
                      <a:r>
                        <a:rPr lang="en-GB" sz="1400" dirty="0" smtClean="0">
                          <a:solidFill>
                            <a:schemeClr val="tx1"/>
                          </a:solidFill>
                          <a:latin typeface="Century Gothic" pitchFamily="34"/>
                        </a:rPr>
                        <a:t>Do you know that weight and mass are measured in kg?</a:t>
                      </a:r>
                    </a:p>
                    <a:p>
                      <a:pPr lvl="0"/>
                      <a:endParaRPr lang="en-GB" sz="1400" dirty="0">
                        <a:solidFill>
                          <a:schemeClr val="tx1"/>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r h="278090">
                <a:tc gridSpan="6">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l" defTabSz="914400" rtl="0" fontAlgn="auto" hangingPunct="1">
                        <a:lnSpc>
                          <a:spcPct val="100000"/>
                        </a:lnSpc>
                        <a:spcBef>
                          <a:spcPts val="0"/>
                        </a:spcBef>
                        <a:spcAft>
                          <a:spcPts val="0"/>
                        </a:spcAft>
                        <a:buNone/>
                        <a:tabLst/>
                      </a:pPr>
                      <a:r>
                        <a:rPr lang="en-GB" sz="1400" dirty="0" smtClean="0">
                          <a:solidFill>
                            <a:schemeClr val="tx1"/>
                          </a:solidFill>
                          <a:latin typeface="Century Gothic" pitchFamily="34"/>
                        </a:rPr>
                        <a:t>Do you know that lengths are measured in metres and cm?</a:t>
                      </a:r>
                      <a:endParaRPr lang="en-GB" sz="1400" dirty="0">
                        <a:solidFill>
                          <a:schemeClr val="tx1"/>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8"/>
                  </a:ext>
                </a:extLst>
              </a:tr>
              <a:tr h="278090">
                <a:tc gridSpan="7">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lvl="0" indent="0" algn="l" defTabSz="914400" rtl="0" fontAlgn="auto" hangingPunct="1">
                        <a:lnSpc>
                          <a:spcPct val="100000"/>
                        </a:lnSpc>
                        <a:spcBef>
                          <a:spcPts val="0"/>
                        </a:spcBef>
                        <a:spcAft>
                          <a:spcPts val="0"/>
                        </a:spcAft>
                        <a:buNone/>
                        <a:tabLst/>
                      </a:pPr>
                      <a:r>
                        <a:rPr lang="en-GB" sz="1400" dirty="0" smtClean="0">
                          <a:latin typeface="Century Gothic" pitchFamily="34"/>
                        </a:rPr>
                        <a:t>Can you estimate how much 1 metre is? </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9"/>
                  </a:ext>
                </a:extLst>
              </a:tr>
              <a:tr h="278090">
                <a:tc gridSpan="8">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r>
                        <a:rPr lang="en-GB" sz="1400" dirty="0" smtClean="0">
                          <a:latin typeface="Century Gothic" pitchFamily="34"/>
                        </a:rPr>
                        <a:t>Do you know</a:t>
                      </a:r>
                      <a:r>
                        <a:rPr lang="en-GB" sz="1400" baseline="0" dirty="0" smtClean="0">
                          <a:latin typeface="Century Gothic" pitchFamily="34"/>
                        </a:rPr>
                        <a:t> that lengths are measured in metres?</a:t>
                      </a:r>
                      <a:r>
                        <a:rPr lang="en-GB" sz="1400" dirty="0" smtClean="0">
                          <a:latin typeface="Century Gothic" pitchFamily="34"/>
                        </a:rPr>
                        <a:t> </a:t>
                      </a:r>
                    </a:p>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10"/>
                  </a:ext>
                </a:extLst>
              </a:tr>
            </a:tbl>
          </a:graphicData>
        </a:graphic>
      </p:graphicFrame>
      <p:sp>
        <p:nvSpPr>
          <p:cNvPr id="3156" name="Up Arrow 8"/>
          <p:cNvSpPr>
            <a:spLocks/>
          </p:cNvSpPr>
          <p:nvPr/>
        </p:nvSpPr>
        <p:spPr bwMode="auto">
          <a:xfrm>
            <a:off x="8846284" y="2205757"/>
            <a:ext cx="597540" cy="3908264"/>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5" name="Footer Placeholder 4"/>
          <p:cNvSpPr>
            <a:spLocks noGrp="1"/>
          </p:cNvSpPr>
          <p:nvPr>
            <p:ph type="ftr" sz="quarter" idx="11"/>
          </p:nvPr>
        </p:nvSpPr>
        <p:spPr/>
        <p:txBody>
          <a:bodyPr/>
          <a:lstStyle/>
          <a:p>
            <a:r>
              <a:rPr lang="en-GB" dirty="0" smtClean="0"/>
              <a:t>© Focus Education UK Ltd</a:t>
            </a:r>
            <a:endParaRPr lang="en-GB" dirty="0"/>
          </a:p>
        </p:txBody>
      </p:sp>
      <p:sp>
        <p:nvSpPr>
          <p:cNvPr id="6" name="Slide Number Placeholder 5"/>
          <p:cNvSpPr>
            <a:spLocks noGrp="1"/>
          </p:cNvSpPr>
          <p:nvPr>
            <p:ph type="sldNum" sz="quarter" idx="12"/>
          </p:nvPr>
        </p:nvSpPr>
        <p:spPr/>
        <p:txBody>
          <a:bodyPr/>
          <a:lstStyle/>
          <a:p>
            <a:fld id="{BD94B9D1-689F-45DB-9E62-C7110AF6A8C8}" type="slidenum">
              <a:rPr lang="en-GB" smtClean="0"/>
              <a:t>15</a:t>
            </a:fld>
            <a:endParaRPr lang="en-GB" dirty="0"/>
          </a:p>
        </p:txBody>
      </p:sp>
    </p:spTree>
    <p:extLst>
      <p:ext uri="{BB962C8B-B14F-4D97-AF65-F5344CB8AC3E}">
        <p14:creationId xmlns:p14="http://schemas.microsoft.com/office/powerpoint/2010/main" val="34402179"/>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3225</Words>
  <Application>Microsoft Office PowerPoint</Application>
  <PresentationFormat>Widescreen</PresentationFormat>
  <Paragraphs>454</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Marsh</dc:creator>
  <cp:lastModifiedBy>Craig Marsh</cp:lastModifiedBy>
  <cp:revision>3</cp:revision>
  <dcterms:created xsi:type="dcterms:W3CDTF">2020-07-05T19:07:54Z</dcterms:created>
  <dcterms:modified xsi:type="dcterms:W3CDTF">2020-07-05T19:12:58Z</dcterms:modified>
</cp:coreProperties>
</file>