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227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13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538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095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8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14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841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204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02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422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8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954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5998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2: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 Week 2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Multiplication</a:t>
                      </a:r>
                      <a:r>
                        <a:rPr lang="en-GB" sz="1400" b="1" baseline="0" dirty="0" smtClean="0">
                          <a:latin typeface="Century Gothic" pitchFamily="34" charset="0"/>
                        </a:rPr>
                        <a:t> &amp; Division</a:t>
                      </a:r>
                      <a:r>
                        <a:rPr lang="en-GB" sz="1400" b="1" dirty="0" smtClean="0">
                          <a:latin typeface="Century Gothic" pitchFamily="34" charset="0"/>
                        </a:rPr>
                        <a:t>  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that division is the inverse of multiplication and use to check calculations.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8556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  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6 x 5 = 30, so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               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÷ 6 = 5 </a:t>
                      </a: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3 x 10 = 30, so                  ÷ 10 = 3</a:t>
                      </a: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    10 x 2 = 20, so                  ÷ 10 = 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  7 x 5  = 35, so                  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÷ 5 = 7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4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Using division and multiplication, find as many ways of having the answer 24.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96646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is double 4?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is half of 16?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is a quarter of 24?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is 8 times 5?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is 20 divided by 4?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4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Helen’s dad is getting party bags ready.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There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are 10 children coming to the party. He want to put 5 grapes in each bag and 4 sweets in each.</a:t>
                      </a: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How many grapes and sweets will he need?</a:t>
                      </a:r>
                    </a:p>
                    <a:p>
                      <a:pPr algn="l"/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Grapes                      Sweets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844290" y="2263140"/>
            <a:ext cx="422910" cy="285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844290" y="2645771"/>
            <a:ext cx="422910" cy="285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844290" y="3086576"/>
            <a:ext cx="422910" cy="285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3844290" y="3516427"/>
            <a:ext cx="422910" cy="285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278880" y="3086576"/>
            <a:ext cx="697230" cy="5727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24</a:t>
            </a:r>
            <a:endParaRPr lang="en-GB" dirty="0">
              <a:latin typeface="Century Gothic" panose="020B0502020202020204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976110" y="2869217"/>
            <a:ext cx="1005840" cy="2979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976110" y="3161058"/>
            <a:ext cx="1005840" cy="1489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6976110" y="3475297"/>
            <a:ext cx="1005840" cy="411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6976110" y="3669045"/>
            <a:ext cx="1005840" cy="2094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8439150" y="2742097"/>
            <a:ext cx="845820" cy="2536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8439150" y="3034214"/>
            <a:ext cx="845820" cy="2536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8439150" y="3372327"/>
            <a:ext cx="845820" cy="2536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8439150" y="3740664"/>
            <a:ext cx="845820" cy="2536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4381500" y="4137660"/>
            <a:ext cx="56007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/>
          <p:cNvSpPr/>
          <p:nvPr/>
        </p:nvSpPr>
        <p:spPr>
          <a:xfrm>
            <a:off x="4381500" y="4554538"/>
            <a:ext cx="56007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/>
          <p:cNvSpPr/>
          <p:nvPr/>
        </p:nvSpPr>
        <p:spPr>
          <a:xfrm>
            <a:off x="4381500" y="4971416"/>
            <a:ext cx="56007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4381500" y="5388294"/>
            <a:ext cx="56007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4381500" y="5805172"/>
            <a:ext cx="56007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6901815" y="5754055"/>
            <a:ext cx="737235" cy="4337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Rectangle 27"/>
          <p:cNvSpPr/>
          <p:nvPr/>
        </p:nvSpPr>
        <p:spPr>
          <a:xfrm>
            <a:off x="8642033" y="5765485"/>
            <a:ext cx="737235" cy="4337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289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182690"/>
          <a:ext cx="8564136" cy="6252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that division is the inverse of multiplication and use to check calculations.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4477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examples such as 8 x 2 correspond to 16 ÷ 2.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examples such as 20 ÷ 5 = 4 correspond to 5 x 4</a:t>
                      </a:r>
                      <a:r>
                        <a:rPr lang="en-GB" sz="9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28600" algn="l"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the term inverse as it relates to addition and subtraction.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a similar principle relates to multiplication and division.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Revise 2, 5 and 10 times tables.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Then go on to ask questions such as, ‘How many 5s in 25?’ ‘How many 2s in 14?’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practical examples to explain how the inverse works in relation to multiplication and division.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Get pupils working in pairs with apparatus to explain to each other how the principle works.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Make up as many multiplication or division facts as you can so that the answer is 8. Two have been done for you.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200">
                <a:tc vMerge="1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x 5 =            so, 30 ÷ 6 =</a:t>
                      </a:r>
                    </a:p>
                    <a:p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7 x 2 =            so, 14 ÷ 2 =</a:t>
                      </a:r>
                    </a:p>
                    <a:p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8 x 5 =            so, 40 ÷ 8 =</a:t>
                      </a:r>
                    </a:p>
                    <a:p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3 x 10 =           so, 30 ÷ 10 =   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7639050" y="2606040"/>
            <a:ext cx="765810" cy="6972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8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671310" y="1908810"/>
            <a:ext cx="828675" cy="6972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entury Gothic" panose="020B0502020202020204" pitchFamily="34" charset="0"/>
              </a:rPr>
              <a:t>16÷2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543925" y="1908810"/>
            <a:ext cx="765810" cy="6972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entury Gothic" panose="020B0502020202020204" pitchFamily="34" charset="0"/>
              </a:rPr>
              <a:t>4x2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9029078" y="2606040"/>
            <a:ext cx="765810" cy="6972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6191250" y="2606040"/>
            <a:ext cx="765810" cy="6972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6671310" y="3303270"/>
            <a:ext cx="765810" cy="6972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8543925" y="3303270"/>
            <a:ext cx="765810" cy="6972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3" name="Straight Arrow Connector 12"/>
          <p:cNvCxnSpPr>
            <a:stCxn id="6" idx="5"/>
            <a:endCxn id="5" idx="1"/>
          </p:cNvCxnSpPr>
          <p:nvPr/>
        </p:nvCxnSpPr>
        <p:spPr>
          <a:xfrm>
            <a:off x="7378628" y="2503933"/>
            <a:ext cx="372573" cy="2042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3"/>
            <a:endCxn id="5" idx="7"/>
          </p:cNvCxnSpPr>
          <p:nvPr/>
        </p:nvCxnSpPr>
        <p:spPr>
          <a:xfrm flipH="1">
            <a:off x="8292711" y="2503933"/>
            <a:ext cx="363365" cy="2042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8404861" y="2954655"/>
            <a:ext cx="9048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1" idx="1"/>
            <a:endCxn id="5" idx="5"/>
          </p:cNvCxnSpPr>
          <p:nvPr/>
        </p:nvCxnSpPr>
        <p:spPr>
          <a:xfrm flipH="1" flipV="1">
            <a:off x="8292711" y="3201163"/>
            <a:ext cx="363365" cy="2042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0" idx="7"/>
            <a:endCxn id="5" idx="3"/>
          </p:cNvCxnSpPr>
          <p:nvPr/>
        </p:nvCxnSpPr>
        <p:spPr>
          <a:xfrm flipV="1">
            <a:off x="7324970" y="3201163"/>
            <a:ext cx="426230" cy="2042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9" idx="6"/>
          </p:cNvCxnSpPr>
          <p:nvPr/>
        </p:nvCxnSpPr>
        <p:spPr>
          <a:xfrm>
            <a:off x="6957060" y="2954655"/>
            <a:ext cx="68199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6880031" y="4661248"/>
            <a:ext cx="315276" cy="308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8404860" y="4698551"/>
            <a:ext cx="315276" cy="308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6880031" y="5081483"/>
            <a:ext cx="315276" cy="308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8405114" y="5081483"/>
            <a:ext cx="315276" cy="308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Rectangle 27"/>
          <p:cNvSpPr/>
          <p:nvPr/>
        </p:nvSpPr>
        <p:spPr>
          <a:xfrm>
            <a:off x="6880031" y="5486901"/>
            <a:ext cx="315276" cy="308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8404860" y="5501196"/>
            <a:ext cx="315276" cy="308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6880031" y="5963762"/>
            <a:ext cx="315276" cy="308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8404860" y="5963762"/>
            <a:ext cx="315276" cy="308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980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8264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Mastering this Objective - Deeper Understanding</a:t>
                      </a:r>
                      <a:endParaRPr lang="en-GB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that division is the inverse of multiplication and use to check calculations.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901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examples such as 8 x 2 correspond to 16 ÷ 2.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examples such as 20 ÷ 5 = 4 correspond to 5 x 4.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28600" algn="l"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you have 3 numbers that are related by multiplication and division, then you can create 4 number sentences, e.g. 3, 4, 12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3 x 4 = 12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4 x 3 = 12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12 ÷ 3 = 4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12 ÷ 4 = 3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Now do the same with the following sets of numbers: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15, 3 and 5                     4, 5 and 20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8, 4, and 2                     16, 8 and 2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24, 6 and 4                     24, 8 and 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Put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numbers into the empty boxes and then work out the inverse.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x                 =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÷                =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Now create another set of your own.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054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Ali wants to treat his friends.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He wants to buy them all an orange.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At the supermarket oranges are sold in bags of 4.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Ali has 30 friends.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bags will he have to buy?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your reasoning.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Helen has 36 grapes.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She wants to put some in bags for her friends.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Will she be able to have the same number in each bag if she fills 4 bags?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about 5? What about 6? What about 10?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7181850" y="2286000"/>
            <a:ext cx="457200" cy="342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871460" y="2286000"/>
            <a:ext cx="457200" cy="342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8673140" y="2286000"/>
            <a:ext cx="457200" cy="342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18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196300" y="2836181"/>
            <a:ext cx="457200" cy="342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7898920" y="2825522"/>
            <a:ext cx="457200" cy="342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8670120" y="2825522"/>
            <a:ext cx="457200" cy="342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636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57689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that division is the inverse of multiplication and use to check calculations.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901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examples such as 8 x 2 correspond to 16 ÷ 2.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examples such as 20 ÷ 5 = 4 correspond to 5 x 4.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28600" algn="l"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sets of 3 numbers can you think of that will end give you 4 multiplication and division number sentences?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Record 5 sets: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Give some of your sets for your friends to work out.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Find 2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different ways that 20 sweets could be put inside bags, so that each bag had exactly the same amount.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Add another 10 sweets to your original 20 and find a way in which they could be bagged up for 6 children, so that they all received the same amount.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Is there another way it could be done for a different group of children?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0" dirty="0" smtClean="0">
                          <a:latin typeface="Century Gothic" panose="020B0502020202020204" pitchFamily="34" charset="0"/>
                        </a:rPr>
                        <a:t>Chocolate bars cost 10p each</a:t>
                      </a:r>
                      <a:r>
                        <a:rPr lang="en-GB" sz="1400" b="0" baseline="0" dirty="0" smtClean="0">
                          <a:latin typeface="Century Gothic" panose="020B0502020202020204" pitchFamily="34" charset="0"/>
                        </a:rPr>
                        <a:t> or you could buy 3 bars for 25p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0" baseline="0" dirty="0" smtClean="0">
                          <a:latin typeface="Century Gothic" panose="020B0502020202020204" pitchFamily="34" charset="0"/>
                        </a:rPr>
                        <a:t>How many bars could Javed buy if he had a £1 to spend?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0" baseline="0" dirty="0" smtClean="0">
                          <a:latin typeface="Century Gothic" panose="020B0502020202020204" pitchFamily="34" charset="0"/>
                        </a:rPr>
                        <a:t>If Javed needed to buy 8 bars, how much will it cost him?</a:t>
                      </a: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On the car park there is a mixture of bicycles and cars.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Altogether there were 24 wheels on the ground.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Think of the different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numbers of cars and bicycles there could have been on the car park. Give at least three different alternatives.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186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1110744"/>
          <a:ext cx="8227216" cy="419036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859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80060">
                <a:tc gridSpan="8">
                  <a:txBody>
                    <a:bodyPr/>
                    <a:lstStyle/>
                    <a:p>
                      <a:pPr lvl="0"/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Summer 2: Week 2: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8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that division is the inverse of multiplication and use to check calculations.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k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now the inverse rule; i.e. that examples such as 21 ÷ 7 = 3 correspond to 3 x 7 = 21?</a:t>
                      </a:r>
                      <a:endParaRPr lang="en-GB" sz="1400" dirty="0" smtClean="0">
                        <a:latin typeface="Century Gothic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k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now the inverse rule;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i.e.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that examples such as 8 x 3 = 24 correspond to 24 ÷3 = 8?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 you calculate and write simple division statements, such as 16 ÷ 4 = 4?</a:t>
                      </a:r>
                      <a:endParaRPr lang="en-GB" sz="1400" dirty="0" smtClean="0">
                        <a:latin typeface="Century Gothic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 you calculate and write out simple multiplication statements, such as 6 x 3 = 18?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u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se the x, ÷, and = signs in simple calculations for numbers up to 100?</a:t>
                      </a:r>
                      <a:endParaRPr lang="en-GB" sz="1400" dirty="0" smtClean="0">
                        <a:latin typeface="Century Gothic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6881" y="2819294"/>
            <a:ext cx="648072" cy="2476048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74419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1144</Words>
  <Application>Microsoft Office PowerPoint</Application>
  <PresentationFormat>Widescreen</PresentationFormat>
  <Paragraphs>165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2</cp:revision>
  <dcterms:created xsi:type="dcterms:W3CDTF">2020-06-11T19:49:47Z</dcterms:created>
  <dcterms:modified xsi:type="dcterms:W3CDTF">2020-06-11T19:55:31Z</dcterms:modified>
</cp:coreProperties>
</file>