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5" r:id="rId1"/>
  </p:sldMasterIdLst>
  <p:notesMasterIdLst>
    <p:notesMasterId r:id="rId11"/>
  </p:notesMasterIdLst>
  <p:sldIdLst>
    <p:sldId id="256" r:id="rId2"/>
    <p:sldId id="257" r:id="rId3"/>
    <p:sldId id="258" r:id="rId4"/>
    <p:sldId id="264" r:id="rId5"/>
    <p:sldId id="265" r:id="rId6"/>
    <p:sldId id="259" r:id="rId7"/>
    <p:sldId id="261" r:id="rId8"/>
    <p:sldId id="266" r:id="rId9"/>
    <p:sldId id="26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126AEC-6212-47BB-8CF2-7BAD9580C41B}" type="datetimeFigureOut">
              <a:rPr lang="en-GB" smtClean="0"/>
              <a:t>18/07/2023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E76B38-5574-439B-B0AF-8C1D8706B3CF}" type="slidenum">
              <a:rPr lang="en-GB" smtClean="0"/>
              <a:t>‹#›</a:t>
            </a:fld>
            <a:endParaRPr lang="en-GB"/>
          </a:p>
        </p:txBody>
      </p:sp>
    </p:spTree>
    <p:extLst>
      <p:ext uri="{BB962C8B-B14F-4D97-AF65-F5344CB8AC3E}">
        <p14:creationId xmlns:p14="http://schemas.microsoft.com/office/powerpoint/2010/main" val="41770408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1F65264-0B41-4BC5-92C6-57FB954F8F31}" type="datetimeFigureOut">
              <a:rPr lang="en-GB" smtClean="0"/>
              <a:t>18/07/2023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8C75B7-8113-43B0-BCA8-87E6B1B3C0EE}" type="slidenum">
              <a:rPr lang="en-GB" smtClean="0"/>
              <a:t>‹#›</a:t>
            </a:fld>
            <a:endParaRPr lang="en-GB"/>
          </a:p>
        </p:txBody>
      </p:sp>
    </p:spTree>
    <p:extLst>
      <p:ext uri="{BB962C8B-B14F-4D97-AF65-F5344CB8AC3E}">
        <p14:creationId xmlns:p14="http://schemas.microsoft.com/office/powerpoint/2010/main" val="10487068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1F65264-0B41-4BC5-92C6-57FB954F8F31}" type="datetimeFigureOut">
              <a:rPr lang="en-GB" smtClean="0"/>
              <a:t>18/07/2023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8C75B7-8113-43B0-BCA8-87E6B1B3C0EE}" type="slidenum">
              <a:rPr lang="en-GB" smtClean="0"/>
              <a:t>‹#›</a:t>
            </a:fld>
            <a:endParaRPr lang="en-GB"/>
          </a:p>
        </p:txBody>
      </p:sp>
    </p:spTree>
    <p:extLst>
      <p:ext uri="{BB962C8B-B14F-4D97-AF65-F5344CB8AC3E}">
        <p14:creationId xmlns:p14="http://schemas.microsoft.com/office/powerpoint/2010/main" val="31633318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1F65264-0B41-4BC5-92C6-57FB954F8F31}" type="datetimeFigureOut">
              <a:rPr lang="en-GB" smtClean="0"/>
              <a:t>18/07/2023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8C75B7-8113-43B0-BCA8-87E6B1B3C0EE}" type="slidenum">
              <a:rPr lang="en-GB" smtClean="0"/>
              <a:t>‹#›</a:t>
            </a:fld>
            <a:endParaRPr lang="en-GB"/>
          </a:p>
        </p:txBody>
      </p:sp>
    </p:spTree>
    <p:extLst>
      <p:ext uri="{BB962C8B-B14F-4D97-AF65-F5344CB8AC3E}">
        <p14:creationId xmlns:p14="http://schemas.microsoft.com/office/powerpoint/2010/main" val="23574639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1F65264-0B41-4BC5-92C6-57FB954F8F31}" type="datetimeFigureOut">
              <a:rPr lang="en-GB" smtClean="0"/>
              <a:t>18/07/2023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8C75B7-8113-43B0-BCA8-87E6B1B3C0EE}" type="slidenum">
              <a:rPr lang="en-GB" smtClean="0"/>
              <a:t>‹#›</a:t>
            </a:fld>
            <a:endParaRPr lang="en-GB"/>
          </a:p>
        </p:txBody>
      </p:sp>
    </p:spTree>
    <p:extLst>
      <p:ext uri="{BB962C8B-B14F-4D97-AF65-F5344CB8AC3E}">
        <p14:creationId xmlns:p14="http://schemas.microsoft.com/office/powerpoint/2010/main" val="40205730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1F65264-0B41-4BC5-92C6-57FB954F8F31}" type="datetimeFigureOut">
              <a:rPr lang="en-GB" smtClean="0"/>
              <a:t>18/07/2023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98C75B7-8113-43B0-BCA8-87E6B1B3C0EE}" type="slidenum">
              <a:rPr lang="en-GB" smtClean="0"/>
              <a:t>‹#›</a:t>
            </a:fld>
            <a:endParaRPr lang="en-GB"/>
          </a:p>
        </p:txBody>
      </p:sp>
    </p:spTree>
    <p:extLst>
      <p:ext uri="{BB962C8B-B14F-4D97-AF65-F5344CB8AC3E}">
        <p14:creationId xmlns:p14="http://schemas.microsoft.com/office/powerpoint/2010/main" val="19342470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1F65264-0B41-4BC5-92C6-57FB954F8F31}" type="datetimeFigureOut">
              <a:rPr lang="en-GB" smtClean="0"/>
              <a:t>18/07/2023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98C75B7-8113-43B0-BCA8-87E6B1B3C0EE}" type="slidenum">
              <a:rPr lang="en-GB" smtClean="0"/>
              <a:t>‹#›</a:t>
            </a:fld>
            <a:endParaRPr lang="en-GB"/>
          </a:p>
        </p:txBody>
      </p:sp>
    </p:spTree>
    <p:extLst>
      <p:ext uri="{BB962C8B-B14F-4D97-AF65-F5344CB8AC3E}">
        <p14:creationId xmlns:p14="http://schemas.microsoft.com/office/powerpoint/2010/main" val="199049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F65264-0B41-4BC5-92C6-57FB954F8F31}" type="datetimeFigureOut">
              <a:rPr lang="en-GB" smtClean="0"/>
              <a:t>18/07/2023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98C75B7-8113-43B0-BCA8-87E6B1B3C0EE}" type="slidenum">
              <a:rPr lang="en-GB" smtClean="0"/>
              <a:t>‹#›</a:t>
            </a:fld>
            <a:endParaRPr lang="en-GB"/>
          </a:p>
        </p:txBody>
      </p:sp>
    </p:spTree>
    <p:extLst>
      <p:ext uri="{BB962C8B-B14F-4D97-AF65-F5344CB8AC3E}">
        <p14:creationId xmlns:p14="http://schemas.microsoft.com/office/powerpoint/2010/main" val="35062852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1F65264-0B41-4BC5-92C6-57FB954F8F31}" type="datetimeFigureOut">
              <a:rPr lang="en-GB" smtClean="0"/>
              <a:t>18/07/2023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8C75B7-8113-43B0-BCA8-87E6B1B3C0EE}" type="slidenum">
              <a:rPr lang="en-GB" smtClean="0"/>
              <a:t>‹#›</a:t>
            </a:fld>
            <a:endParaRPr lang="en-GB"/>
          </a:p>
        </p:txBody>
      </p:sp>
    </p:spTree>
    <p:extLst>
      <p:ext uri="{BB962C8B-B14F-4D97-AF65-F5344CB8AC3E}">
        <p14:creationId xmlns:p14="http://schemas.microsoft.com/office/powerpoint/2010/main" val="26707330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1F65264-0B41-4BC5-92C6-57FB954F8F31}" type="datetimeFigureOut">
              <a:rPr lang="en-GB" smtClean="0"/>
              <a:t>18/07/2023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8C75B7-8113-43B0-BCA8-87E6B1B3C0EE}" type="slidenum">
              <a:rPr lang="en-GB" smtClean="0"/>
              <a:t>‹#›</a:t>
            </a:fld>
            <a:endParaRPr lang="en-GB"/>
          </a:p>
        </p:txBody>
      </p:sp>
    </p:spTree>
    <p:extLst>
      <p:ext uri="{BB962C8B-B14F-4D97-AF65-F5344CB8AC3E}">
        <p14:creationId xmlns:p14="http://schemas.microsoft.com/office/powerpoint/2010/main" val="2533056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1F65264-0B41-4BC5-92C6-57FB954F8F31}" type="datetimeFigureOut">
              <a:rPr lang="en-GB" smtClean="0"/>
              <a:t>18/07/2023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8C75B7-8113-43B0-BCA8-87E6B1B3C0EE}" type="slidenum">
              <a:rPr lang="en-GB" smtClean="0"/>
              <a:t>‹#›</a:t>
            </a:fld>
            <a:endParaRPr lang="en-GB"/>
          </a:p>
        </p:txBody>
      </p:sp>
    </p:spTree>
    <p:extLst>
      <p:ext uri="{BB962C8B-B14F-4D97-AF65-F5344CB8AC3E}">
        <p14:creationId xmlns:p14="http://schemas.microsoft.com/office/powerpoint/2010/main" val="3907905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1F65264-0B41-4BC5-92C6-57FB954F8F31}" type="datetimeFigureOut">
              <a:rPr lang="en-GB" smtClean="0"/>
              <a:t>18/07/2023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8C75B7-8113-43B0-BCA8-87E6B1B3C0EE}"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9502505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1F65264-0B41-4BC5-92C6-57FB954F8F31}" type="datetimeFigureOut">
              <a:rPr lang="en-GB" smtClean="0"/>
              <a:t>18/07/2023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8C75B7-8113-43B0-BCA8-87E6B1B3C0EE}" type="slidenum">
              <a:rPr lang="en-GB" smtClean="0"/>
              <a:t>‹#›</a:t>
            </a:fld>
            <a:endParaRPr lang="en-GB"/>
          </a:p>
        </p:txBody>
      </p:sp>
    </p:spTree>
    <p:extLst>
      <p:ext uri="{BB962C8B-B14F-4D97-AF65-F5344CB8AC3E}">
        <p14:creationId xmlns:p14="http://schemas.microsoft.com/office/powerpoint/2010/main" val="34734506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1F65264-0B41-4BC5-92C6-57FB954F8F31}" type="datetimeFigureOut">
              <a:rPr lang="en-GB" smtClean="0"/>
              <a:t>18/07/2023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8C75B7-8113-43B0-BCA8-87E6B1B3C0EE}"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3048850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1F65264-0B41-4BC5-92C6-57FB954F8F31}" type="datetimeFigureOut">
              <a:rPr lang="en-GB" smtClean="0"/>
              <a:t>18/07/2023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8C75B7-8113-43B0-BCA8-87E6B1B3C0EE}" type="slidenum">
              <a:rPr lang="en-GB" smtClean="0"/>
              <a:t>‹#›</a:t>
            </a:fld>
            <a:endParaRPr lang="en-GB"/>
          </a:p>
        </p:txBody>
      </p:sp>
    </p:spTree>
    <p:extLst>
      <p:ext uri="{BB962C8B-B14F-4D97-AF65-F5344CB8AC3E}">
        <p14:creationId xmlns:p14="http://schemas.microsoft.com/office/powerpoint/2010/main" val="36567611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1F65264-0B41-4BC5-92C6-57FB954F8F31}" type="datetimeFigureOut">
              <a:rPr lang="en-GB" smtClean="0"/>
              <a:t>18/07/2023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8C75B7-8113-43B0-BCA8-87E6B1B3C0EE}" type="slidenum">
              <a:rPr lang="en-GB" smtClean="0"/>
              <a:t>‹#›</a:t>
            </a:fld>
            <a:endParaRPr lang="en-GB"/>
          </a:p>
        </p:txBody>
      </p:sp>
    </p:spTree>
    <p:extLst>
      <p:ext uri="{BB962C8B-B14F-4D97-AF65-F5344CB8AC3E}">
        <p14:creationId xmlns:p14="http://schemas.microsoft.com/office/powerpoint/2010/main" val="42664810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1F65264-0B41-4BC5-92C6-57FB954F8F31}" type="datetimeFigureOut">
              <a:rPr lang="en-GB" smtClean="0"/>
              <a:t>18/07/2023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8C75B7-8113-43B0-BCA8-87E6B1B3C0EE}" type="slidenum">
              <a:rPr lang="en-GB" smtClean="0"/>
              <a:t>‹#›</a:t>
            </a:fld>
            <a:endParaRPr lang="en-GB"/>
          </a:p>
        </p:txBody>
      </p:sp>
    </p:spTree>
    <p:extLst>
      <p:ext uri="{BB962C8B-B14F-4D97-AF65-F5344CB8AC3E}">
        <p14:creationId xmlns:p14="http://schemas.microsoft.com/office/powerpoint/2010/main" val="29812138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1F65264-0B41-4BC5-92C6-57FB954F8F31}" type="datetimeFigureOut">
              <a:rPr lang="en-GB" smtClean="0"/>
              <a:t>18/07/2023</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98C75B7-8113-43B0-BCA8-87E6B1B3C0EE}" type="slidenum">
              <a:rPr lang="en-GB" smtClean="0"/>
              <a:t>‹#›</a:t>
            </a:fld>
            <a:endParaRPr lang="en-GB"/>
          </a:p>
        </p:txBody>
      </p:sp>
    </p:spTree>
    <p:extLst>
      <p:ext uri="{BB962C8B-B14F-4D97-AF65-F5344CB8AC3E}">
        <p14:creationId xmlns:p14="http://schemas.microsoft.com/office/powerpoint/2010/main" val="1714843762"/>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 id="2147483767" r:id="rId12"/>
    <p:sldLayoutId id="2147483768" r:id="rId13"/>
    <p:sldLayoutId id="2147483769" r:id="rId14"/>
    <p:sldLayoutId id="2147483770" r:id="rId15"/>
    <p:sldLayoutId id="214748377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243132"/>
            <a:ext cx="5656217" cy="2387600"/>
          </a:xfrm>
        </p:spPr>
        <p:txBody>
          <a:bodyPr>
            <a:normAutofit fontScale="90000"/>
          </a:bodyPr>
          <a:lstStyle/>
          <a:p>
            <a:pPr algn="ctr"/>
            <a:r>
              <a:rPr lang="en-GB" sz="4400" dirty="0" smtClean="0"/>
              <a:t>Welcome to </a:t>
            </a:r>
            <a:br>
              <a:rPr lang="en-GB" sz="4400" dirty="0" smtClean="0"/>
            </a:br>
            <a:r>
              <a:rPr lang="en-GB" sz="4400" dirty="0" smtClean="0"/>
              <a:t>Monet Class </a:t>
            </a:r>
            <a:br>
              <a:rPr lang="en-GB" sz="4400" dirty="0" smtClean="0"/>
            </a:br>
            <a:r>
              <a:rPr lang="en-GB" sz="4400" dirty="0" smtClean="0"/>
              <a:t>Year 4</a:t>
            </a:r>
            <a:br>
              <a:rPr lang="en-GB" sz="4400" dirty="0" smtClean="0"/>
            </a:br>
            <a:endParaRPr lang="en-GB" sz="4400" dirty="0"/>
          </a:p>
        </p:txBody>
      </p:sp>
      <p:sp>
        <p:nvSpPr>
          <p:cNvPr id="3" name="Subtitle 2"/>
          <p:cNvSpPr>
            <a:spLocks noGrp="1"/>
          </p:cNvSpPr>
          <p:nvPr>
            <p:ph type="subTitle" idx="1"/>
          </p:nvPr>
        </p:nvSpPr>
        <p:spPr>
          <a:xfrm>
            <a:off x="793307" y="3612257"/>
            <a:ext cx="7766936" cy="1623775"/>
          </a:xfrm>
        </p:spPr>
        <p:txBody>
          <a:bodyPr>
            <a:noAutofit/>
          </a:bodyPr>
          <a:lstStyle/>
          <a:p>
            <a:endParaRPr lang="en-GB" sz="4400" dirty="0" smtClean="0"/>
          </a:p>
          <a:p>
            <a:endParaRPr lang="en-GB" sz="4400" dirty="0" smtClean="0"/>
          </a:p>
          <a:p>
            <a:r>
              <a:rPr lang="en-GB" sz="3200" dirty="0" smtClean="0"/>
              <a:t>   Miss Foster, Mrs Lloyd and Miss Hunter</a:t>
            </a:r>
            <a:endParaRPr lang="en-GB" sz="3200" dirty="0"/>
          </a:p>
        </p:txBody>
      </p:sp>
      <p:pic>
        <p:nvPicPr>
          <p:cNvPr id="5" name="Picture 4"/>
          <p:cNvPicPr>
            <a:picLocks noChangeAspect="1"/>
          </p:cNvPicPr>
          <p:nvPr/>
        </p:nvPicPr>
        <p:blipFill>
          <a:blip r:embed="rId2"/>
          <a:stretch>
            <a:fillRect/>
          </a:stretch>
        </p:blipFill>
        <p:spPr>
          <a:xfrm>
            <a:off x="4142081" y="1906084"/>
            <a:ext cx="3551942" cy="3412346"/>
          </a:xfrm>
          <a:prstGeom prst="rect">
            <a:avLst/>
          </a:prstGeom>
        </p:spPr>
      </p:pic>
    </p:spTree>
    <p:extLst>
      <p:ext uri="{BB962C8B-B14F-4D97-AF65-F5344CB8AC3E}">
        <p14:creationId xmlns:p14="http://schemas.microsoft.com/office/powerpoint/2010/main" val="14264225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XCCW Joined 1a" panose="03050602040000000000" pitchFamily="66" charset="0"/>
              </a:rPr>
              <a:t>A little bit about us…</a:t>
            </a:r>
            <a:endParaRPr lang="en-GB" dirty="0">
              <a:latin typeface="XCCW Joined 1a" panose="03050602040000000000" pitchFamily="66" charset="0"/>
            </a:endParaRPr>
          </a:p>
        </p:txBody>
      </p:sp>
      <p:sp>
        <p:nvSpPr>
          <p:cNvPr id="3" name="Content Placeholder 2"/>
          <p:cNvSpPr>
            <a:spLocks noGrp="1"/>
          </p:cNvSpPr>
          <p:nvPr>
            <p:ph idx="1"/>
          </p:nvPr>
        </p:nvSpPr>
        <p:spPr>
          <a:xfrm>
            <a:off x="677334" y="1531938"/>
            <a:ext cx="8596668" cy="4842735"/>
          </a:xfrm>
        </p:spPr>
        <p:txBody>
          <a:bodyPr>
            <a:normAutofit/>
          </a:bodyPr>
          <a:lstStyle/>
          <a:p>
            <a:pPr marL="0" indent="0">
              <a:buNone/>
            </a:pPr>
            <a:r>
              <a:rPr lang="en-GB" b="1" u="sng" dirty="0" smtClean="0">
                <a:solidFill>
                  <a:srgbClr val="00B050"/>
                </a:solidFill>
              </a:rPr>
              <a:t>Miss Foster</a:t>
            </a:r>
          </a:p>
          <a:p>
            <a:pPr marL="0" indent="0">
              <a:buNone/>
            </a:pPr>
            <a:r>
              <a:rPr lang="en-GB" dirty="0" smtClean="0">
                <a:solidFill>
                  <a:srgbClr val="00B050"/>
                </a:solidFill>
              </a:rPr>
              <a:t>Teaching since 2000 – Wakefield and Barnsley </a:t>
            </a:r>
          </a:p>
          <a:p>
            <a:pPr marL="0" indent="0">
              <a:buNone/>
            </a:pPr>
            <a:r>
              <a:rPr lang="en-GB" dirty="0" smtClean="0">
                <a:solidFill>
                  <a:srgbClr val="00B050"/>
                </a:solidFill>
              </a:rPr>
              <a:t>mainly in years 3 &amp; 4. </a:t>
            </a:r>
          </a:p>
          <a:p>
            <a:pPr marL="0" indent="0">
              <a:buNone/>
            </a:pPr>
            <a:r>
              <a:rPr lang="en-GB" dirty="0" smtClean="0">
                <a:solidFill>
                  <a:srgbClr val="00B050"/>
                </a:solidFill>
              </a:rPr>
              <a:t>Love drawing and painting, going on adventures and reading.</a:t>
            </a:r>
          </a:p>
          <a:p>
            <a:pPr marL="0" indent="0">
              <a:buNone/>
            </a:pPr>
            <a:r>
              <a:rPr lang="en-GB" b="1" u="sng" dirty="0" smtClean="0">
                <a:solidFill>
                  <a:srgbClr val="FF0000"/>
                </a:solidFill>
              </a:rPr>
              <a:t>Mrs Lloyd</a:t>
            </a:r>
          </a:p>
          <a:p>
            <a:pPr marL="0" indent="0">
              <a:buNone/>
            </a:pPr>
            <a:r>
              <a:rPr lang="en-GB" dirty="0" smtClean="0">
                <a:solidFill>
                  <a:srgbClr val="FF0000"/>
                </a:solidFill>
              </a:rPr>
              <a:t>TA</a:t>
            </a:r>
            <a:endParaRPr lang="en-GB" dirty="0">
              <a:solidFill>
                <a:srgbClr val="FF0000"/>
              </a:solidFill>
            </a:endParaRPr>
          </a:p>
          <a:p>
            <a:pPr marL="0" indent="0">
              <a:buNone/>
            </a:pPr>
            <a:r>
              <a:rPr lang="en-GB" b="1" u="sng" dirty="0" smtClean="0">
                <a:solidFill>
                  <a:srgbClr val="0070C0"/>
                </a:solidFill>
              </a:rPr>
              <a:t>Miss Hunter</a:t>
            </a:r>
          </a:p>
          <a:p>
            <a:pPr marL="0" indent="0">
              <a:buNone/>
            </a:pPr>
            <a:r>
              <a:rPr lang="en-GB" b="1" dirty="0" smtClean="0">
                <a:solidFill>
                  <a:srgbClr val="0070C0"/>
                </a:solidFill>
              </a:rPr>
              <a:t>TA</a:t>
            </a:r>
            <a:endParaRPr lang="en-GB" dirty="0">
              <a:solidFill>
                <a:srgbClr val="0070C0"/>
              </a:solidFill>
            </a:endParaRPr>
          </a:p>
        </p:txBody>
      </p:sp>
      <p:pic>
        <p:nvPicPr>
          <p:cNvPr id="5" name="Picture 4"/>
          <p:cNvPicPr>
            <a:picLocks noChangeAspect="1"/>
          </p:cNvPicPr>
          <p:nvPr/>
        </p:nvPicPr>
        <p:blipFill>
          <a:blip r:embed="rId2"/>
          <a:stretch>
            <a:fillRect/>
          </a:stretch>
        </p:blipFill>
        <p:spPr>
          <a:xfrm>
            <a:off x="7273087" y="1181044"/>
            <a:ext cx="4461713" cy="3343387"/>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6371" y="5196980"/>
            <a:ext cx="5901487" cy="1354064"/>
          </a:xfrm>
          <a:prstGeom prst="rect">
            <a:avLst/>
          </a:prstGeom>
        </p:spPr>
      </p:pic>
    </p:spTree>
    <p:extLst>
      <p:ext uri="{BB962C8B-B14F-4D97-AF65-F5344CB8AC3E}">
        <p14:creationId xmlns:p14="http://schemas.microsoft.com/office/powerpoint/2010/main" val="17557935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XCCW Joined 1a" panose="03050602040000000000" pitchFamily="66" charset="0"/>
              </a:rPr>
              <a:t>Lessons</a:t>
            </a:r>
            <a:endParaRPr lang="en-GB" dirty="0">
              <a:latin typeface="XCCW Joined 1a" panose="03050602040000000000" pitchFamily="66" charset="0"/>
            </a:endParaRPr>
          </a:p>
        </p:txBody>
      </p:sp>
      <p:sp>
        <p:nvSpPr>
          <p:cNvPr id="3" name="Content Placeholder 2"/>
          <p:cNvSpPr>
            <a:spLocks noGrp="1"/>
          </p:cNvSpPr>
          <p:nvPr>
            <p:ph idx="1"/>
          </p:nvPr>
        </p:nvSpPr>
        <p:spPr>
          <a:xfrm>
            <a:off x="533400" y="1390650"/>
            <a:ext cx="10820400" cy="5036276"/>
          </a:xfrm>
        </p:spPr>
        <p:txBody>
          <a:bodyPr>
            <a:normAutofit fontScale="92500" lnSpcReduction="10000"/>
          </a:bodyPr>
          <a:lstStyle/>
          <a:p>
            <a:pPr marL="0" indent="0">
              <a:buNone/>
            </a:pPr>
            <a:r>
              <a:rPr lang="en-GB" sz="1600" b="1" dirty="0" smtClean="0">
                <a:solidFill>
                  <a:srgbClr val="FF0000"/>
                </a:solidFill>
                <a:latin typeface="XCCW Joined 1a" panose="03050602040000000000" pitchFamily="66" charset="0"/>
              </a:rPr>
              <a:t>AM:</a:t>
            </a:r>
          </a:p>
          <a:p>
            <a:pPr marL="0" indent="0">
              <a:buNone/>
            </a:pPr>
            <a:r>
              <a:rPr lang="en-GB" sz="1600" dirty="0" smtClean="0">
                <a:solidFill>
                  <a:srgbClr val="FF0000"/>
                </a:solidFill>
                <a:latin typeface="XCCW Joined 1a" panose="03050602040000000000" pitchFamily="66" charset="0"/>
              </a:rPr>
              <a:t>Handwriting/ spellings / Times Table </a:t>
            </a:r>
            <a:r>
              <a:rPr lang="en-GB" sz="1600" dirty="0" err="1" smtClean="0">
                <a:solidFill>
                  <a:srgbClr val="FF0000"/>
                </a:solidFill>
                <a:latin typeface="XCCW Joined 1a" panose="03050602040000000000" pitchFamily="66" charset="0"/>
              </a:rPr>
              <a:t>Rockstars</a:t>
            </a:r>
            <a:endParaRPr lang="en-GB" sz="1600" dirty="0" smtClean="0">
              <a:solidFill>
                <a:srgbClr val="FF0000"/>
              </a:solidFill>
              <a:latin typeface="XCCW Joined 1a" panose="03050602040000000000" pitchFamily="66" charset="0"/>
            </a:endParaRPr>
          </a:p>
          <a:p>
            <a:pPr marL="0" indent="0">
              <a:buNone/>
            </a:pPr>
            <a:r>
              <a:rPr lang="en-GB" sz="1600" dirty="0" smtClean="0">
                <a:solidFill>
                  <a:srgbClr val="FF0000"/>
                </a:solidFill>
                <a:latin typeface="XCCW Joined 1a" panose="03050602040000000000" pitchFamily="66" charset="0"/>
              </a:rPr>
              <a:t>Guided reading</a:t>
            </a:r>
          </a:p>
          <a:p>
            <a:pPr marL="0" indent="0">
              <a:buNone/>
            </a:pPr>
            <a:r>
              <a:rPr lang="en-GB" sz="1600" dirty="0" smtClean="0">
                <a:solidFill>
                  <a:srgbClr val="FF0000"/>
                </a:solidFill>
                <a:latin typeface="XCCW Joined 1a" panose="03050602040000000000" pitchFamily="66" charset="0"/>
              </a:rPr>
              <a:t>English </a:t>
            </a:r>
          </a:p>
          <a:p>
            <a:pPr marL="0" indent="0">
              <a:buNone/>
            </a:pPr>
            <a:r>
              <a:rPr lang="en-GB" sz="1600" dirty="0" smtClean="0">
                <a:solidFill>
                  <a:srgbClr val="FF0000"/>
                </a:solidFill>
                <a:latin typeface="XCCW Joined 1a" panose="03050602040000000000" pitchFamily="66" charset="0"/>
              </a:rPr>
              <a:t>Maths</a:t>
            </a:r>
          </a:p>
          <a:p>
            <a:pPr marL="0" indent="0">
              <a:buNone/>
            </a:pPr>
            <a:endParaRPr lang="en-GB" sz="1600" dirty="0">
              <a:latin typeface="XCCW Joined 1a" panose="03050602040000000000" pitchFamily="66" charset="0"/>
            </a:endParaRPr>
          </a:p>
          <a:p>
            <a:pPr marL="0" indent="0">
              <a:buNone/>
            </a:pPr>
            <a:r>
              <a:rPr lang="en-GB" sz="1600" b="1" dirty="0" smtClean="0">
                <a:solidFill>
                  <a:srgbClr val="00B050"/>
                </a:solidFill>
                <a:latin typeface="XCCW Joined 1a" panose="03050602040000000000" pitchFamily="66" charset="0"/>
              </a:rPr>
              <a:t>Lunch</a:t>
            </a:r>
            <a:r>
              <a:rPr lang="en-GB" sz="1600" dirty="0" smtClean="0">
                <a:solidFill>
                  <a:srgbClr val="00B050"/>
                </a:solidFill>
                <a:latin typeface="XCCW Joined 1a" panose="03050602040000000000" pitchFamily="66" charset="0"/>
              </a:rPr>
              <a:t> </a:t>
            </a:r>
          </a:p>
          <a:p>
            <a:pPr marL="0" indent="0">
              <a:buNone/>
            </a:pPr>
            <a:endParaRPr lang="en-GB" sz="1600" dirty="0" smtClean="0">
              <a:solidFill>
                <a:srgbClr val="00B050"/>
              </a:solidFill>
              <a:latin typeface="XCCW Joined 1a" panose="03050602040000000000" pitchFamily="66" charset="0"/>
            </a:endParaRPr>
          </a:p>
          <a:p>
            <a:pPr marL="0" indent="0">
              <a:buNone/>
            </a:pPr>
            <a:r>
              <a:rPr lang="en-GB" sz="1600" b="1" dirty="0" smtClean="0">
                <a:solidFill>
                  <a:srgbClr val="0070C0"/>
                </a:solidFill>
                <a:latin typeface="XCCW Joined 1a" panose="03050602040000000000" pitchFamily="66" charset="0"/>
              </a:rPr>
              <a:t>PM:</a:t>
            </a:r>
            <a:endParaRPr lang="en-GB" sz="1600" b="1" dirty="0">
              <a:solidFill>
                <a:srgbClr val="0070C0"/>
              </a:solidFill>
              <a:latin typeface="XCCW Joined 1a" panose="03050602040000000000" pitchFamily="66" charset="0"/>
            </a:endParaRPr>
          </a:p>
          <a:p>
            <a:pPr marL="0" indent="0">
              <a:buNone/>
            </a:pPr>
            <a:r>
              <a:rPr lang="en-GB" sz="1600" dirty="0" smtClean="0">
                <a:solidFill>
                  <a:srgbClr val="0070C0"/>
                </a:solidFill>
                <a:latin typeface="XCCW Joined 1a" panose="03050602040000000000" pitchFamily="66" charset="0"/>
              </a:rPr>
              <a:t>Explore -Science, history, geography, art, DT, IT, RE PSHE, PSHE, PE (Please could you ensure earrings are taken out and that long hair is tied up). </a:t>
            </a:r>
          </a:p>
          <a:p>
            <a:pPr marL="0" indent="0">
              <a:buNone/>
            </a:pPr>
            <a:r>
              <a:rPr lang="en-GB" sz="1600" dirty="0" smtClean="0">
                <a:solidFill>
                  <a:srgbClr val="0070C0"/>
                </a:solidFill>
                <a:latin typeface="XCCW Joined 1a" panose="03050602040000000000" pitchFamily="66" charset="0"/>
              </a:rPr>
              <a:t>Y4 will have swimming lessons this year. There have been some changes to arrangements. Once these have been confirmed I shall let you know.</a:t>
            </a:r>
          </a:p>
          <a:p>
            <a:pPr marL="0" indent="0">
              <a:buNone/>
            </a:pPr>
            <a:r>
              <a:rPr lang="en-GB" sz="1600" dirty="0" smtClean="0">
                <a:solidFill>
                  <a:srgbClr val="0070C0"/>
                </a:solidFill>
                <a:latin typeface="XCCW Joined 1a" panose="03050602040000000000" pitchFamily="66" charset="0"/>
              </a:rPr>
              <a:t>Music - Brass / Cornets with Mr. Francis</a:t>
            </a:r>
          </a:p>
          <a:p>
            <a:pPr marL="0" indent="0">
              <a:buNone/>
            </a:pPr>
            <a:r>
              <a:rPr lang="en-GB" sz="1600" dirty="0" smtClean="0">
                <a:solidFill>
                  <a:srgbClr val="0070C0"/>
                </a:solidFill>
                <a:latin typeface="XCCW Joined 1a" panose="03050602040000000000" pitchFamily="66" charset="0"/>
              </a:rPr>
              <a:t>Assembly - Monday and Friday afternoons</a:t>
            </a:r>
          </a:p>
        </p:txBody>
      </p:sp>
    </p:spTree>
    <p:extLst>
      <p:ext uri="{BB962C8B-B14F-4D97-AF65-F5344CB8AC3E}">
        <p14:creationId xmlns:p14="http://schemas.microsoft.com/office/powerpoint/2010/main" val="9300478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7200" dirty="0" smtClean="0"/>
              <a:t>Timetable</a:t>
            </a:r>
            <a:endParaRPr lang="en-GB" sz="7200" dirty="0"/>
          </a:p>
        </p:txBody>
      </p:sp>
      <p:sp>
        <p:nvSpPr>
          <p:cNvPr id="3" name="Content Placeholder 2"/>
          <p:cNvSpPr>
            <a:spLocks noGrp="1"/>
          </p:cNvSpPr>
          <p:nvPr>
            <p:ph idx="1"/>
          </p:nvPr>
        </p:nvSpPr>
        <p:spPr/>
        <p:txBody>
          <a:bodyPr>
            <a:normAutofit/>
          </a:bodyPr>
          <a:lstStyle/>
          <a:p>
            <a:pPr marL="0" indent="0">
              <a:buNone/>
            </a:pPr>
            <a:r>
              <a:rPr lang="en-GB" dirty="0" smtClean="0"/>
              <a:t>Our PE day is </a:t>
            </a:r>
            <a:r>
              <a:rPr lang="en-GB" dirty="0" smtClean="0">
                <a:solidFill>
                  <a:srgbClr val="FF0000"/>
                </a:solidFill>
              </a:rPr>
              <a:t>Wednesday</a:t>
            </a:r>
            <a:r>
              <a:rPr lang="en-GB" dirty="0" smtClean="0"/>
              <a:t> afternoon with </a:t>
            </a:r>
            <a:r>
              <a:rPr lang="en-GB" dirty="0" smtClean="0">
                <a:solidFill>
                  <a:srgbClr val="FF0000"/>
                </a:solidFill>
              </a:rPr>
              <a:t>Mr Rawlings</a:t>
            </a:r>
            <a:r>
              <a:rPr lang="en-GB" dirty="0" smtClean="0"/>
              <a:t>. </a:t>
            </a:r>
            <a:r>
              <a:rPr lang="en-GB" dirty="0"/>
              <a:t>Please could earrings be taken </a:t>
            </a:r>
            <a:r>
              <a:rPr lang="en-GB" dirty="0" smtClean="0"/>
              <a:t>out and long hair is tied up. Red </a:t>
            </a:r>
            <a:r>
              <a:rPr lang="en-GB" dirty="0"/>
              <a:t>t-shirt and black shorts should be worn for </a:t>
            </a:r>
            <a:r>
              <a:rPr lang="en-GB" dirty="0" smtClean="0"/>
              <a:t>PE along with black trainers; in </a:t>
            </a:r>
            <a:r>
              <a:rPr lang="en-GB" dirty="0"/>
              <a:t>the winter </a:t>
            </a:r>
            <a:r>
              <a:rPr lang="en-GB" dirty="0" smtClean="0"/>
              <a:t>months </a:t>
            </a:r>
            <a:r>
              <a:rPr lang="en-GB" dirty="0"/>
              <a:t>black tracksuit bottoms if PE is to take place outside. </a:t>
            </a:r>
            <a:r>
              <a:rPr lang="en-GB" dirty="0" smtClean="0"/>
              <a:t>Children can come to school in their kits as they have done this year. </a:t>
            </a:r>
            <a:endParaRPr lang="en-GB" dirty="0"/>
          </a:p>
          <a:p>
            <a:pPr marL="0" indent="0">
              <a:buNone/>
            </a:pPr>
            <a:endParaRPr lang="en-GB" dirty="0"/>
          </a:p>
          <a:p>
            <a:pPr marL="0" indent="0">
              <a:buNone/>
            </a:pPr>
            <a:r>
              <a:rPr lang="en-GB" dirty="0" smtClean="0"/>
              <a:t>Music – Wednesday 1:00 – 2:00 pm. This year, your children will be learning how to play a brass instrument with Mr Francis.</a:t>
            </a:r>
          </a:p>
          <a:p>
            <a:pPr marL="0" indent="0">
              <a:buNone/>
            </a:pPr>
            <a:endParaRPr lang="en-GB" dirty="0" smtClean="0"/>
          </a:p>
          <a:p>
            <a:pPr marL="0" indent="0">
              <a:buNone/>
            </a:pPr>
            <a:endParaRPr lang="en-GB" dirty="0" smtClean="0"/>
          </a:p>
          <a:p>
            <a:pPr marL="0" indent="0">
              <a:buNone/>
            </a:pPr>
            <a:endParaRPr lang="en-GB" dirty="0"/>
          </a:p>
          <a:p>
            <a:pPr marL="0" indent="0">
              <a:buNone/>
            </a:pPr>
            <a:endParaRPr lang="en-GB" dirty="0"/>
          </a:p>
        </p:txBody>
      </p:sp>
    </p:spTree>
    <p:extLst>
      <p:ext uri="{BB962C8B-B14F-4D97-AF65-F5344CB8AC3E}">
        <p14:creationId xmlns:p14="http://schemas.microsoft.com/office/powerpoint/2010/main" val="5465861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Dojos</a:t>
            </a:r>
            <a:endParaRPr lang="en-GB" dirty="0"/>
          </a:p>
        </p:txBody>
      </p:sp>
      <p:pic>
        <p:nvPicPr>
          <p:cNvPr id="4" name="Content Placeholder 3"/>
          <p:cNvPicPr>
            <a:picLocks noGrp="1" noChangeAspect="1"/>
          </p:cNvPicPr>
          <p:nvPr>
            <p:ph idx="1"/>
          </p:nvPr>
        </p:nvPicPr>
        <p:blipFill>
          <a:blip r:embed="rId2"/>
          <a:stretch>
            <a:fillRect/>
          </a:stretch>
        </p:blipFill>
        <p:spPr>
          <a:xfrm>
            <a:off x="8753086" y="365125"/>
            <a:ext cx="2952750" cy="1552575"/>
          </a:xfrm>
          <a:prstGeom prst="rect">
            <a:avLst/>
          </a:prstGeom>
        </p:spPr>
      </p:pic>
      <p:sp>
        <p:nvSpPr>
          <p:cNvPr id="5" name="TextBox 4"/>
          <p:cNvSpPr txBox="1"/>
          <p:nvPr/>
        </p:nvSpPr>
        <p:spPr>
          <a:xfrm>
            <a:off x="373224" y="2108718"/>
            <a:ext cx="11075437" cy="3693319"/>
          </a:xfrm>
          <a:prstGeom prst="rect">
            <a:avLst/>
          </a:prstGeom>
          <a:noFill/>
        </p:spPr>
        <p:txBody>
          <a:bodyPr wrap="square" rtlCol="0">
            <a:spAutoFit/>
          </a:bodyPr>
          <a:lstStyle/>
          <a:p>
            <a:r>
              <a:rPr lang="en-GB" dirty="0"/>
              <a:t>We will continue to use Class Dojo next year and </a:t>
            </a:r>
            <a:r>
              <a:rPr lang="en-GB" dirty="0" smtClean="0"/>
              <a:t>your child </a:t>
            </a:r>
            <a:r>
              <a:rPr lang="en-GB" dirty="0"/>
              <a:t>will automatically be transferred over to </a:t>
            </a:r>
            <a:r>
              <a:rPr lang="en-GB" dirty="0" smtClean="0"/>
              <a:t>their </a:t>
            </a:r>
            <a:r>
              <a:rPr lang="en-GB" dirty="0"/>
              <a:t>new class.</a:t>
            </a:r>
          </a:p>
          <a:p>
            <a:endParaRPr lang="en-GB" dirty="0" smtClean="0"/>
          </a:p>
          <a:p>
            <a:r>
              <a:rPr lang="en-GB" dirty="0" smtClean="0"/>
              <a:t>Bronze 100 </a:t>
            </a:r>
          </a:p>
          <a:p>
            <a:r>
              <a:rPr lang="en-GB" dirty="0" smtClean="0"/>
              <a:t>Silver 200</a:t>
            </a:r>
          </a:p>
          <a:p>
            <a:r>
              <a:rPr lang="en-GB" dirty="0" smtClean="0"/>
              <a:t>Gold 300</a:t>
            </a:r>
          </a:p>
          <a:p>
            <a:r>
              <a:rPr lang="en-GB" dirty="0" smtClean="0"/>
              <a:t>Platinum 500</a:t>
            </a:r>
          </a:p>
          <a:p>
            <a:r>
              <a:rPr lang="en-GB" dirty="0" smtClean="0"/>
              <a:t>Diamond 700</a:t>
            </a:r>
          </a:p>
          <a:p>
            <a:r>
              <a:rPr lang="en-GB" dirty="0" smtClean="0"/>
              <a:t>Ruby 1000</a:t>
            </a:r>
          </a:p>
          <a:p>
            <a:endParaRPr lang="en-GB" dirty="0" smtClean="0"/>
          </a:p>
          <a:p>
            <a:endParaRPr lang="en-GB" dirty="0"/>
          </a:p>
          <a:p>
            <a:r>
              <a:rPr lang="en-GB" dirty="0" smtClean="0"/>
              <a:t>If there are any changes to the scoring system then you will be notified as soon as possible.</a:t>
            </a:r>
          </a:p>
          <a:p>
            <a:endParaRPr lang="en-GB" dirty="0"/>
          </a:p>
        </p:txBody>
      </p:sp>
    </p:spTree>
    <p:extLst>
      <p:ext uri="{BB962C8B-B14F-4D97-AF65-F5344CB8AC3E}">
        <p14:creationId xmlns:p14="http://schemas.microsoft.com/office/powerpoint/2010/main" val="29600825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b="1" u="sng" dirty="0" smtClean="0">
                <a:solidFill>
                  <a:srgbClr val="FF0000"/>
                </a:solidFill>
                <a:latin typeface="XCCW Joined 1a" panose="03050602040000000000" pitchFamily="66" charset="0"/>
              </a:rPr>
              <a:t>Homework </a:t>
            </a:r>
            <a:endParaRPr lang="en-GB" sz="6600" b="1" u="sng" dirty="0">
              <a:solidFill>
                <a:srgbClr val="FF0000"/>
              </a:solidFill>
              <a:latin typeface="XCCW Joined 1a" panose="03050602040000000000" pitchFamily="66" charset="0"/>
            </a:endParaRPr>
          </a:p>
        </p:txBody>
      </p:sp>
      <p:sp>
        <p:nvSpPr>
          <p:cNvPr id="3" name="Content Placeholder 2"/>
          <p:cNvSpPr>
            <a:spLocks noGrp="1"/>
          </p:cNvSpPr>
          <p:nvPr>
            <p:ph idx="1"/>
          </p:nvPr>
        </p:nvSpPr>
        <p:spPr/>
        <p:txBody>
          <a:bodyPr>
            <a:normAutofit/>
          </a:bodyPr>
          <a:lstStyle/>
          <a:p>
            <a:pPr marL="0" indent="0">
              <a:buNone/>
            </a:pPr>
            <a:r>
              <a:rPr lang="en-GB" dirty="0" smtClean="0">
                <a:solidFill>
                  <a:srgbClr val="FF0000"/>
                </a:solidFill>
                <a:latin typeface="XCCW Joined 1a" panose="03050602040000000000" pitchFamily="66" charset="0"/>
              </a:rPr>
              <a:t>Homework will be set via a grid. We will discuss when this needs to be returned as a class in September.</a:t>
            </a:r>
          </a:p>
          <a:p>
            <a:pPr marL="0" indent="0">
              <a:buNone/>
            </a:pPr>
            <a:endParaRPr lang="en-GB" dirty="0">
              <a:solidFill>
                <a:srgbClr val="FF0000"/>
              </a:solidFill>
              <a:latin typeface="XCCW Joined 1a" panose="03050602040000000000" pitchFamily="66" charset="0"/>
            </a:endParaRPr>
          </a:p>
          <a:p>
            <a:pPr marL="0" indent="0">
              <a:buNone/>
            </a:pPr>
            <a:endParaRPr lang="en-GB" dirty="0" smtClean="0">
              <a:solidFill>
                <a:srgbClr val="FF0000"/>
              </a:solidFill>
              <a:latin typeface="XCCW Joined 1a" panose="03050602040000000000" pitchFamily="66" charset="0"/>
            </a:endParaRPr>
          </a:p>
          <a:p>
            <a:pPr marL="0" indent="0">
              <a:buNone/>
            </a:pPr>
            <a:r>
              <a:rPr lang="en-GB" dirty="0" smtClean="0">
                <a:solidFill>
                  <a:srgbClr val="FF0000"/>
                </a:solidFill>
                <a:latin typeface="XCCW Joined 1a" panose="03050602040000000000" pitchFamily="66" charset="0"/>
              </a:rPr>
              <a:t>Topic grids</a:t>
            </a:r>
          </a:p>
          <a:p>
            <a:pPr marL="0" indent="0">
              <a:buNone/>
            </a:pPr>
            <a:r>
              <a:rPr lang="en-GB" dirty="0" smtClean="0">
                <a:solidFill>
                  <a:srgbClr val="FF0000"/>
                </a:solidFill>
                <a:latin typeface="XCCW Joined 1a" panose="03050602040000000000" pitchFamily="66" charset="0"/>
              </a:rPr>
              <a:t>Maths  - Times Table </a:t>
            </a:r>
            <a:r>
              <a:rPr lang="en-GB" dirty="0" err="1" smtClean="0">
                <a:solidFill>
                  <a:srgbClr val="FF0000"/>
                </a:solidFill>
                <a:latin typeface="XCCW Joined 1a" panose="03050602040000000000" pitchFamily="66" charset="0"/>
              </a:rPr>
              <a:t>Rockstars</a:t>
            </a:r>
            <a:endParaRPr lang="en-GB" dirty="0" smtClean="0">
              <a:solidFill>
                <a:srgbClr val="FF0000"/>
              </a:solidFill>
              <a:latin typeface="XCCW Joined 1a" panose="03050602040000000000" pitchFamily="66" charset="0"/>
            </a:endParaRPr>
          </a:p>
          <a:p>
            <a:pPr marL="0" indent="0">
              <a:buNone/>
            </a:pPr>
            <a:r>
              <a:rPr lang="en-GB" dirty="0" smtClean="0">
                <a:solidFill>
                  <a:srgbClr val="FF0000"/>
                </a:solidFill>
                <a:latin typeface="XCCW Joined 1a" panose="03050602040000000000" pitchFamily="66" charset="0"/>
              </a:rPr>
              <a:t>Spellings – Spelling Shed</a:t>
            </a:r>
          </a:p>
          <a:p>
            <a:pPr marL="0" indent="0">
              <a:buNone/>
            </a:pPr>
            <a:r>
              <a:rPr lang="en-GB" dirty="0" smtClean="0">
                <a:solidFill>
                  <a:srgbClr val="FF0000"/>
                </a:solidFill>
                <a:latin typeface="XCCW Joined 1a" panose="03050602040000000000" pitchFamily="66" charset="0"/>
              </a:rPr>
              <a:t>Reading – Children are expected to read to an adult, at home, three times over the course of a week.</a:t>
            </a:r>
            <a:endParaRPr lang="en-GB" dirty="0">
              <a:solidFill>
                <a:srgbClr val="FF0000"/>
              </a:solidFill>
              <a:latin typeface="XCCW Joined 1a" panose="03050602040000000000" pitchFamily="66" charset="0"/>
            </a:endParaRPr>
          </a:p>
        </p:txBody>
      </p:sp>
    </p:spTree>
    <p:extLst>
      <p:ext uri="{BB962C8B-B14F-4D97-AF65-F5344CB8AC3E}">
        <p14:creationId xmlns:p14="http://schemas.microsoft.com/office/powerpoint/2010/main" val="11901271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XCCW Joined 1a" panose="03050602040000000000" pitchFamily="66" charset="0"/>
              </a:rPr>
              <a:t>Topics </a:t>
            </a:r>
            <a:endParaRPr lang="en-GB" dirty="0">
              <a:latin typeface="XCCW Joined 1a" panose="03050602040000000000" pitchFamily="66" charset="0"/>
            </a:endParaRPr>
          </a:p>
        </p:txBody>
      </p:sp>
      <p:sp>
        <p:nvSpPr>
          <p:cNvPr id="3" name="Content Placeholder 2"/>
          <p:cNvSpPr>
            <a:spLocks noGrp="1"/>
          </p:cNvSpPr>
          <p:nvPr>
            <p:ph idx="1"/>
          </p:nvPr>
        </p:nvSpPr>
        <p:spPr/>
        <p:txBody>
          <a:bodyPr/>
          <a:lstStyle/>
          <a:p>
            <a:pPr marL="0" indent="0">
              <a:buNone/>
            </a:pPr>
            <a:r>
              <a:rPr lang="en-GB" dirty="0" smtClean="0">
                <a:solidFill>
                  <a:srgbClr val="FF0000"/>
                </a:solidFill>
                <a:latin typeface="XCCW Joined 1a" panose="03050602040000000000" pitchFamily="66" charset="0"/>
              </a:rPr>
              <a:t>Cycle 1:</a:t>
            </a:r>
          </a:p>
          <a:p>
            <a:pPr marL="0" indent="0">
              <a:buNone/>
            </a:pPr>
            <a:r>
              <a:rPr lang="en-GB" dirty="0" smtClean="0">
                <a:solidFill>
                  <a:srgbClr val="FF0000"/>
                </a:solidFill>
                <a:latin typeface="XCCW Joined 1a" panose="03050602040000000000" pitchFamily="66" charset="0"/>
              </a:rPr>
              <a:t>Who do you think you are?</a:t>
            </a:r>
          </a:p>
          <a:p>
            <a:pPr marL="0" indent="0">
              <a:buNone/>
            </a:pPr>
            <a:r>
              <a:rPr lang="en-GB" dirty="0" smtClean="0">
                <a:latin typeface="XCCW Joined 1a" panose="03050602040000000000" pitchFamily="66" charset="0"/>
              </a:rPr>
              <a:t>During this explore unit, we be looking at what makes a community by initially focusing on our local area. We will also learn about the steel industry in South Yorkshire and how it contributed to the economy.</a:t>
            </a:r>
          </a:p>
          <a:p>
            <a:pPr marL="0" indent="0">
              <a:buNone/>
            </a:pPr>
            <a:r>
              <a:rPr lang="en-GB" dirty="0" smtClean="0">
                <a:solidFill>
                  <a:srgbClr val="0070C0"/>
                </a:solidFill>
                <a:latin typeface="XCCW Joined 1a" panose="03050602040000000000" pitchFamily="66" charset="0"/>
              </a:rPr>
              <a:t>Our </a:t>
            </a:r>
            <a:r>
              <a:rPr lang="en-GB" dirty="0">
                <a:solidFill>
                  <a:srgbClr val="0070C0"/>
                </a:solidFill>
                <a:latin typeface="XCCW Joined 1a" panose="03050602040000000000" pitchFamily="66" charset="0"/>
              </a:rPr>
              <a:t>s</a:t>
            </a:r>
            <a:r>
              <a:rPr lang="en-GB" dirty="0" smtClean="0">
                <a:solidFill>
                  <a:srgbClr val="0070C0"/>
                </a:solidFill>
                <a:latin typeface="XCCW Joined 1a" panose="03050602040000000000" pitchFamily="66" charset="0"/>
              </a:rPr>
              <a:t>cience focus for this explore is learning about how to look after our teeth and the human digestive system.</a:t>
            </a:r>
          </a:p>
          <a:p>
            <a:pPr marL="0" indent="0">
              <a:buNone/>
            </a:pPr>
            <a:r>
              <a:rPr lang="en-GB" dirty="0" smtClean="0">
                <a:solidFill>
                  <a:srgbClr val="00B050"/>
                </a:solidFill>
                <a:latin typeface="XCCW Joined 1a" panose="03050602040000000000" pitchFamily="66" charset="0"/>
              </a:rPr>
              <a:t>Through art, we will be studying the art works of Picasso and Dali and how their unique styles changed the art world.</a:t>
            </a:r>
          </a:p>
          <a:p>
            <a:pPr marL="0" indent="0">
              <a:buNone/>
            </a:pPr>
            <a:endParaRPr lang="en-GB" dirty="0" smtClean="0">
              <a:solidFill>
                <a:srgbClr val="0070C0"/>
              </a:solidFill>
              <a:latin typeface="XCCW Joined 1a" panose="03050602040000000000" pitchFamily="66" charset="0"/>
            </a:endParaRPr>
          </a:p>
        </p:txBody>
      </p:sp>
    </p:spTree>
    <p:extLst>
      <p:ext uri="{BB962C8B-B14F-4D97-AF65-F5344CB8AC3E}">
        <p14:creationId xmlns:p14="http://schemas.microsoft.com/office/powerpoint/2010/main" val="17307147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a:xfrm>
            <a:off x="838200" y="1418252"/>
            <a:ext cx="10515600" cy="5253135"/>
          </a:xfrm>
        </p:spPr>
        <p:txBody>
          <a:bodyPr>
            <a:normAutofit/>
          </a:bodyPr>
          <a:lstStyle/>
          <a:p>
            <a:pPr marL="0" indent="0">
              <a:buNone/>
            </a:pPr>
            <a:r>
              <a:rPr lang="en-GB" dirty="0" smtClean="0"/>
              <a:t>Children will have guided reading sessions everyday, focussing on different reading strands of Vocabulary, Inference, Prediction, Explain and Summarise. </a:t>
            </a:r>
          </a:p>
          <a:p>
            <a:pPr marL="0" indent="0">
              <a:buNone/>
            </a:pPr>
            <a:endParaRPr lang="en-GB" dirty="0"/>
          </a:p>
          <a:p>
            <a:pPr marL="0" indent="0">
              <a:buNone/>
            </a:pPr>
            <a:r>
              <a:rPr lang="en-GB" dirty="0" smtClean="0"/>
              <a:t>Children will read one-to-one with an adult at least once a week. </a:t>
            </a:r>
          </a:p>
          <a:p>
            <a:pPr marL="0" indent="0">
              <a:buNone/>
            </a:pPr>
            <a:endParaRPr lang="en-GB" dirty="0" smtClean="0"/>
          </a:p>
          <a:p>
            <a:pPr marL="0" indent="0">
              <a:buNone/>
            </a:pPr>
            <a:r>
              <a:rPr lang="en-GB" dirty="0" smtClean="0"/>
              <a:t>Just like this year, children will take home the easier book band to read with you. This is to help promote enjoyment, fluency and expression with their reading. At school, they will have a book from the next band up to help increase their difficulty levels.</a:t>
            </a:r>
          </a:p>
          <a:p>
            <a:pPr marL="0" indent="0">
              <a:buNone/>
            </a:pPr>
            <a:endParaRPr lang="en-GB" dirty="0"/>
          </a:p>
          <a:p>
            <a:pPr marL="0" indent="0">
              <a:buNone/>
            </a:pPr>
            <a:r>
              <a:rPr lang="en-GB" dirty="0" smtClean="0"/>
              <a:t>Children will have free choice reading books as well as banded books. The banded book will be at least 95% decodable, purely for practising fluency and sharing reading. </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35017599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593669"/>
            <a:ext cx="8596668" cy="4447693"/>
          </a:xfrm>
        </p:spPr>
        <p:txBody>
          <a:bodyPr>
            <a:normAutofit/>
          </a:bodyPr>
          <a:lstStyle/>
          <a:p>
            <a:pPr marL="0" indent="0">
              <a:buNone/>
            </a:pPr>
            <a:r>
              <a:rPr lang="en-GB" dirty="0" smtClean="0"/>
              <a:t>Gentle reminder  - Year 4 residential to </a:t>
            </a:r>
            <a:r>
              <a:rPr lang="en-GB" dirty="0" err="1" smtClean="0"/>
              <a:t>Robinwood</a:t>
            </a:r>
            <a:r>
              <a:rPr lang="en-GB" dirty="0" smtClean="0"/>
              <a:t> is from the 15</a:t>
            </a:r>
            <a:r>
              <a:rPr lang="en-GB" baseline="30000" dirty="0" smtClean="0"/>
              <a:t>th</a:t>
            </a:r>
            <a:r>
              <a:rPr lang="en-GB" dirty="0" smtClean="0"/>
              <a:t>  - 17</a:t>
            </a:r>
            <a:r>
              <a:rPr lang="en-GB" baseline="30000" dirty="0" smtClean="0"/>
              <a:t>th</a:t>
            </a:r>
            <a:r>
              <a:rPr lang="en-GB" dirty="0" smtClean="0"/>
              <a:t> </a:t>
            </a:r>
            <a:r>
              <a:rPr lang="en-GB" dirty="0" smtClean="0"/>
              <a:t>November </a:t>
            </a:r>
            <a:r>
              <a:rPr lang="en-GB" dirty="0" smtClean="0"/>
              <a:t>2023.</a:t>
            </a:r>
          </a:p>
          <a:p>
            <a:pPr marL="0" indent="0">
              <a:buNone/>
            </a:pPr>
            <a:endParaRPr lang="en-GB" dirty="0" smtClean="0"/>
          </a:p>
          <a:p>
            <a:pPr marL="0" indent="0">
              <a:buNone/>
            </a:pPr>
            <a:r>
              <a:rPr lang="en-GB" dirty="0" smtClean="0"/>
              <a:t>Thank you for all your support so far and I look forward to a very exciting year ahead. </a:t>
            </a:r>
          </a:p>
          <a:p>
            <a:pPr marL="0" indent="0">
              <a:buNone/>
            </a:pPr>
            <a:endParaRPr lang="en-GB" dirty="0"/>
          </a:p>
          <a:p>
            <a:pPr marL="0" indent="0">
              <a:buNone/>
            </a:pPr>
            <a:r>
              <a:rPr lang="en-GB" dirty="0" smtClean="0"/>
              <a:t>If you have any questions, please do not hesitate to contact me via Dojo and I will get back to you as soon as I can. </a:t>
            </a:r>
          </a:p>
          <a:p>
            <a:pPr marL="0" indent="0">
              <a:buNone/>
            </a:pPr>
            <a:endParaRPr lang="en-GB" dirty="0"/>
          </a:p>
          <a:p>
            <a:pPr marL="0" indent="0">
              <a:buNone/>
            </a:pPr>
            <a:r>
              <a:rPr lang="en-GB" dirty="0" smtClean="0"/>
              <a:t>Many thanks, </a:t>
            </a:r>
          </a:p>
          <a:p>
            <a:pPr marL="0" indent="0">
              <a:buNone/>
            </a:pPr>
            <a:r>
              <a:rPr lang="en-GB" dirty="0" smtClean="0"/>
              <a:t>Miss Foster</a:t>
            </a:r>
            <a:endParaRPr lang="en-GB" dirty="0"/>
          </a:p>
        </p:txBody>
      </p:sp>
    </p:spTree>
    <p:extLst>
      <p:ext uri="{BB962C8B-B14F-4D97-AF65-F5344CB8AC3E}">
        <p14:creationId xmlns:p14="http://schemas.microsoft.com/office/powerpoint/2010/main" val="2022675453"/>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15735</TotalTime>
  <Words>647</Words>
  <Application>Microsoft Office PowerPoint</Application>
  <PresentationFormat>Widescreen</PresentationFormat>
  <Paragraphs>78</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Trebuchet MS</vt:lpstr>
      <vt:lpstr>Wingdings 3</vt:lpstr>
      <vt:lpstr>XCCW Joined 1a</vt:lpstr>
      <vt:lpstr>Facet</vt:lpstr>
      <vt:lpstr>Welcome to  Monet Class  Year 4 </vt:lpstr>
      <vt:lpstr>A little bit about us…</vt:lpstr>
      <vt:lpstr>Lessons</vt:lpstr>
      <vt:lpstr>Timetable</vt:lpstr>
      <vt:lpstr>Dojos</vt:lpstr>
      <vt:lpstr>Homework </vt:lpstr>
      <vt:lpstr>Topics </vt:lpstr>
      <vt:lpstr>Reading</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2  South America</dc:title>
  <dc:creator>Katie Newitt</dc:creator>
  <cp:lastModifiedBy>summerfields.supply</cp:lastModifiedBy>
  <cp:revision>41</cp:revision>
  <dcterms:created xsi:type="dcterms:W3CDTF">2019-09-09T12:05:37Z</dcterms:created>
  <dcterms:modified xsi:type="dcterms:W3CDTF">2023-07-18T14:35:03Z</dcterms:modified>
</cp:coreProperties>
</file>