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734289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850654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274318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251380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03E6080-BC72-40A0-BE43-C0BD81FC0D97}" type="datetimeFigureOut">
              <a:rPr lang="en-GB" smtClean="0"/>
              <a:t>05/06/2020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58394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03E6080-BC72-40A0-BE43-C0BD81FC0D97}" type="datetimeFigureOut">
              <a:rPr lang="en-GB" smtClean="0"/>
              <a:t>05/06/2020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4140201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3E6080-BC72-40A0-BE43-C0BD81FC0D97}" type="datetimeFigureOut">
              <a:rPr lang="en-GB" smtClean="0"/>
              <a:t>05/06/2020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417066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931726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3E6080-BC72-40A0-BE43-C0BD81FC0D97}"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189807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842621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3E6080-BC72-40A0-BE43-C0BD81FC0D97}"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750E3F-9677-4E35-945D-AD51EAE648B2}" type="slidenum">
              <a:rPr lang="en-GB" smtClean="0"/>
              <a:t>‹#›</a:t>
            </a:fld>
            <a:endParaRPr lang="en-GB"/>
          </a:p>
        </p:txBody>
      </p:sp>
    </p:spTree>
    <p:extLst>
      <p:ext uri="{BB962C8B-B14F-4D97-AF65-F5344CB8AC3E}">
        <p14:creationId xmlns:p14="http://schemas.microsoft.com/office/powerpoint/2010/main" val="3109073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3E6080-BC72-40A0-BE43-C0BD81FC0D97}" type="datetimeFigureOut">
              <a:rPr lang="en-GB" smtClean="0"/>
              <a:t>05/06/2020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750E3F-9677-4E35-945D-AD51EAE648B2}" type="slidenum">
              <a:rPr lang="en-GB" smtClean="0"/>
              <a:t>‹#›</a:t>
            </a:fld>
            <a:endParaRPr lang="en-GB"/>
          </a:p>
        </p:txBody>
      </p:sp>
    </p:spTree>
    <p:extLst>
      <p:ext uri="{BB962C8B-B14F-4D97-AF65-F5344CB8AC3E}">
        <p14:creationId xmlns:p14="http://schemas.microsoft.com/office/powerpoint/2010/main" val="10092933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871730" y="193485"/>
          <a:ext cx="8700240" cy="5951542"/>
        </p:xfrm>
        <a:graphic>
          <a:graphicData uri="http://schemas.openxmlformats.org/drawingml/2006/table">
            <a:tbl>
              <a:tblPr firstRow="1" bandRow="1">
                <a:tableStyleId>{5C22544A-7EE6-4342-B048-85BDC9FD1C3A}</a:tableStyleId>
              </a:tblPr>
              <a:tblGrid>
                <a:gridCol w="1701971">
                  <a:extLst>
                    <a:ext uri="{9D8B030D-6E8A-4147-A177-3AD203B41FA5}">
                      <a16:colId xmlns:a16="http://schemas.microsoft.com/office/drawing/2014/main" val="20000"/>
                    </a:ext>
                  </a:extLst>
                </a:gridCol>
                <a:gridCol w="1634959">
                  <a:extLst>
                    <a:ext uri="{9D8B030D-6E8A-4147-A177-3AD203B41FA5}">
                      <a16:colId xmlns:a16="http://schemas.microsoft.com/office/drawing/2014/main" val="20001"/>
                    </a:ext>
                  </a:extLst>
                </a:gridCol>
                <a:gridCol w="244683">
                  <a:extLst>
                    <a:ext uri="{9D8B030D-6E8A-4147-A177-3AD203B41FA5}">
                      <a16:colId xmlns:a16="http://schemas.microsoft.com/office/drawing/2014/main" val="20002"/>
                    </a:ext>
                  </a:extLst>
                </a:gridCol>
                <a:gridCol w="843210">
                  <a:extLst>
                    <a:ext uri="{9D8B030D-6E8A-4147-A177-3AD203B41FA5}">
                      <a16:colId xmlns:a16="http://schemas.microsoft.com/office/drawing/2014/main" val="20003"/>
                    </a:ext>
                  </a:extLst>
                </a:gridCol>
                <a:gridCol w="3505734">
                  <a:extLst>
                    <a:ext uri="{9D8B030D-6E8A-4147-A177-3AD203B41FA5}">
                      <a16:colId xmlns:a16="http://schemas.microsoft.com/office/drawing/2014/main" val="20004"/>
                    </a:ext>
                  </a:extLst>
                </a:gridCol>
                <a:gridCol w="769683">
                  <a:extLst>
                    <a:ext uri="{9D8B030D-6E8A-4147-A177-3AD203B41FA5}">
                      <a16:colId xmlns:a16="http://schemas.microsoft.com/office/drawing/2014/main" val="20005"/>
                    </a:ext>
                  </a:extLst>
                </a:gridCol>
              </a:tblGrid>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2: Week 1: Pre-Learning Task 1</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2">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itchFamily="34" charset="0"/>
                        </a:rPr>
                        <a:t>Summer 2: Week 1</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600" b="1" dirty="0" smtClean="0">
                          <a:latin typeface="Century Gothic" pitchFamily="34" charset="0"/>
                        </a:rPr>
                        <a:t>Objective </a:t>
                      </a:r>
                    </a:p>
                    <a:p>
                      <a:r>
                        <a:rPr lang="en-GB" sz="1600" b="1" dirty="0" smtClean="0">
                          <a:latin typeface="Century Gothic" pitchFamily="34" charset="0"/>
                        </a:rPr>
                        <a:t>Measures:</a:t>
                      </a:r>
                      <a:r>
                        <a:rPr lang="en-GB" sz="1600" b="1" baseline="0" dirty="0" smtClean="0">
                          <a:latin typeface="Century Gothic" pitchFamily="34" charset="0"/>
                        </a:rPr>
                        <a:t> Time</a:t>
                      </a:r>
                      <a:endParaRPr lang="en-GB" sz="1600" b="1" dirty="0">
                        <a:latin typeface="Century Gothic" pitchFamily="34" charset="0"/>
                      </a:endParaRPr>
                    </a:p>
                  </a:txBody>
                  <a:tcPr/>
                </a:tc>
                <a:tc gridSpan="5">
                  <a:txBody>
                    <a:bodyPr/>
                    <a:lstStyle/>
                    <a:p>
                      <a:pPr>
                        <a:lnSpc>
                          <a:spcPct val="107000"/>
                        </a:lnSpc>
                        <a:spcAft>
                          <a:spcPts val="0"/>
                        </a:spcAft>
                      </a:pPr>
                      <a:r>
                        <a:rPr lang="en-GB" sz="12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0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4">
                  <a:txBody>
                    <a:bodyPr/>
                    <a:lstStyle/>
                    <a:p>
                      <a:r>
                        <a:rPr lang="en-GB" sz="1400" b="1" dirty="0" smtClean="0">
                          <a:latin typeface="Century Gothic" pitchFamily="34" charset="0"/>
                        </a:rPr>
                        <a:t>Tell the time shown on the clock</a:t>
                      </a:r>
                      <a:endParaRPr lang="en-GB" sz="1400" b="1" dirty="0">
                        <a:latin typeface="Century Gothic" pitchFamily="34" charset="0"/>
                      </a:endParaRPr>
                    </a:p>
                  </a:txBody>
                  <a:tcPr/>
                </a:tc>
                <a:tc hMerge="1">
                  <a:txBody>
                    <a:bodyPr/>
                    <a:lstStyle/>
                    <a:p>
                      <a:pPr>
                        <a:lnSpc>
                          <a:spcPct val="107000"/>
                        </a:lnSpc>
                        <a:spcAft>
                          <a:spcPts val="0"/>
                        </a:spcAft>
                      </a:pPr>
                      <a:endParaRPr lang="en-GB" sz="20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gridSpan="2">
                  <a:txBody>
                    <a:bodyPr/>
                    <a:lstStyle/>
                    <a:p>
                      <a:r>
                        <a:rPr lang="en-GB" sz="1400" b="1" dirty="0" smtClean="0">
                          <a:latin typeface="Century Gothic" panose="020B0502020202020204" pitchFamily="34" charset="0"/>
                        </a:rPr>
                        <a:t>Put the correct time on the clock</a:t>
                      </a:r>
                      <a:endParaRPr lang="en-GB" sz="1400" b="1" dirty="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4"/>
                  </a:ext>
                </a:extLst>
              </a:tr>
              <a:tr h="935422">
                <a:tc gridSpan="3">
                  <a:txBody>
                    <a:bodyPr/>
                    <a:lstStyle/>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p>
                      <a:endParaRPr lang="en-GB" sz="1400" dirty="0" smtClean="0">
                        <a:latin typeface="Century Gothic" panose="020B0502020202020204" pitchFamily="34" charset="0"/>
                      </a:endParaRPr>
                    </a:p>
                  </a:txBody>
                  <a:tcPr>
                    <a:noFill/>
                  </a:tcPr>
                </a:tc>
                <a:tc hMerge="1">
                  <a:txBody>
                    <a:bodyPr/>
                    <a:lstStyle/>
                    <a:p>
                      <a:endParaRPr lang="en-GB"/>
                    </a:p>
                  </a:txBody>
                  <a:tcPr/>
                </a:tc>
                <a:tc hMerge="1">
                  <a:txBody>
                    <a:bodyPr/>
                    <a:lstStyle/>
                    <a:p>
                      <a:endParaRPr lang="en-GB"/>
                    </a:p>
                  </a:txBody>
                  <a:tcPr/>
                </a:tc>
                <a:tc>
                  <a:txBody>
                    <a:bodyPr/>
                    <a:lstStyle/>
                    <a:p>
                      <a:endParaRPr lang="en-GB" sz="1800" b="1" i="1" dirty="0" smtClean="0"/>
                    </a:p>
                    <a:p>
                      <a:endParaRPr lang="en-GB" sz="1800" b="1" i="1" dirty="0"/>
                    </a:p>
                  </a:txBody>
                  <a:tcPr>
                    <a:solidFill>
                      <a:schemeClr val="accent2"/>
                    </a:solidFill>
                  </a:tcPr>
                </a:tc>
                <a:tc>
                  <a:txBody>
                    <a:bodyPr/>
                    <a:lstStyle/>
                    <a:p>
                      <a:endParaRPr lang="en-GB" sz="1400" dirty="0" smtClean="0">
                        <a:latin typeface="Century Gothic" panose="020B0502020202020204" pitchFamily="34" charset="0"/>
                      </a:endParaRPr>
                    </a:p>
                  </a:txBody>
                  <a:tcPr>
                    <a:noFill/>
                  </a:tcPr>
                </a:tc>
                <a:tc>
                  <a:txBody>
                    <a:bodyPr/>
                    <a:lstStyle/>
                    <a:p>
                      <a:endParaRPr lang="en-GB" dirty="0"/>
                    </a:p>
                  </a:txBody>
                  <a:tcPr>
                    <a:solidFill>
                      <a:schemeClr val="accent2"/>
                    </a:solidFill>
                  </a:tcPr>
                </a:tc>
                <a:extLst>
                  <a:ext uri="{0D108BD9-81ED-4DB2-BD59-A6C34878D82A}">
                    <a16:rowId xmlns:a16="http://schemas.microsoft.com/office/drawing/2014/main" val="10005"/>
                  </a:ext>
                </a:extLst>
              </a:tr>
              <a:tr h="2004382">
                <a:tc gridSpan="3">
                  <a:txBody>
                    <a:bodyPr/>
                    <a:lstStyle/>
                    <a:p>
                      <a:r>
                        <a:rPr lang="en-GB" sz="1400" baseline="0" dirty="0" smtClean="0">
                          <a:latin typeface="Century Gothic" panose="020B0502020202020204" pitchFamily="34" charset="0"/>
                        </a:rPr>
                        <a:t> </a:t>
                      </a:r>
                    </a:p>
                  </a:txBody>
                  <a:tcPr>
                    <a:noFill/>
                  </a:tcPr>
                </a:tc>
                <a:tc hMerge="1">
                  <a:txBody>
                    <a:bodyPr/>
                    <a:lstStyle/>
                    <a:p>
                      <a:endParaRPr lang="en-GB"/>
                    </a:p>
                  </a:txBody>
                  <a:tcPr/>
                </a:tc>
                <a:tc hMerge="1">
                  <a:txBody>
                    <a:bodyPr/>
                    <a:lstStyle/>
                    <a:p>
                      <a:endParaRPr lang="en-GB"/>
                    </a:p>
                  </a:txBody>
                  <a:tcPr/>
                </a:tc>
                <a:tc>
                  <a:txBody>
                    <a:bodyPr/>
                    <a:lstStyle/>
                    <a:p>
                      <a:endParaRPr lang="en-GB" dirty="0"/>
                    </a:p>
                  </a:txBody>
                  <a:tcPr>
                    <a:solidFill>
                      <a:schemeClr val="accent2"/>
                    </a:solidFill>
                  </a:tcPr>
                </a:tc>
                <a:tc>
                  <a:txBody>
                    <a:bodyPr/>
                    <a:lstStyle/>
                    <a:p>
                      <a:endParaRPr lang="en-GB" sz="1400" dirty="0">
                        <a:latin typeface="Century Gothic" panose="020B0502020202020204" pitchFamily="34" charset="0"/>
                      </a:endParaRPr>
                    </a:p>
                  </a:txBody>
                  <a:tcPr>
                    <a:noFill/>
                  </a:tcPr>
                </a:tc>
                <a:tc>
                  <a:txBody>
                    <a:bodyPr/>
                    <a:lstStyle/>
                    <a:p>
                      <a:endParaRPr lang="en-GB" dirty="0"/>
                    </a:p>
                  </a:txBody>
                  <a:tcPr>
                    <a:solidFill>
                      <a:schemeClr val="accent2"/>
                    </a:solidFill>
                  </a:tcPr>
                </a:tc>
                <a:extLst>
                  <a:ext uri="{0D108BD9-81ED-4DB2-BD59-A6C34878D82A}">
                    <a16:rowId xmlns:a16="http://schemas.microsoft.com/office/drawing/2014/main" val="10006"/>
                  </a:ext>
                </a:extLst>
              </a:tr>
            </a:tbl>
          </a:graphicData>
        </a:graphic>
      </p:graphicFrame>
      <p:sp>
        <p:nvSpPr>
          <p:cNvPr id="6" name="Slide Number Placeholder 5"/>
          <p:cNvSpPr>
            <a:spLocks noGrp="1"/>
          </p:cNvSpPr>
          <p:nvPr>
            <p:ph type="sldNum" sz="quarter" idx="12"/>
          </p:nvPr>
        </p:nvSpPr>
        <p:spPr/>
        <p:txBody>
          <a:bodyPr/>
          <a:lstStyle/>
          <a:p>
            <a:fld id="{8B9FC5B9-DBDC-439D-9FFC-D3534770D08D}" type="slidenum">
              <a:rPr lang="en-GB" smtClean="0"/>
              <a:t>1</a:t>
            </a:fld>
            <a:endParaRPr lang="en-GB" dirty="0"/>
          </a:p>
        </p:txBody>
      </p:sp>
      <p:sp>
        <p:nvSpPr>
          <p:cNvPr id="2" name="Footer Placeholder 1"/>
          <p:cNvSpPr>
            <a:spLocks noGrp="1"/>
          </p:cNvSpPr>
          <p:nvPr>
            <p:ph type="ftr" sz="quarter" idx="11"/>
          </p:nvPr>
        </p:nvSpPr>
        <p:spPr/>
        <p:txBody>
          <a:bodyPr/>
          <a:lstStyle/>
          <a:p>
            <a:r>
              <a:rPr lang="en-GB" dirty="0" smtClean="0"/>
              <a:t>© Focus Education UK Ltd</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0426" y="2379741"/>
            <a:ext cx="1512036" cy="1512036"/>
          </a:xfrm>
          <a:prstGeom prst="rect">
            <a:avLst/>
          </a:prstGeom>
        </p:spPr>
      </p:pic>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0426" y="4262384"/>
            <a:ext cx="1512036" cy="1512036"/>
          </a:xfrm>
          <a:prstGeom prst="rect">
            <a:avLst/>
          </a:prstGeom>
        </p:spPr>
      </p:pic>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5974" y="2379741"/>
            <a:ext cx="1512036" cy="1512036"/>
          </a:xfrm>
          <a:prstGeom prst="rect">
            <a:avLst/>
          </a:prstGeom>
        </p:spPr>
      </p:pic>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5974" y="4262384"/>
            <a:ext cx="1512036" cy="1512036"/>
          </a:xfrm>
          <a:prstGeom prst="rect">
            <a:avLst/>
          </a:prstGeom>
        </p:spPr>
      </p:pic>
      <p:cxnSp>
        <p:nvCxnSpPr>
          <p:cNvPr id="4" name="Straight Arrow Connector 3"/>
          <p:cNvCxnSpPr/>
          <p:nvPr/>
        </p:nvCxnSpPr>
        <p:spPr>
          <a:xfrm flipV="1">
            <a:off x="2796444" y="2579676"/>
            <a:ext cx="0" cy="55608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2796444" y="5015945"/>
            <a:ext cx="0" cy="50804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V="1">
            <a:off x="2796444" y="2930086"/>
            <a:ext cx="342774" cy="2056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flipH="1">
            <a:off x="2588575" y="5011029"/>
            <a:ext cx="207870" cy="28111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16"/>
          <p:cNvSpPr txBox="1"/>
          <p:nvPr/>
        </p:nvSpPr>
        <p:spPr>
          <a:xfrm>
            <a:off x="8257943" y="4262385"/>
            <a:ext cx="1505415" cy="307777"/>
          </a:xfrm>
          <a:prstGeom prst="rect">
            <a:avLst/>
          </a:prstGeom>
          <a:noFill/>
        </p:spPr>
        <p:txBody>
          <a:bodyPr wrap="square" rtlCol="0">
            <a:spAutoFit/>
          </a:bodyPr>
          <a:lstStyle/>
          <a:p>
            <a:r>
              <a:rPr lang="en-GB" sz="1400" dirty="0">
                <a:latin typeface="Century Gothic" panose="020B0502020202020204" pitchFamily="34" charset="0"/>
              </a:rPr>
              <a:t>Half past seven</a:t>
            </a:r>
            <a:endParaRPr lang="en-GB" sz="1400" dirty="0">
              <a:latin typeface="Century Gothic" panose="020B0502020202020204" pitchFamily="34" charset="0"/>
            </a:endParaRPr>
          </a:p>
        </p:txBody>
      </p:sp>
      <p:sp>
        <p:nvSpPr>
          <p:cNvPr id="18" name="TextBox 17"/>
          <p:cNvSpPr txBox="1"/>
          <p:nvPr/>
        </p:nvSpPr>
        <p:spPr>
          <a:xfrm>
            <a:off x="8257942" y="2520177"/>
            <a:ext cx="1505415" cy="307777"/>
          </a:xfrm>
          <a:prstGeom prst="rect">
            <a:avLst/>
          </a:prstGeom>
          <a:noFill/>
        </p:spPr>
        <p:txBody>
          <a:bodyPr wrap="square" rtlCol="0">
            <a:spAutoFit/>
          </a:bodyPr>
          <a:lstStyle/>
          <a:p>
            <a:r>
              <a:rPr lang="en-GB" sz="1400" dirty="0">
                <a:latin typeface="Century Gothic" panose="020B0502020202020204" pitchFamily="34" charset="0"/>
              </a:rPr>
              <a:t>Six o’clock</a:t>
            </a:r>
            <a:endParaRPr lang="en-GB" sz="1400" dirty="0">
              <a:latin typeface="Century Gothic" panose="020B0502020202020204" pitchFamily="34" charset="0"/>
            </a:endParaRPr>
          </a:p>
        </p:txBody>
      </p:sp>
    </p:spTree>
    <p:extLst>
      <p:ext uri="{BB962C8B-B14F-4D97-AF65-F5344CB8AC3E}">
        <p14:creationId xmlns:p14="http://schemas.microsoft.com/office/powerpoint/2010/main" val="1430556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299848"/>
          <a:ext cx="8590065" cy="5666268"/>
        </p:xfrm>
        <a:graphic>
          <a:graphicData uri="http://schemas.openxmlformats.org/drawingml/2006/table">
            <a:tbl>
              <a:tblPr firstRow="1" bandRow="1">
                <a:tableStyleId>{5C22544A-7EE6-4342-B048-85BDC9FD1C3A}</a:tableStyleId>
              </a:tblPr>
              <a:tblGrid>
                <a:gridCol w="1720899">
                  <a:extLst>
                    <a:ext uri="{9D8B030D-6E8A-4147-A177-3AD203B41FA5}">
                      <a16:colId xmlns:a16="http://schemas.microsoft.com/office/drawing/2014/main" val="20000"/>
                    </a:ext>
                  </a:extLst>
                </a:gridCol>
                <a:gridCol w="2099256">
                  <a:extLst>
                    <a:ext uri="{9D8B030D-6E8A-4147-A177-3AD203B41FA5}">
                      <a16:colId xmlns:a16="http://schemas.microsoft.com/office/drawing/2014/main" val="20001"/>
                    </a:ext>
                  </a:extLst>
                </a:gridCol>
                <a:gridCol w="4769910">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solidFill>
                            <a:schemeClr val="tx1"/>
                          </a:solidFill>
                          <a:latin typeface="Century Gothic" panose="020B0502020202020204" pitchFamily="34" charset="0"/>
                        </a:rPr>
                        <a:t>Measures :</a:t>
                      </a:r>
                      <a:r>
                        <a:rPr lang="en-GB" sz="1400" b="1" baseline="0" dirty="0" smtClean="0">
                          <a:solidFill>
                            <a:schemeClr val="tx1"/>
                          </a:solidFill>
                          <a:latin typeface="Century Gothic" panose="020B0502020202020204" pitchFamily="34" charset="0"/>
                        </a:rPr>
                        <a:t> </a:t>
                      </a:r>
                      <a:r>
                        <a:rPr lang="en-GB" sz="1400" b="1" kern="1200" baseline="0" dirty="0" smtClean="0">
                          <a:solidFill>
                            <a:schemeClr val="dk1"/>
                          </a:solidFill>
                          <a:effectLst/>
                          <a:latin typeface="Century Gothic" pitchFamily="34" charset="0"/>
                          <a:ea typeface="+mn-ea"/>
                          <a:cs typeface="+mn-cs"/>
                        </a:rPr>
                        <a:t>Time</a:t>
                      </a:r>
                      <a:r>
                        <a:rPr lang="en-GB" sz="1400" b="0" kern="1200" dirty="0" smtClean="0">
                          <a:solidFill>
                            <a:schemeClr val="dk1"/>
                          </a:solidFill>
                          <a:effectLst/>
                          <a:latin typeface="Century Gothic" pitchFamily="34" charset="0"/>
                          <a:ea typeface="+mn-ea"/>
                          <a:cs typeface="+mn-cs"/>
                        </a:rPr>
                        <a:t>:</a:t>
                      </a:r>
                      <a:r>
                        <a:rPr lang="en-GB" sz="1800" b="0" kern="1200" dirty="0" smtClean="0">
                          <a:solidFill>
                            <a:schemeClr val="dk1"/>
                          </a:solidFill>
                          <a:effectLst/>
                          <a:latin typeface="Century Gothic" pitchFamily="34" charset="0"/>
                          <a:ea typeface="+mn-ea"/>
                          <a:cs typeface="+mn-cs"/>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2036786">
                <a:tc rowSpan="2">
                  <a:txBody>
                    <a:bodyPr/>
                    <a:lstStyle/>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o’clock times.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half past times.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o’clock times.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half past times.</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Know some key events associated with o’clock and half past times, e.g. lunchtime etc.</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spcAft>
                          <a:spcPts val="0"/>
                        </a:spcAft>
                        <a:buFont typeface="Wingdings" panose="05000000000000000000" pitchFamily="2" charset="2"/>
                        <a:buNone/>
                      </a:pPr>
                      <a:endParaRPr lang="en-GB" sz="10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Using a clock face take pupils through what time it is when the big hand is at 12.</a:t>
                      </a:r>
                    </a:p>
                    <a:p>
                      <a:pPr marL="171450" indent="-171450">
                        <a:buFont typeface="Arial" panose="020B0604020202020204" pitchFamily="34" charset="0"/>
                        <a:buChar char="•"/>
                      </a:pPr>
                      <a:r>
                        <a:rPr lang="en-GB" sz="1200" baseline="0" dirty="0" smtClean="0">
                          <a:latin typeface="Century Gothic" panose="020B0502020202020204" pitchFamily="34" charset="0"/>
                        </a:rPr>
                        <a:t>Again, using the clock faces take pupils through what time it is when the big hand is at 6.</a:t>
                      </a:r>
                    </a:p>
                    <a:p>
                      <a:pPr marL="171450" indent="-171450">
                        <a:buFont typeface="Arial" panose="020B0604020202020204" pitchFamily="34" charset="0"/>
                        <a:buChar char="•"/>
                      </a:pPr>
                      <a:r>
                        <a:rPr lang="en-GB" sz="1200" baseline="0" dirty="0" smtClean="0">
                          <a:latin typeface="Century Gothic" panose="020B0502020202020204" pitchFamily="34" charset="0"/>
                        </a:rPr>
                        <a:t>Revise with pupils what they do at key times during the day, that is o’clock and half past the hour significant times, ie, lunch at 12 o’clock, go home at half past three, etc.</a:t>
                      </a:r>
                    </a:p>
                    <a:p>
                      <a:r>
                        <a:rPr lang="en-GB" sz="1200" baseline="0" dirty="0" smtClean="0">
                          <a:latin typeface="Century Gothic" panose="020B0502020202020204" pitchFamily="34" charset="0"/>
                        </a:rPr>
                        <a:t>                   </a:t>
                      </a:r>
                      <a:endParaRPr lang="en-GB" sz="1200" dirty="0" smtClean="0">
                        <a:latin typeface="Century Gothic" panose="020B0502020202020204" pitchFamily="34" charset="0"/>
                      </a:endParaRPr>
                    </a:p>
                  </a:txBody>
                  <a:tcPr/>
                </a:tc>
                <a:tc>
                  <a:txBody>
                    <a:bodyPr/>
                    <a:lstStyle/>
                    <a:p>
                      <a:r>
                        <a:rPr lang="en-GB" sz="1200" b="1" dirty="0" smtClean="0">
                          <a:latin typeface="Century Gothic" panose="020B0502020202020204" pitchFamily="34" charset="0"/>
                        </a:rPr>
                        <a:t>Time on the Clock face</a:t>
                      </a:r>
                    </a:p>
                    <a:p>
                      <a:r>
                        <a:rPr lang="en-GB" sz="1200" dirty="0" smtClean="0">
                          <a:latin typeface="Century Gothic" panose="020B0502020202020204" pitchFamily="34" charset="0"/>
                        </a:rPr>
                        <a:t>Work</a:t>
                      </a:r>
                      <a:r>
                        <a:rPr lang="en-GB" sz="1200" baseline="0" dirty="0" smtClean="0">
                          <a:latin typeface="Century Gothic" panose="020B0502020202020204" pitchFamily="34" charset="0"/>
                        </a:rPr>
                        <a:t> out what the time is on the following clock faces:</a:t>
                      </a:r>
                      <a:endParaRPr lang="en-GB" sz="1200" dirty="0" smtClean="0">
                        <a:latin typeface="Century Gothic" panose="020B0502020202020204" pitchFamily="34" charset="0"/>
                      </a:endParaRPr>
                    </a:p>
                  </a:txBody>
                  <a:tcPr>
                    <a:noFill/>
                  </a:tcPr>
                </a:tc>
                <a:extLst>
                  <a:ext uri="{0D108BD9-81ED-4DB2-BD59-A6C34878D82A}">
                    <a16:rowId xmlns:a16="http://schemas.microsoft.com/office/drawing/2014/main" val="10003"/>
                  </a:ext>
                </a:extLst>
              </a:tr>
              <a:tr h="1913902">
                <a:tc vMerge="1">
                  <a:txBody>
                    <a:bodyPr/>
                    <a:lstStyle/>
                    <a:p>
                      <a:endParaRPr lang="en-GB"/>
                    </a:p>
                  </a:txBody>
                  <a:tcPr/>
                </a:tc>
                <a:tc vMerge="1">
                  <a:txBody>
                    <a:bodyPr/>
                    <a:lstStyle/>
                    <a:p>
                      <a:endParaRPr lang="en-GB" sz="1200" dirty="0" smtClean="0">
                        <a:latin typeface="Century Gothic" panose="020B0502020202020204" pitchFamily="34" charset="0"/>
                      </a:endParaRPr>
                    </a:p>
                  </a:txBody>
                  <a:tcPr/>
                </a:tc>
                <a:tc>
                  <a:txBody>
                    <a:bodyPr/>
                    <a:lstStyle/>
                    <a:p>
                      <a:r>
                        <a:rPr lang="en-GB" sz="1200" b="1" dirty="0" smtClean="0">
                          <a:latin typeface="Century Gothic" panose="020B0502020202020204" pitchFamily="34" charset="0"/>
                        </a:rPr>
                        <a:t>Put these times on the clock faces</a:t>
                      </a:r>
                    </a:p>
                  </a:txBody>
                  <a:tcPr>
                    <a:noFill/>
                  </a:tcPr>
                </a:tc>
                <a:extLst>
                  <a:ext uri="{0D108BD9-81ED-4DB2-BD59-A6C34878D82A}">
                    <a16:rowId xmlns:a16="http://schemas.microsoft.com/office/drawing/2014/main" val="10004"/>
                  </a:ext>
                </a:extLst>
              </a:tr>
            </a:tbl>
          </a:graphicData>
        </a:graphic>
      </p:graphicFrame>
      <p:sp>
        <p:nvSpPr>
          <p:cNvPr id="2" name="Footer Placeholder 1"/>
          <p:cNvSpPr>
            <a:spLocks noGrp="1"/>
          </p:cNvSpPr>
          <p:nvPr>
            <p:ph type="ftr" sz="quarter" idx="11"/>
          </p:nvPr>
        </p:nvSpPr>
        <p:spPr/>
        <p:txBody>
          <a:bodyPr/>
          <a:lstStyle/>
          <a:p>
            <a:r>
              <a:rPr lang="en-GB" dirty="0" smtClean="0"/>
              <a:t>© Focus Education UK Ltd</a:t>
            </a:r>
            <a:endParaRPr lang="en-GB" dirty="0"/>
          </a:p>
        </p:txBody>
      </p:sp>
      <p:sp>
        <p:nvSpPr>
          <p:cNvPr id="3" name="Slide Number Placeholder 2"/>
          <p:cNvSpPr>
            <a:spLocks noGrp="1"/>
          </p:cNvSpPr>
          <p:nvPr>
            <p:ph type="sldNum" sz="quarter" idx="12"/>
          </p:nvPr>
        </p:nvSpPr>
        <p:spPr/>
        <p:txBody>
          <a:bodyPr/>
          <a:lstStyle/>
          <a:p>
            <a:fld id="{BD94B9D1-689F-45DB-9E62-C7110AF6A8C8}" type="slidenum">
              <a:rPr lang="en-GB" smtClean="0"/>
              <a:t>2</a:t>
            </a:fld>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08052" y="2480102"/>
            <a:ext cx="845509" cy="845509"/>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2830" y="2480100"/>
            <a:ext cx="845509" cy="845509"/>
          </a:xfrm>
          <a:prstGeom prst="rect">
            <a:avLst/>
          </a:prstGeom>
        </p:spPr>
      </p:pic>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81591" y="2480100"/>
            <a:ext cx="845509" cy="845509"/>
          </a:xfrm>
          <a:prstGeom prst="rect">
            <a:avLst/>
          </a:prstGeom>
        </p:spPr>
      </p:pic>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30065" y="2480101"/>
            <a:ext cx="845509" cy="845509"/>
          </a:xfrm>
          <a:prstGeom prst="rect">
            <a:avLst/>
          </a:prstGeom>
        </p:spPr>
      </p:pic>
      <p:cxnSp>
        <p:nvCxnSpPr>
          <p:cNvPr id="10" name="Straight Arrow Connector 9"/>
          <p:cNvCxnSpPr/>
          <p:nvPr/>
        </p:nvCxnSpPr>
        <p:spPr>
          <a:xfrm flipV="1">
            <a:off x="6230805" y="2596487"/>
            <a:ext cx="0" cy="3063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flipV="1">
            <a:off x="7435583" y="2596487"/>
            <a:ext cx="0" cy="3063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604344" y="2902854"/>
            <a:ext cx="0" cy="2770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9652818" y="2902854"/>
            <a:ext cx="0" cy="2770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a:off x="6230806" y="2902853"/>
            <a:ext cx="19615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flipH="1">
            <a:off x="7242413" y="2902853"/>
            <a:ext cx="19317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p:nvPr/>
        </p:nvCxnSpPr>
        <p:spPr>
          <a:xfrm>
            <a:off x="8604345" y="2902854"/>
            <a:ext cx="88143" cy="1610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p:cNvCxnSpPr/>
          <p:nvPr/>
        </p:nvCxnSpPr>
        <p:spPr>
          <a:xfrm flipH="1">
            <a:off x="9460173" y="2902854"/>
            <a:ext cx="192646" cy="484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7" name="Rectangle 26"/>
          <p:cNvSpPr/>
          <p:nvPr/>
        </p:nvSpPr>
        <p:spPr>
          <a:xfrm>
            <a:off x="5808052" y="3412274"/>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p:cNvSpPr/>
          <p:nvPr/>
        </p:nvSpPr>
        <p:spPr>
          <a:xfrm>
            <a:off x="7012829" y="3412274"/>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p:cNvSpPr/>
          <p:nvPr/>
        </p:nvSpPr>
        <p:spPr>
          <a:xfrm>
            <a:off x="8181590" y="3412273"/>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29"/>
          <p:cNvSpPr/>
          <p:nvPr/>
        </p:nvSpPr>
        <p:spPr>
          <a:xfrm>
            <a:off x="9233366" y="3412273"/>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2" name="Picture 3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08051" y="4299759"/>
            <a:ext cx="845509" cy="845509"/>
          </a:xfrm>
          <a:prstGeom prst="rect">
            <a:avLst/>
          </a:prstGeom>
        </p:spPr>
      </p:pic>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2829" y="4299759"/>
            <a:ext cx="845509" cy="845509"/>
          </a:xfrm>
          <a:prstGeom prst="rect">
            <a:avLst/>
          </a:prstGeom>
        </p:spPr>
      </p:pic>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81590" y="4299759"/>
            <a:ext cx="845509" cy="845509"/>
          </a:xfrm>
          <a:prstGeom prst="rect">
            <a:avLst/>
          </a:prstGeom>
        </p:spPr>
      </p:pic>
      <p:pic>
        <p:nvPicPr>
          <p:cNvPr id="35" name="Picture 3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30064" y="4282011"/>
            <a:ext cx="845509" cy="845509"/>
          </a:xfrm>
          <a:prstGeom prst="rect">
            <a:avLst/>
          </a:prstGeom>
        </p:spPr>
      </p:pic>
      <p:sp>
        <p:nvSpPr>
          <p:cNvPr id="36" name="Rectangle 35"/>
          <p:cNvSpPr/>
          <p:nvPr/>
        </p:nvSpPr>
        <p:spPr>
          <a:xfrm>
            <a:off x="5808050" y="5317493"/>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4 o’clock</a:t>
            </a:r>
            <a:endParaRPr lang="en-GB" sz="1400" dirty="0">
              <a:latin typeface="Century Gothic" panose="020B0502020202020204" pitchFamily="34" charset="0"/>
            </a:endParaRPr>
          </a:p>
        </p:txBody>
      </p:sp>
      <p:sp>
        <p:nvSpPr>
          <p:cNvPr id="37" name="Rectangle 36"/>
          <p:cNvSpPr/>
          <p:nvPr/>
        </p:nvSpPr>
        <p:spPr>
          <a:xfrm>
            <a:off x="7012828" y="5313498"/>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6 o’clock</a:t>
            </a:r>
            <a:endParaRPr lang="en-GB" sz="1400" dirty="0">
              <a:latin typeface="Century Gothic" panose="020B0502020202020204" pitchFamily="34" charset="0"/>
            </a:endParaRPr>
          </a:p>
        </p:txBody>
      </p:sp>
      <p:sp>
        <p:nvSpPr>
          <p:cNvPr id="38" name="Rectangle 37"/>
          <p:cNvSpPr/>
          <p:nvPr/>
        </p:nvSpPr>
        <p:spPr>
          <a:xfrm>
            <a:off x="8181590" y="5303891"/>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Half past 12</a:t>
            </a:r>
            <a:endParaRPr lang="en-GB" sz="1400" dirty="0">
              <a:latin typeface="Century Gothic" panose="020B0502020202020204" pitchFamily="34" charset="0"/>
            </a:endParaRPr>
          </a:p>
        </p:txBody>
      </p:sp>
      <p:sp>
        <p:nvSpPr>
          <p:cNvPr id="39" name="Rectangle 38"/>
          <p:cNvSpPr/>
          <p:nvPr/>
        </p:nvSpPr>
        <p:spPr>
          <a:xfrm>
            <a:off x="9230063" y="5290194"/>
            <a:ext cx="845509" cy="4795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Half past 7</a:t>
            </a:r>
            <a:endParaRPr lang="en-GB" sz="1400" dirty="0">
              <a:latin typeface="Century Gothic" panose="020B0502020202020204" pitchFamily="34" charset="0"/>
            </a:endParaRPr>
          </a:p>
        </p:txBody>
      </p:sp>
    </p:spTree>
    <p:extLst>
      <p:ext uri="{BB962C8B-B14F-4D97-AF65-F5344CB8AC3E}">
        <p14:creationId xmlns:p14="http://schemas.microsoft.com/office/powerpoint/2010/main" val="3856484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291434"/>
          <a:ext cx="8564137" cy="600900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solidFill>
                            <a:schemeClr val="tx1"/>
                          </a:solidFill>
                          <a:latin typeface="Century Gothic" panose="020B0502020202020204" pitchFamily="34" charset="0"/>
                        </a:rPr>
                        <a:t>Measures :</a:t>
                      </a:r>
                      <a:r>
                        <a:rPr lang="en-GB" sz="1400" b="1" baseline="0" dirty="0" smtClean="0">
                          <a:solidFill>
                            <a:schemeClr val="tx1"/>
                          </a:solidFill>
                          <a:latin typeface="Century Gothic" panose="020B0502020202020204" pitchFamily="34" charset="0"/>
                        </a:rPr>
                        <a:t> </a:t>
                      </a:r>
                      <a:r>
                        <a:rPr lang="en-GB" sz="1400" b="1" kern="1200" dirty="0" smtClean="0">
                          <a:solidFill>
                            <a:schemeClr val="dk1"/>
                          </a:solidFill>
                          <a:effectLst/>
                          <a:latin typeface="Century Gothic" pitchFamily="34" charset="0"/>
                          <a:ea typeface="+mn-ea"/>
                          <a:cs typeface="+mn-cs"/>
                        </a:rPr>
                        <a:t>Time</a:t>
                      </a:r>
                      <a:r>
                        <a:rPr lang="en-GB" sz="1400" b="0" kern="1200" dirty="0" smtClean="0">
                          <a:solidFill>
                            <a:schemeClr val="dk1"/>
                          </a:solidFill>
                          <a:effectLst/>
                          <a:latin typeface="Century Gothic" pitchFamily="34" charset="0"/>
                          <a:ea typeface="+mn-ea"/>
                          <a:cs typeface="+mn-cs"/>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083708">
                <a:tc rowSpan="2">
                  <a:txBody>
                    <a:bodyPr/>
                    <a:lstStyle/>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o’clock times. </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half past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o’clock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half past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Know some key events associated with o’clock and half past times, e.g. lunchtime etc.</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spcAft>
                          <a:spcPts val="0"/>
                        </a:spcAft>
                        <a:buClr>
                          <a:srgbClr val="0070C0"/>
                        </a:buClr>
                        <a:buFont typeface="Wingdings" panose="05000000000000000000" pitchFamily="2" charset="2"/>
                        <a:buNone/>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b="1" baseline="0" dirty="0" smtClean="0">
                          <a:latin typeface="Century Gothic" panose="020B0502020202020204" pitchFamily="34" charset="0"/>
                        </a:rPr>
                        <a:t>Rapid response to times shown on clock face</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Rapidly respond to times shown to them by an adult or their partner.</a:t>
                      </a:r>
                    </a:p>
                    <a:p>
                      <a:r>
                        <a:rPr lang="en-GB" sz="1200" baseline="0" dirty="0" smtClean="0">
                          <a:latin typeface="Century Gothic" panose="020B0502020202020204" pitchFamily="34" charset="0"/>
                        </a:rPr>
                        <a:t>The times need to be:</a:t>
                      </a:r>
                    </a:p>
                    <a:p>
                      <a:pPr marL="171450" indent="-171450">
                        <a:buFont typeface="Arial" panose="020B0604020202020204" pitchFamily="34" charset="0"/>
                        <a:buChar char="•"/>
                      </a:pPr>
                      <a:r>
                        <a:rPr lang="en-GB" sz="1200" baseline="0" dirty="0" smtClean="0">
                          <a:latin typeface="Century Gothic" panose="020B0502020202020204" pitchFamily="34" charset="0"/>
                        </a:rPr>
                        <a:t>o’clock, and</a:t>
                      </a:r>
                    </a:p>
                    <a:p>
                      <a:pPr marL="171450" indent="-171450">
                        <a:buFont typeface="Arial" panose="020B0604020202020204" pitchFamily="34" charset="0"/>
                        <a:buChar char="•"/>
                      </a:pPr>
                      <a:endParaRPr lang="en-GB" sz="1200" baseline="0" dirty="0" smtClean="0">
                        <a:latin typeface="Century Gothic" panose="020B0502020202020204" pitchFamily="34" charset="0"/>
                      </a:endParaRPr>
                    </a:p>
                    <a:p>
                      <a:pPr marL="171450" indent="-171450">
                        <a:buFont typeface="Arial" panose="020B0604020202020204" pitchFamily="34" charset="0"/>
                        <a:buChar char="•"/>
                      </a:pPr>
                      <a:r>
                        <a:rPr lang="en-GB" sz="1200" baseline="0" dirty="0" smtClean="0">
                          <a:latin typeface="Century Gothic" panose="020B0502020202020204" pitchFamily="34" charset="0"/>
                        </a:rPr>
                        <a:t>half past the hour</a:t>
                      </a:r>
                    </a:p>
                    <a:p>
                      <a:pPr marL="171450" indent="-171450">
                        <a:buFont typeface="Arial" panose="020B0604020202020204" pitchFamily="34" charset="0"/>
                        <a:buChar char="•"/>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Swap roles with your partner.</a:t>
                      </a:r>
                    </a:p>
                  </a:txBody>
                  <a:tcPr/>
                </a:tc>
                <a:tc>
                  <a:txBody>
                    <a:bodyPr/>
                    <a:lstStyle/>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Match the times to the words.</a:t>
                      </a:r>
                    </a:p>
                  </a:txBody>
                  <a:tcPr>
                    <a:noFill/>
                  </a:tcPr>
                </a:tc>
                <a:extLst>
                  <a:ext uri="{0D108BD9-81ED-4DB2-BD59-A6C34878D82A}">
                    <a16:rowId xmlns:a16="http://schemas.microsoft.com/office/drawing/2014/main" val="10003"/>
                  </a:ext>
                </a:extLst>
              </a:tr>
              <a:tr h="1170783">
                <a:tc vMerge="1">
                  <a:txBody>
                    <a:bodyPr/>
                    <a:lstStyle/>
                    <a:p>
                      <a:pPr marL="342900" lvl="0" indent="-342900">
                        <a:spcAft>
                          <a:spcPts val="0"/>
                        </a:spcAft>
                        <a:buFont typeface="Wingdings" panose="05000000000000000000" pitchFamily="2" charset="2"/>
                        <a:buChar char=""/>
                      </a:pP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Mum is very busy and confused.</a:t>
                      </a:r>
                    </a:p>
                    <a:p>
                      <a:pPr marL="0" indent="0">
                        <a:buFont typeface="Arial" panose="020B0604020202020204" pitchFamily="34" charset="0"/>
                        <a:buNone/>
                      </a:pPr>
                      <a:r>
                        <a:rPr lang="en-GB" sz="1200" baseline="0" dirty="0" smtClean="0">
                          <a:latin typeface="Century Gothic" panose="020B0502020202020204" pitchFamily="34" charset="0"/>
                        </a:rPr>
                        <a:t>She says she got out of bed at 12 o’clock had her lunch at 9 o’clock at night in the morning and finally sat down to watch television at 8 o’clock . </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What time did she get out of bed?</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_____________________________________</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What time did she settle down to watch TV? </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_____________________________________           </a:t>
                      </a:r>
                    </a:p>
                  </a:txBody>
                  <a:tcPr/>
                </a:tc>
                <a:tc>
                  <a:txBody>
                    <a:bodyPr/>
                    <a:lstStyle/>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txBody>
                  <a:tcPr>
                    <a:noFill/>
                  </a:tcPr>
                </a:tc>
                <a:extLst>
                  <a:ext uri="{0D108BD9-81ED-4DB2-BD59-A6C34878D82A}">
                    <a16:rowId xmlns:a16="http://schemas.microsoft.com/office/drawing/2014/main" val="10004"/>
                  </a:ext>
                </a:extLst>
              </a:tr>
            </a:tbl>
          </a:graphicData>
        </a:graphic>
      </p:graphicFrame>
      <p:sp>
        <p:nvSpPr>
          <p:cNvPr id="2" name="Slide Number Placeholder 1"/>
          <p:cNvSpPr>
            <a:spLocks noGrp="1"/>
          </p:cNvSpPr>
          <p:nvPr>
            <p:ph type="sldNum" sz="quarter" idx="12"/>
          </p:nvPr>
        </p:nvSpPr>
        <p:spPr/>
        <p:txBody>
          <a:bodyPr/>
          <a:lstStyle/>
          <a:p>
            <a:fld id="{BD94B9D1-689F-45DB-9E62-C7110AF6A8C8}" type="slidenum">
              <a:rPr lang="en-GB" smtClean="0"/>
              <a:t>3</a:t>
            </a:fld>
            <a:endParaRPr lang="en-GB" dirty="0"/>
          </a:p>
        </p:txBody>
      </p:sp>
      <p:sp>
        <p:nvSpPr>
          <p:cNvPr id="3" name="Footer Placeholder 2"/>
          <p:cNvSpPr>
            <a:spLocks noGrp="1"/>
          </p:cNvSpPr>
          <p:nvPr>
            <p:ph type="ftr" sz="quarter" idx="11"/>
          </p:nvPr>
        </p:nvSpPr>
        <p:spPr/>
        <p:txBody>
          <a:bodyPr/>
          <a:lstStyle/>
          <a:p>
            <a:r>
              <a:rPr lang="en-GB" dirty="0" smtClean="0"/>
              <a:t>© Focus Education UK Ltd</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84598" y="1753360"/>
            <a:ext cx="654452" cy="654452"/>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43812" y="1753360"/>
            <a:ext cx="654452" cy="654452"/>
          </a:xfrm>
          <a:prstGeom prst="rect">
            <a:avLst/>
          </a:prstGeom>
        </p:spPr>
      </p:pic>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98403" y="1753360"/>
            <a:ext cx="654452" cy="654452"/>
          </a:xfrm>
          <a:prstGeom prst="rect">
            <a:avLst/>
          </a:prstGeom>
        </p:spPr>
      </p:pic>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4199" y="1753360"/>
            <a:ext cx="654452" cy="654452"/>
          </a:xfrm>
          <a:prstGeom prst="rect">
            <a:avLst/>
          </a:prstGeom>
        </p:spPr>
      </p:pic>
      <p:cxnSp>
        <p:nvCxnSpPr>
          <p:cNvPr id="10" name="Straight Arrow Connector 9"/>
          <p:cNvCxnSpPr/>
          <p:nvPr/>
        </p:nvCxnSpPr>
        <p:spPr>
          <a:xfrm flipV="1">
            <a:off x="7311824" y="1839730"/>
            <a:ext cx="0" cy="2408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flipV="1">
            <a:off x="9025630" y="1847142"/>
            <a:ext cx="0" cy="2334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141425" y="2080586"/>
            <a:ext cx="0" cy="2198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9871038" y="2080586"/>
            <a:ext cx="0" cy="2198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flipH="1" flipV="1">
            <a:off x="7180704" y="2009584"/>
            <a:ext cx="131120" cy="710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p:nvPr/>
        </p:nvCxnSpPr>
        <p:spPr>
          <a:xfrm flipV="1">
            <a:off x="8141425" y="1949323"/>
            <a:ext cx="108304" cy="1312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a:off x="9871039" y="2080586"/>
            <a:ext cx="12884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Straight Arrow Connector 27"/>
          <p:cNvCxnSpPr/>
          <p:nvPr/>
        </p:nvCxnSpPr>
        <p:spPr>
          <a:xfrm flipH="1">
            <a:off x="8886362" y="2080587"/>
            <a:ext cx="139269" cy="7572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6984598" y="2676293"/>
            <a:ext cx="654452" cy="657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Half past one</a:t>
            </a:r>
            <a:endParaRPr lang="en-GB" sz="1200" dirty="0">
              <a:latin typeface="Century Gothic" panose="020B0502020202020204" pitchFamily="34" charset="0"/>
            </a:endParaRPr>
          </a:p>
        </p:txBody>
      </p:sp>
      <p:sp>
        <p:nvSpPr>
          <p:cNvPr id="30" name="Rectangle 29"/>
          <p:cNvSpPr/>
          <p:nvPr/>
        </p:nvSpPr>
        <p:spPr>
          <a:xfrm>
            <a:off x="8626636" y="2676293"/>
            <a:ext cx="775001" cy="657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Ten o’clock</a:t>
            </a:r>
            <a:endParaRPr lang="en-GB" sz="1200" dirty="0">
              <a:latin typeface="Century Gothic" panose="020B0502020202020204" pitchFamily="34" charset="0"/>
            </a:endParaRPr>
          </a:p>
        </p:txBody>
      </p:sp>
      <p:sp>
        <p:nvSpPr>
          <p:cNvPr id="31" name="Rectangle 30"/>
          <p:cNvSpPr/>
          <p:nvPr/>
        </p:nvSpPr>
        <p:spPr>
          <a:xfrm>
            <a:off x="7805617" y="2676293"/>
            <a:ext cx="775000" cy="657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Eight o’clock</a:t>
            </a:r>
            <a:endParaRPr lang="en-GB" sz="1200" dirty="0">
              <a:latin typeface="Century Gothic" panose="020B0502020202020204" pitchFamily="34" charset="0"/>
            </a:endParaRPr>
          </a:p>
        </p:txBody>
      </p:sp>
      <p:sp>
        <p:nvSpPr>
          <p:cNvPr id="32" name="Rectangle 31"/>
          <p:cNvSpPr/>
          <p:nvPr/>
        </p:nvSpPr>
        <p:spPr>
          <a:xfrm>
            <a:off x="9568202" y="2676293"/>
            <a:ext cx="654452" cy="6579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Half past three</a:t>
            </a:r>
            <a:endParaRPr lang="en-GB" sz="1200" dirty="0">
              <a:latin typeface="Century Gothic" panose="020B0502020202020204" pitchFamily="34" charset="0"/>
            </a:endParaRPr>
          </a:p>
        </p:txBody>
      </p:sp>
      <p:pic>
        <p:nvPicPr>
          <p:cNvPr id="33" name="Picture 3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8397" y="3892041"/>
            <a:ext cx="654452" cy="654452"/>
          </a:xfrm>
          <a:prstGeom prst="rect">
            <a:avLst/>
          </a:prstGeom>
        </p:spPr>
      </p:pic>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8397" y="4792672"/>
            <a:ext cx="654452" cy="654452"/>
          </a:xfrm>
          <a:prstGeom prst="rect">
            <a:avLst/>
          </a:prstGeom>
        </p:spPr>
      </p:pic>
      <p:pic>
        <p:nvPicPr>
          <p:cNvPr id="35" name="Picture 3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40498" y="5585989"/>
            <a:ext cx="654452" cy="654452"/>
          </a:xfrm>
          <a:prstGeom prst="rect">
            <a:avLst/>
          </a:prstGeom>
        </p:spPr>
      </p:pic>
      <p:sp>
        <p:nvSpPr>
          <p:cNvPr id="36" name="TextBox 35"/>
          <p:cNvSpPr txBox="1"/>
          <p:nvPr/>
        </p:nvSpPr>
        <p:spPr>
          <a:xfrm>
            <a:off x="8270488" y="3892041"/>
            <a:ext cx="1131148" cy="2123658"/>
          </a:xfrm>
          <a:prstGeom prst="rect">
            <a:avLst/>
          </a:prstGeom>
          <a:noFill/>
        </p:spPr>
        <p:txBody>
          <a:bodyPr wrap="square" rtlCol="0">
            <a:spAutoFit/>
          </a:bodyPr>
          <a:lstStyle/>
          <a:p>
            <a:r>
              <a:rPr lang="en-GB" sz="1200" b="1" dirty="0">
                <a:latin typeface="Century Gothic" panose="020B0502020202020204" pitchFamily="34" charset="0"/>
              </a:rPr>
              <a:t>Got out of bed</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Had lunch</a:t>
            </a: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Watched TV</a:t>
            </a:r>
            <a:endParaRPr lang="en-GB" sz="1200" b="1" dirty="0">
              <a:latin typeface="Century Gothic" panose="020B0502020202020204" pitchFamily="34" charset="0"/>
            </a:endParaRPr>
          </a:p>
        </p:txBody>
      </p:sp>
      <p:sp>
        <p:nvSpPr>
          <p:cNvPr id="37" name="TextBox 36"/>
          <p:cNvSpPr txBox="1"/>
          <p:nvPr/>
        </p:nvSpPr>
        <p:spPr>
          <a:xfrm>
            <a:off x="7028371" y="4076707"/>
            <a:ext cx="1221358" cy="1938992"/>
          </a:xfrm>
          <a:prstGeom prst="rect">
            <a:avLst/>
          </a:prstGeom>
          <a:noFill/>
        </p:spPr>
        <p:txBody>
          <a:bodyPr wrap="square" rtlCol="0">
            <a:spAutoFit/>
          </a:bodyPr>
          <a:lstStyle/>
          <a:p>
            <a:r>
              <a:rPr lang="en-GB" sz="1200" dirty="0">
                <a:latin typeface="Century Gothic" panose="020B0502020202020204" pitchFamily="34" charset="0"/>
              </a:rPr>
              <a:t>Having worked out the correct times,</a:t>
            </a:r>
            <a:r>
              <a:rPr lang="en-GB" sz="1200" dirty="0">
                <a:latin typeface="Century Gothic" panose="020B0502020202020204" pitchFamily="34" charset="0"/>
              </a:rPr>
              <a:t> </a:t>
            </a:r>
            <a:r>
              <a:rPr lang="en-GB" sz="1200" dirty="0">
                <a:latin typeface="Century Gothic" panose="020B0502020202020204" pitchFamily="34" charset="0"/>
              </a:rPr>
              <a:t>put the hands on the clocks to show when the events really happened.</a:t>
            </a:r>
            <a:endParaRPr lang="en-GB" sz="1200" dirty="0">
              <a:latin typeface="Century Gothic" panose="020B0502020202020204" pitchFamily="34" charset="0"/>
            </a:endParaRPr>
          </a:p>
        </p:txBody>
      </p:sp>
    </p:spTree>
    <p:extLst>
      <p:ext uri="{BB962C8B-B14F-4D97-AF65-F5344CB8AC3E}">
        <p14:creationId xmlns:p14="http://schemas.microsoft.com/office/powerpoint/2010/main" val="854256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4" y="187073"/>
          <a:ext cx="8564137" cy="5792693"/>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solidFill>
                            <a:schemeClr val="tx1"/>
                          </a:solidFill>
                          <a:latin typeface="Century Gothic" panose="020B0502020202020204" pitchFamily="34" charset="0"/>
                        </a:rPr>
                        <a:t>Measures :</a:t>
                      </a:r>
                      <a:r>
                        <a:rPr lang="en-GB" sz="1400" b="1" baseline="0" dirty="0" smtClean="0">
                          <a:solidFill>
                            <a:schemeClr val="tx1"/>
                          </a:solidFill>
                          <a:latin typeface="Century Gothic" panose="020B0502020202020204" pitchFamily="34" charset="0"/>
                        </a:rPr>
                        <a:t> </a:t>
                      </a:r>
                      <a:r>
                        <a:rPr lang="en-GB" sz="1400" b="1" kern="1200" dirty="0" smtClean="0">
                          <a:solidFill>
                            <a:schemeClr val="dk1"/>
                          </a:solidFill>
                          <a:effectLst/>
                          <a:latin typeface="Century Gothic" pitchFamily="34" charset="0"/>
                          <a:ea typeface="+mn-ea"/>
                          <a:cs typeface="+mn-cs"/>
                        </a:rPr>
                        <a:t>Time</a:t>
                      </a:r>
                      <a:r>
                        <a:rPr lang="en-GB" sz="1400" b="0" kern="1200" dirty="0" smtClean="0">
                          <a:solidFill>
                            <a:schemeClr val="dk1"/>
                          </a:solidFill>
                          <a:effectLst/>
                          <a:latin typeface="Century Gothic" pitchFamily="34" charset="0"/>
                          <a:ea typeface="+mn-ea"/>
                          <a:cs typeface="+mn-cs"/>
                        </a:rPr>
                        <a:t>: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497043">
                <a:tc rowSpan="2">
                  <a:txBody>
                    <a:bodyPr/>
                    <a:lstStyle/>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o’clock times. </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Tell half past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o’clock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Draw hands on clock to show half past times.</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1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Know some key events associated with o’clock and half past times, e.g. lunchtime etc.</a:t>
                      </a: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400" baseline="0" dirty="0" smtClean="0">
                          <a:latin typeface="Century Gothic" panose="020B0502020202020204" pitchFamily="34" charset="0"/>
                        </a:rPr>
                        <a:t>Ajmal leaves home to go the cinema at 5 o’clock, Helen leaves one hour later. Which of these clocks shows the time Helen left home?</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endParaRPr lang="en-GB" sz="1400" baseline="0" dirty="0" smtClean="0">
                        <a:latin typeface="Century Gothic" panose="020B0502020202020204" pitchFamily="34" charset="0"/>
                      </a:endParaRPr>
                    </a:p>
                  </a:txBody>
                  <a:tcPr>
                    <a:noFill/>
                  </a:tcPr>
                </a:tc>
                <a:tc>
                  <a:txBody>
                    <a:bodyPr/>
                    <a:lstStyle/>
                    <a:p>
                      <a:pPr marL="0" indent="0">
                        <a:buFont typeface="Arial" panose="020B0604020202020204" pitchFamily="34" charset="0"/>
                        <a:buNone/>
                      </a:pPr>
                      <a:r>
                        <a:rPr lang="en-GB" sz="1200" baseline="0" dirty="0" smtClean="0">
                          <a:latin typeface="Century Gothic" panose="020B0502020202020204" pitchFamily="34" charset="0"/>
                        </a:rPr>
                        <a:t>Harry and his dad go to a football match at 2 o’clock.</a:t>
                      </a:r>
                    </a:p>
                    <a:p>
                      <a:pPr marL="0" indent="0">
                        <a:buFont typeface="Arial" panose="020B0604020202020204" pitchFamily="34" charset="0"/>
                        <a:buNone/>
                      </a:pPr>
                      <a:r>
                        <a:rPr lang="en-GB" sz="1200" baseline="0" dirty="0" smtClean="0">
                          <a:latin typeface="Century Gothic" panose="020B0502020202020204" pitchFamily="34" charset="0"/>
                        </a:rPr>
                        <a:t>Hamid leaves to go to the same game half an hour after Harry.</a:t>
                      </a:r>
                    </a:p>
                    <a:p>
                      <a:pPr marL="0" indent="0">
                        <a:buFont typeface="Arial" panose="020B0604020202020204" pitchFamily="34" charset="0"/>
                        <a:buNone/>
                      </a:pPr>
                      <a:r>
                        <a:rPr lang="en-GB" sz="1200" baseline="0" dirty="0" smtClean="0">
                          <a:latin typeface="Century Gothic" panose="020B0502020202020204" pitchFamily="34" charset="0"/>
                        </a:rPr>
                        <a:t>Theo and his sister Rachel leave half an hour before Harry.</a:t>
                      </a:r>
                    </a:p>
                    <a:p>
                      <a:pPr marL="0" indent="0">
                        <a:buFont typeface="Arial" panose="020B0604020202020204" pitchFamily="34" charset="0"/>
                        <a:buNone/>
                      </a:pPr>
                      <a:r>
                        <a:rPr lang="en-GB" sz="1200" baseline="0" dirty="0" smtClean="0">
                          <a:latin typeface="Century Gothic" panose="020B0502020202020204" pitchFamily="34" charset="0"/>
                        </a:rPr>
                        <a:t>Match the people to times they left home:</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Harry                               half past one</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Hamid                            two o’clock</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Theo and Rachel           half past two</a:t>
                      </a:r>
                    </a:p>
                  </a:txBody>
                  <a:tcPr/>
                </a:tc>
                <a:extLst>
                  <a:ext uri="{0D108BD9-81ED-4DB2-BD59-A6C34878D82A}">
                    <a16:rowId xmlns:a16="http://schemas.microsoft.com/office/drawing/2014/main" val="10003"/>
                  </a:ext>
                </a:extLst>
              </a:tr>
              <a:tr h="1033363">
                <a:tc vMerge="1">
                  <a:txBody>
                    <a:bodyPr/>
                    <a:lstStyle/>
                    <a:p>
                      <a:endParaRPr lang="en-GB"/>
                    </a:p>
                  </a:txBody>
                  <a:tcPr/>
                </a:tc>
                <a:tc gridSpan="2">
                  <a:txBody>
                    <a:bodyPr/>
                    <a:lstStyle/>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txBody>
                  <a:tcPr>
                    <a:noFill/>
                  </a:tcPr>
                </a:tc>
                <a:tc hMerge="1">
                  <a:txBody>
                    <a:bodyPr/>
                    <a:lstStyle/>
                    <a:p>
                      <a:endParaRPr lang="en-GB"/>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GB" dirty="0" smtClean="0"/>
              <a:t>© Focus Education UK Ltd</a:t>
            </a:r>
            <a:endParaRPr lang="en-GB" dirty="0"/>
          </a:p>
        </p:txBody>
      </p:sp>
      <p:sp>
        <p:nvSpPr>
          <p:cNvPr id="6" name="Slide Number Placeholder 5"/>
          <p:cNvSpPr>
            <a:spLocks noGrp="1"/>
          </p:cNvSpPr>
          <p:nvPr>
            <p:ph type="sldNum" sz="quarter" idx="12"/>
          </p:nvPr>
        </p:nvSpPr>
        <p:spPr/>
        <p:txBody>
          <a:bodyPr/>
          <a:lstStyle/>
          <a:p>
            <a:fld id="{BD94B9D1-689F-45DB-9E62-C7110AF6A8C8}" type="slidenum">
              <a:rPr lang="en-GB" smtClean="0"/>
              <a:t>4</a:t>
            </a:fld>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2412" y="2654822"/>
            <a:ext cx="845509" cy="845509"/>
          </a:xfrm>
          <a:prstGeom prst="rect">
            <a:avLst/>
          </a:prstGeom>
        </p:spPr>
      </p:pic>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9475" y="2654821"/>
            <a:ext cx="845509" cy="845509"/>
          </a:xfrm>
          <a:prstGeom prst="rect">
            <a:avLst/>
          </a:prstGeom>
        </p:spPr>
      </p:pic>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96538" y="2654820"/>
            <a:ext cx="845509" cy="845509"/>
          </a:xfrm>
          <a:prstGeom prst="rect">
            <a:avLst/>
          </a:prstGeom>
        </p:spPr>
      </p:pic>
      <p:cxnSp>
        <p:nvCxnSpPr>
          <p:cNvPr id="11" name="Straight Arrow Connector 10"/>
          <p:cNvCxnSpPr/>
          <p:nvPr/>
        </p:nvCxnSpPr>
        <p:spPr>
          <a:xfrm flipH="1" flipV="1">
            <a:off x="4045165" y="2782469"/>
            <a:ext cx="1" cy="29510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flipH="1" flipV="1">
            <a:off x="5076907" y="2782470"/>
            <a:ext cx="1" cy="29510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a:off x="4045166" y="3077573"/>
            <a:ext cx="179961"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p:cNvCxnSpPr/>
          <p:nvPr/>
        </p:nvCxnSpPr>
        <p:spPr>
          <a:xfrm flipH="1">
            <a:off x="5073175" y="3077574"/>
            <a:ext cx="3733" cy="17694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p:nvPr/>
        </p:nvCxnSpPr>
        <p:spPr>
          <a:xfrm flipH="1" flipV="1">
            <a:off x="6110238" y="2881294"/>
            <a:ext cx="990" cy="19628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a:off x="6110238" y="3077573"/>
            <a:ext cx="0" cy="2686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2411" y="4311452"/>
            <a:ext cx="845509" cy="845509"/>
          </a:xfrm>
          <a:prstGeom prst="rect">
            <a:avLst/>
          </a:prstGeom>
        </p:spPr>
      </p:pic>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9474" y="4311451"/>
            <a:ext cx="845509" cy="845509"/>
          </a:xfrm>
          <a:prstGeom prst="rect">
            <a:avLst/>
          </a:prstGeom>
        </p:spPr>
      </p:pic>
      <p:cxnSp>
        <p:nvCxnSpPr>
          <p:cNvPr id="30" name="Straight Arrow Connector 29"/>
          <p:cNvCxnSpPr/>
          <p:nvPr/>
        </p:nvCxnSpPr>
        <p:spPr>
          <a:xfrm>
            <a:off x="4045164" y="4734204"/>
            <a:ext cx="22203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2" name="Straight Arrow Connector 31"/>
          <p:cNvCxnSpPr/>
          <p:nvPr/>
        </p:nvCxnSpPr>
        <p:spPr>
          <a:xfrm>
            <a:off x="5082227" y="4734205"/>
            <a:ext cx="143978" cy="13887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5783767" y="4137103"/>
            <a:ext cx="1728439" cy="1384995"/>
          </a:xfrm>
          <a:prstGeom prst="rect">
            <a:avLst/>
          </a:prstGeom>
          <a:noFill/>
        </p:spPr>
        <p:txBody>
          <a:bodyPr wrap="square" rtlCol="0">
            <a:spAutoFit/>
          </a:bodyPr>
          <a:lstStyle/>
          <a:p>
            <a:r>
              <a:rPr lang="en-GB" sz="1200" dirty="0">
                <a:latin typeface="Century Gothic" panose="020B0502020202020204" pitchFamily="34" charset="0"/>
              </a:rPr>
              <a:t>These two clocks have had their minute hand broken off.</a:t>
            </a:r>
          </a:p>
          <a:p>
            <a:r>
              <a:rPr lang="en-GB" sz="1200" dirty="0">
                <a:latin typeface="Century Gothic" panose="020B0502020202020204" pitchFamily="34" charset="0"/>
              </a:rPr>
              <a:t>Work out what the time should be anyway.</a:t>
            </a:r>
            <a:endParaRPr lang="en-GB" sz="1200" dirty="0">
              <a:latin typeface="Century Gothic" panose="020B0502020202020204" pitchFamily="34" charset="0"/>
            </a:endParaRPr>
          </a:p>
        </p:txBody>
      </p:sp>
      <p:sp>
        <p:nvSpPr>
          <p:cNvPr id="34" name="TextBox 33"/>
          <p:cNvSpPr txBox="1"/>
          <p:nvPr/>
        </p:nvSpPr>
        <p:spPr>
          <a:xfrm>
            <a:off x="7845348" y="4300299"/>
            <a:ext cx="2330605" cy="1384995"/>
          </a:xfrm>
          <a:prstGeom prst="rect">
            <a:avLst/>
          </a:prstGeom>
          <a:noFill/>
        </p:spPr>
        <p:txBody>
          <a:bodyPr wrap="square" rtlCol="0">
            <a:spAutoFit/>
          </a:bodyPr>
          <a:lstStyle/>
          <a:p>
            <a:r>
              <a:rPr lang="en-GB" sz="1400" i="1" dirty="0">
                <a:latin typeface="Century Gothic" panose="020B0502020202020204" pitchFamily="34" charset="0"/>
              </a:rPr>
              <a:t>Find clocks and watches and see if you can work out what the times are _ o’clock and half past – on real watches and clocks.</a:t>
            </a:r>
            <a:endParaRPr lang="en-GB" sz="1400" i="1" dirty="0">
              <a:latin typeface="Century Gothic" panose="020B0502020202020204" pitchFamily="34" charset="0"/>
            </a:endParaRPr>
          </a:p>
        </p:txBody>
      </p:sp>
    </p:spTree>
    <p:extLst>
      <p:ext uri="{BB962C8B-B14F-4D97-AF65-F5344CB8AC3E}">
        <p14:creationId xmlns:p14="http://schemas.microsoft.com/office/powerpoint/2010/main" val="1472152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2110558" y="947243"/>
          <a:ext cx="8227217" cy="4272096"/>
        </p:xfrm>
        <a:graphic>
          <a:graphicData uri="http://schemas.openxmlformats.org/drawingml/2006/table">
            <a:tbl>
              <a:tblPr firstRow="1" bandRow="1">
                <a:effectLst/>
                <a:tableStyleId>{5C22544A-7EE6-4342-B048-85BDC9FD1C3A}</a:tableStyleId>
              </a:tblPr>
              <a:tblGrid>
                <a:gridCol w="859129">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543462">
                <a:tc gridSpan="8">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rgbClr val="000000"/>
                          </a:solidFill>
                          <a:latin typeface="Century Gothic" pitchFamily="34"/>
                        </a:rPr>
                        <a:t>Summer 2: Week 1: Assessment</a:t>
                      </a:r>
                    </a:p>
                    <a:p>
                      <a:pPr lvl="0"/>
                      <a:endParaRPr lang="en-GB" sz="1400" dirty="0">
                        <a:solidFill>
                          <a:srgbClr val="000000"/>
                        </a:solidFill>
                        <a:latin typeface="Century Gothic" pitchFamily="34"/>
                      </a:endParaRP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1" marB="34291"/>
                </a:tc>
                <a:tc hMerge="1">
                  <a:txBody>
                    <a:bodyPr/>
                    <a:lstStyle/>
                    <a:p>
                      <a:pPr lvl="0" algn="ctr"/>
                      <a:endParaRPr lang="en-GB" sz="1400" dirty="0">
                        <a:latin typeface="Century Gothic" pitchFamily="34"/>
                      </a:endParaRPr>
                    </a:p>
                  </a:txBody>
                  <a:tcPr marL="68580" marR="68580" marT="34291" marB="34291"/>
                </a:tc>
                <a:extLst>
                  <a:ext uri="{0D108BD9-81ED-4DB2-BD59-A6C34878D82A}">
                    <a16:rowId xmlns:a16="http://schemas.microsoft.com/office/drawing/2014/main" val="10000"/>
                  </a:ext>
                </a:extLst>
              </a:tr>
              <a:tr h="543462">
                <a:tc gridSpan="8">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smtClean="0">
                        <a:solidFill>
                          <a:srgbClr val="000000"/>
                        </a:solidFill>
                        <a:latin typeface="Century Gothic" pitchFamily="34"/>
                      </a:endParaRP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1" marB="34291"/>
                </a:tc>
                <a:tc hMerge="1">
                  <a:txBody>
                    <a:bodyPr/>
                    <a:lstStyle/>
                    <a:p>
                      <a:pPr lvl="0" algn="ctr"/>
                      <a:endParaRPr lang="en-GB" sz="1400" dirty="0">
                        <a:latin typeface="Century Gothic" pitchFamily="34"/>
                      </a:endParaRPr>
                    </a:p>
                  </a:txBody>
                  <a:tcPr marL="68580" marR="68580" marT="34291" marB="34291"/>
                </a:tc>
                <a:extLst>
                  <a:ext uri="{0D108BD9-81ED-4DB2-BD59-A6C34878D82A}">
                    <a16:rowId xmlns:a16="http://schemas.microsoft.com/office/drawing/2014/main" val="10001"/>
                  </a:ext>
                </a:extLst>
              </a:tr>
              <a:tr h="543462">
                <a:tc gridSpan="6">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200" b="1" dirty="0" smtClean="0">
                          <a:solidFill>
                            <a:schemeClr val="tx1"/>
                          </a:solidFill>
                          <a:latin typeface="Century Gothic" panose="020B0502020202020204" pitchFamily="34" charset="0"/>
                        </a:rPr>
                        <a:t>Measures :</a:t>
                      </a:r>
                      <a:r>
                        <a:rPr lang="en-GB" sz="1200" b="1" baseline="0" dirty="0" smtClean="0">
                          <a:solidFill>
                            <a:schemeClr val="tx1"/>
                          </a:solidFill>
                          <a:latin typeface="Century Gothic" panose="020B0502020202020204" pitchFamily="34" charset="0"/>
                        </a:rPr>
                        <a:t> </a:t>
                      </a:r>
                      <a:r>
                        <a:rPr lang="en-GB" sz="1200" b="1" kern="1200" dirty="0" smtClean="0">
                          <a:solidFill>
                            <a:schemeClr val="dk1"/>
                          </a:solidFill>
                          <a:effectLst/>
                          <a:latin typeface="Century Gothic" pitchFamily="34" charset="0"/>
                          <a:ea typeface="+mn-ea"/>
                          <a:cs typeface="+mn-cs"/>
                        </a:rPr>
                        <a:t>Time</a:t>
                      </a:r>
                      <a:r>
                        <a:rPr lang="en-GB" sz="1200" b="0" kern="1200" dirty="0" smtClean="0">
                          <a:solidFill>
                            <a:schemeClr val="dk1"/>
                          </a:solidFill>
                          <a:effectLst/>
                          <a:latin typeface="Century Gothic" pitchFamily="34" charset="0"/>
                          <a:ea typeface="+mn-ea"/>
                          <a:cs typeface="+mn-cs"/>
                        </a:rPr>
                        <a:t>: </a:t>
                      </a:r>
                      <a:r>
                        <a:rPr lang="en-GB" sz="12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Tell the time to the hour and half past the hour and draw the hands on a clock face to show these times.</a:t>
                      </a:r>
                      <a:endParaRPr lang="en-GB" sz="20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1" marB="34291"/>
                </a:tc>
                <a:tc>
                  <a:txBody>
                    <a:bodyPr/>
                    <a:lstStyle/>
                    <a:p>
                      <a:pPr lvl="0" algn="ctr"/>
                      <a:r>
                        <a:rPr lang="en-GB" sz="1400" dirty="0">
                          <a:latin typeface="Century Gothic" pitchFamily="34"/>
                        </a:rPr>
                        <a:t>My Teacher</a:t>
                      </a:r>
                    </a:p>
                  </a:txBody>
                  <a:tcPr marL="68580" marR="68580" marT="34291" marB="34291"/>
                </a:tc>
                <a:extLst>
                  <a:ext uri="{0D108BD9-81ED-4DB2-BD59-A6C34878D82A}">
                    <a16:rowId xmlns:a16="http://schemas.microsoft.com/office/drawing/2014/main" val="10002"/>
                  </a:ext>
                </a:extLst>
              </a:tr>
              <a:tr h="278096">
                <a:tc>
                  <a:txBody>
                    <a:bodyPr/>
                    <a:lstStyle/>
                    <a:p>
                      <a:pPr lvl="0"/>
                      <a:endParaRPr lang="en-GB" sz="1400" dirty="0">
                        <a:latin typeface="Century Gothic" pitchFamily="34"/>
                      </a:endParaRPr>
                    </a:p>
                  </a:txBody>
                  <a:tcPr marL="68580" marR="68580" marT="34291" marB="34291">
                    <a:solidFill>
                      <a:srgbClr val="2E75B6"/>
                    </a:solidFill>
                  </a:tcPr>
                </a:tc>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tell when it is half an hour before or half an hour after a given time to half past or o’clock?</a:t>
                      </a: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3"/>
                  </a:ext>
                </a:extLst>
              </a:tr>
              <a:tr h="480071">
                <a:tc gridSpan="2">
                  <a:txBody>
                    <a:bodyPr/>
                    <a:lstStyle/>
                    <a:p>
                      <a:pPr lvl="0"/>
                      <a:endParaRPr lang="en-GB" sz="1400" dirty="0">
                        <a:latin typeface="Century Gothic" pitchFamily="34"/>
                      </a:endParaRPr>
                    </a:p>
                  </a:txBody>
                  <a:tcPr marL="68580" marR="68580" marT="34291" marB="34291">
                    <a:solidFill>
                      <a:srgbClr val="9DC3E6"/>
                    </a:solidFill>
                  </a:tcPr>
                </a:tc>
                <a:tc hMerge="1">
                  <a:txBody>
                    <a:bodyPr/>
                    <a:lstStyle/>
                    <a:p>
                      <a:endParaRPr lang="en-GB"/>
                    </a:p>
                  </a:txBody>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tell when it one hour before or one hour after a given time to o’clock or half past?</a:t>
                      </a:r>
                    </a:p>
                  </a:txBody>
                  <a:tcPr marL="68580" marR="68580" marT="34291" marB="34291"/>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4"/>
                  </a:ext>
                </a:extLst>
              </a:tr>
              <a:tr h="480071">
                <a:tc gridSpan="3">
                  <a:txBody>
                    <a:bodyPr/>
                    <a:lstStyle/>
                    <a:p>
                      <a:pPr lvl="0"/>
                      <a:endParaRPr lang="en-GB" sz="1400" dirty="0">
                        <a:latin typeface="Century Gothic" pitchFamily="34"/>
                      </a:endParaRPr>
                    </a:p>
                  </a:txBody>
                  <a:tcPr marL="68580" marR="68580" marT="34291" marB="34291">
                    <a:solidFill>
                      <a:srgbClr val="2E75B6"/>
                    </a:solidFill>
                  </a:tcPr>
                </a:tc>
                <a:tc hMerge="1">
                  <a:txBody>
                    <a:bodyPr/>
                    <a:lstStyle/>
                    <a:p>
                      <a:endParaRPr lang="en-GB"/>
                    </a:p>
                  </a:txBody>
                  <a:tcPr/>
                </a:tc>
                <a:tc hMerge="1">
                  <a:txBody>
                    <a:bodyPr/>
                    <a:lstStyle/>
                    <a:p>
                      <a:endParaRPr lang="en-GB"/>
                    </a:p>
                  </a:txBody>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tell when it is half past one through to half past twelve on a clock face?</a:t>
                      </a:r>
                    </a:p>
                  </a:txBody>
                  <a:tcPr marL="68580" marR="68580" marT="34291" marB="34291"/>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5"/>
                  </a:ext>
                </a:extLst>
              </a:tr>
              <a:tr h="480071">
                <a:tc gridSpan="4">
                  <a:txBody>
                    <a:bodyPr/>
                    <a:lstStyle/>
                    <a:p>
                      <a:pPr lvl="0"/>
                      <a:endParaRPr lang="en-GB" sz="1400" dirty="0">
                        <a:latin typeface="Century Gothic" pitchFamily="34"/>
                      </a:endParaRPr>
                    </a:p>
                  </a:txBody>
                  <a:tcPr marL="68580" marR="68580" marT="34291" marB="34291">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tell when it is one o’clock through to 12 o’clock on a clock face?</a:t>
                      </a:r>
                    </a:p>
                  </a:txBody>
                  <a:tcPr marL="68580" marR="68580" marT="34291" marB="34291"/>
                </a:tc>
                <a:tc hMerge="1">
                  <a:txBody>
                    <a:bodyPr/>
                    <a:lstStyle/>
                    <a:p>
                      <a:endParaRPr lang="en-GB"/>
                    </a:p>
                  </a:txBody>
                  <a:tcPr/>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6"/>
                  </a:ext>
                </a:extLst>
              </a:tr>
              <a:tr h="480071">
                <a:tc gridSpan="5">
                  <a:txBody>
                    <a:bodyPr/>
                    <a:lstStyle/>
                    <a:p>
                      <a:pPr lvl="0"/>
                      <a:endParaRPr lang="en-GB" sz="1400" dirty="0">
                        <a:latin typeface="Century Gothic" pitchFamily="34"/>
                      </a:endParaRPr>
                    </a:p>
                  </a:txBody>
                  <a:tcPr marL="68580" marR="68580" marT="34291" marB="34291">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anose="020B0502020202020204" pitchFamily="34" charset="0"/>
                        </a:rPr>
                        <a:t>Can you explain what</a:t>
                      </a:r>
                      <a:r>
                        <a:rPr lang="en-GB" sz="1400" baseline="0" dirty="0" smtClean="0">
                          <a:latin typeface="Century Gothic" panose="020B0502020202020204" pitchFamily="34" charset="0"/>
                        </a:rPr>
                        <a:t> you might be doing at 10 o’clock in the morning and ten o’clock at night?</a:t>
                      </a:r>
                      <a:endParaRPr lang="en-GB" sz="1400" dirty="0" smtClean="0">
                        <a:latin typeface="Century Gothic" panose="020B0502020202020204" pitchFamily="34" charset="0"/>
                      </a:endParaRPr>
                    </a:p>
                  </a:txBody>
                  <a:tcPr marL="68580" marR="68580" marT="34291" marB="34291"/>
                </a:tc>
                <a:tc>
                  <a:txBody>
                    <a:bodyPr/>
                    <a:lstStyle/>
                    <a:p>
                      <a:pPr lvl="0"/>
                      <a:endParaRPr lang="en-GB" sz="1400" dirty="0">
                        <a:latin typeface="Century Gothic" pitchFamily="34"/>
                      </a:endParaRPr>
                    </a:p>
                  </a:txBody>
                  <a:tcPr marL="68580" marR="68580" marT="34291" marB="34291"/>
                </a:tc>
                <a:tc>
                  <a:txBody>
                    <a:bodyPr/>
                    <a:lstStyle/>
                    <a:p>
                      <a:pPr lvl="0"/>
                      <a:endParaRPr lang="en-GB" sz="1400" dirty="0">
                        <a:latin typeface="Century Gothic" pitchFamily="34"/>
                      </a:endParaRPr>
                    </a:p>
                  </a:txBody>
                  <a:tcPr marL="68580" marR="68580" marT="34291" marB="34291"/>
                </a:tc>
                <a:extLst>
                  <a:ext uri="{0D108BD9-81ED-4DB2-BD59-A6C34878D82A}">
                    <a16:rowId xmlns:a16="http://schemas.microsoft.com/office/drawing/2014/main" val="10007"/>
                  </a:ext>
                </a:extLst>
              </a:tr>
            </a:tbl>
          </a:graphicData>
        </a:graphic>
      </p:graphicFrame>
      <p:sp>
        <p:nvSpPr>
          <p:cNvPr id="15415" name="Up Arrow 8"/>
          <p:cNvSpPr>
            <a:spLocks/>
          </p:cNvSpPr>
          <p:nvPr/>
        </p:nvSpPr>
        <p:spPr bwMode="auto">
          <a:xfrm>
            <a:off x="9010651" y="2752253"/>
            <a:ext cx="542925" cy="2467086"/>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 Focus Education UK Ltd</a:t>
            </a:r>
            <a:endParaRPr lang="en-GB" dirty="0"/>
          </a:p>
        </p:txBody>
      </p:sp>
      <p:sp>
        <p:nvSpPr>
          <p:cNvPr id="4" name="Slide Number Placeholder 3"/>
          <p:cNvSpPr>
            <a:spLocks noGrp="1"/>
          </p:cNvSpPr>
          <p:nvPr>
            <p:ph type="sldNum" sz="quarter" idx="12"/>
          </p:nvPr>
        </p:nvSpPr>
        <p:spPr/>
        <p:txBody>
          <a:bodyPr/>
          <a:lstStyle/>
          <a:p>
            <a:fld id="{BD94B9D1-689F-45DB-9E62-C7110AF6A8C8}" type="slidenum">
              <a:rPr lang="en-GB" smtClean="0"/>
              <a:t>5</a:t>
            </a:fld>
            <a:endParaRPr lang="en-GB" dirty="0"/>
          </a:p>
        </p:txBody>
      </p:sp>
    </p:spTree>
    <p:extLst>
      <p:ext uri="{BB962C8B-B14F-4D97-AF65-F5344CB8AC3E}">
        <p14:creationId xmlns:p14="http://schemas.microsoft.com/office/powerpoint/2010/main" val="2336061579"/>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1005</Words>
  <Application>Microsoft Office PowerPoint</Application>
  <PresentationFormat>Widescreen</PresentationFormat>
  <Paragraphs>145</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Marsh</dc:creator>
  <cp:lastModifiedBy>Craig Marsh</cp:lastModifiedBy>
  <cp:revision>1</cp:revision>
  <dcterms:created xsi:type="dcterms:W3CDTF">2020-06-05T09:33:41Z</dcterms:created>
  <dcterms:modified xsi:type="dcterms:W3CDTF">2020-06-05T09:34:53Z</dcterms:modified>
</cp:coreProperties>
</file>