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FB8F18D-F4D1-494A-9D9B-C4DA7CF728D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20943696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B8F18D-F4D1-494A-9D9B-C4DA7CF728D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213781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FB8F18D-F4D1-494A-9D9B-C4DA7CF728D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7173195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FB8F18D-F4D1-494A-9D9B-C4DA7CF728D2}"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9790261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FB8F18D-F4D1-494A-9D9B-C4DA7CF728D2}" type="datetimeFigureOut">
              <a:rPr lang="en-GB" smtClean="0"/>
              <a:t>12/07/2020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3221588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FB8F18D-F4D1-494A-9D9B-C4DA7CF728D2}" type="datetimeFigureOut">
              <a:rPr lang="en-GB" smtClean="0"/>
              <a:t>12/07/2020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18599563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B8F18D-F4D1-494A-9D9B-C4DA7CF728D2}" type="datetimeFigureOut">
              <a:rPr lang="en-GB" smtClean="0"/>
              <a:t>12/07/2020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2612489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FB8F18D-F4D1-494A-9D9B-C4DA7CF728D2}"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32161905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FB8F18D-F4D1-494A-9D9B-C4DA7CF728D2}"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2778757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B8F18D-F4D1-494A-9D9B-C4DA7CF728D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2032306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B8F18D-F4D1-494A-9D9B-C4DA7CF728D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1707259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B8F18D-F4D1-494A-9D9B-C4DA7CF728D2}" type="datetimeFigureOut">
              <a:rPr lang="en-GB" smtClean="0"/>
              <a:t>12/07/2020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6B53B1-6F97-4EDC-94F1-0D78474094D7}" type="slidenum">
              <a:rPr lang="en-GB" smtClean="0"/>
              <a:t>‹#›</a:t>
            </a:fld>
            <a:endParaRPr lang="en-GB"/>
          </a:p>
        </p:txBody>
      </p:sp>
    </p:spTree>
    <p:extLst>
      <p:ext uri="{BB962C8B-B14F-4D97-AF65-F5344CB8AC3E}">
        <p14:creationId xmlns:p14="http://schemas.microsoft.com/office/powerpoint/2010/main" val="19840606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13932" y="232728"/>
          <a:ext cx="8564136" cy="6141148"/>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1808729">
                  <a:extLst>
                    <a:ext uri="{9D8B030D-6E8A-4147-A177-3AD203B41FA5}">
                      <a16:colId xmlns:a16="http://schemas.microsoft.com/office/drawing/2014/main" val="20001"/>
                    </a:ext>
                  </a:extLst>
                </a:gridCol>
                <a:gridCol w="2552514">
                  <a:extLst>
                    <a:ext uri="{9D8B030D-6E8A-4147-A177-3AD203B41FA5}">
                      <a16:colId xmlns:a16="http://schemas.microsoft.com/office/drawing/2014/main" val="20002"/>
                    </a:ext>
                  </a:extLst>
                </a:gridCol>
                <a:gridCol w="2552514">
                  <a:extLst>
                    <a:ext uri="{9D8B030D-6E8A-4147-A177-3AD203B41FA5}">
                      <a16:colId xmlns:a16="http://schemas.microsoft.com/office/drawing/2014/main" val="20003"/>
                    </a:ext>
                  </a:extLst>
                </a:gridCol>
              </a:tblGrid>
              <a:tr h="370840">
                <a:tc gridSpan="4">
                  <a:txBody>
                    <a:bodyPr/>
                    <a:lstStyle/>
                    <a:p>
                      <a:r>
                        <a:rPr lang="en-GB" dirty="0" smtClean="0">
                          <a:solidFill>
                            <a:schemeClr val="tx1"/>
                          </a:solidFill>
                          <a:latin typeface="Century Gothic" panose="020B0502020202020204" pitchFamily="34" charset="0"/>
                        </a:rPr>
                        <a:t>Summer 1</a:t>
                      </a:r>
                      <a:r>
                        <a:rPr lang="en-GB" baseline="0" dirty="0" smtClean="0">
                          <a:solidFill>
                            <a:schemeClr val="tx1"/>
                          </a:solidFill>
                          <a:latin typeface="Century Gothic" panose="020B0502020202020204" pitchFamily="34" charset="0"/>
                        </a:rPr>
                        <a:t>: Week 6: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tc hMerge="1">
                  <a:txBody>
                    <a:bodyPr/>
                    <a:lstStyle/>
                    <a:p>
                      <a:endParaRPr lang="en-GB"/>
                    </a:p>
                  </a:txBody>
                  <a:tcPr/>
                </a:tc>
                <a:extLst>
                  <a:ext uri="{0D108BD9-81ED-4DB2-BD59-A6C34878D82A}">
                    <a16:rowId xmlns:a16="http://schemas.microsoft.com/office/drawing/2014/main" val="10000"/>
                  </a:ext>
                </a:extLst>
              </a:tr>
              <a:tr h="370840">
                <a:tc gridSpan="4">
                  <a:txBody>
                    <a:bodyPr/>
                    <a:lstStyle/>
                    <a:p>
                      <a:pPr algn="l">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Fractions:</a:t>
                      </a:r>
                      <a:r>
                        <a:rPr lang="en-GB" sz="1400" b="1" baseline="0" dirty="0" smtClean="0">
                          <a:effectLst/>
                          <a:latin typeface="Century Gothic" panose="020B0502020202020204" pitchFamily="34" charset="0"/>
                          <a:ea typeface="Calibri" panose="020F0502020204030204" pitchFamily="34" charset="0"/>
                          <a:cs typeface="Times New Roman" panose="02020603050405020304" pitchFamily="18" charset="0"/>
                        </a:rPr>
                        <a:t>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-Recognise and write decimal equivalents of any number of tenths or hundredths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 Recognise and write decimal equivalents to ¼, ½ and ¾.</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r>
                        <a:rPr lang="en-GB" sz="1400" b="1" baseline="0" dirty="0" smtClean="0">
                          <a:solidFill>
                            <a:schemeClr val="tx1"/>
                          </a:solidFill>
                          <a:latin typeface="Century Gothic" panose="020B0502020202020204" pitchFamily="34" charset="0"/>
                        </a:rPr>
                        <a:t> </a:t>
                      </a:r>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gridSpan="2">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970597">
                <a:tc rowSpan="3">
                  <a:txBody>
                    <a:bodyPr/>
                    <a:lstStyle/>
                    <a:p>
                      <a:pPr marL="342900" lvl="0" indent="-342900" algn="l">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Know that 1/10 = 0.1 [for each tenth value]</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Know that 1/100 = 0.01 [for each hundredth value]</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Know that 0.25 = ¼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Know that 0.5 = ½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Know that 0.75 = ¾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8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rowSpan="3">
                  <a:txBody>
                    <a:bodyPr/>
                    <a:lstStyle/>
                    <a:p>
                      <a:pPr marL="171450" indent="-171450">
                        <a:buFont typeface="Arial" panose="020B0604020202020204" pitchFamily="34" charset="0"/>
                        <a:buChar char="•"/>
                      </a:pPr>
                      <a:r>
                        <a:rPr lang="en-GB" sz="1200" baseline="0" dirty="0" smtClean="0">
                          <a:latin typeface="Century Gothic" panose="020B0502020202020204" pitchFamily="34" charset="0"/>
                        </a:rPr>
                        <a:t>Use 2 metre sticks and show how to divide each up into 10 equal pieces.</a:t>
                      </a:r>
                    </a:p>
                    <a:p>
                      <a:pPr marL="171450" indent="-171450">
                        <a:buFont typeface="Arial" panose="020B0604020202020204" pitchFamily="34" charset="0"/>
                        <a:buChar char="•"/>
                      </a:pPr>
                      <a:r>
                        <a:rPr lang="en-GB" sz="1200" baseline="0" dirty="0" smtClean="0">
                          <a:latin typeface="Century Gothic" panose="020B0502020202020204" pitchFamily="34" charset="0"/>
                        </a:rPr>
                        <a:t>On the first show the value of each piece by fraction, ie, 1/10</a:t>
                      </a:r>
                      <a:r>
                        <a:rPr lang="en-GB" sz="1200" baseline="30000" dirty="0" smtClean="0">
                          <a:latin typeface="Century Gothic" panose="020B0502020202020204" pitchFamily="34" charset="0"/>
                        </a:rPr>
                        <a:t>th</a:t>
                      </a:r>
                      <a:endParaRPr lang="en-GB" sz="1200" baseline="0" dirty="0" smtClean="0">
                        <a:latin typeface="Century Gothic" panose="020B0502020202020204" pitchFamily="34" charset="0"/>
                      </a:endParaRPr>
                    </a:p>
                    <a:p>
                      <a:pPr marL="171450" indent="-171450">
                        <a:buFont typeface="Arial" panose="020B0604020202020204" pitchFamily="34" charset="0"/>
                        <a:buChar char="•"/>
                      </a:pPr>
                      <a:r>
                        <a:rPr lang="en-GB" sz="1200" baseline="0" dirty="0" smtClean="0">
                          <a:latin typeface="Century Gothic" panose="020B0502020202020204" pitchFamily="34" charset="0"/>
                        </a:rPr>
                        <a:t>On the second show the value of each piece by decimal fraction 0.1</a:t>
                      </a:r>
                    </a:p>
                    <a:p>
                      <a:pPr marL="171450" indent="-171450">
                        <a:buFont typeface="Arial" panose="020B0604020202020204" pitchFamily="34" charset="0"/>
                        <a:buChar char="•"/>
                      </a:pPr>
                      <a:r>
                        <a:rPr lang="en-GB" sz="1200" baseline="0" dirty="0" smtClean="0">
                          <a:latin typeface="Century Gothic" panose="020B0502020202020204" pitchFamily="34" charset="0"/>
                        </a:rPr>
                        <a:t>Show other equivalents, such as, 0.3 = 3/10</a:t>
                      </a:r>
                      <a:r>
                        <a:rPr lang="en-GB" sz="1200" baseline="30000" dirty="0" smtClean="0">
                          <a:latin typeface="Century Gothic" panose="020B0502020202020204" pitchFamily="34" charset="0"/>
                        </a:rPr>
                        <a:t>th</a:t>
                      </a:r>
                      <a:r>
                        <a:rPr lang="en-GB" sz="1200" baseline="0" dirty="0" smtClean="0">
                          <a:latin typeface="Century Gothic" panose="020B0502020202020204" pitchFamily="34" charset="0"/>
                        </a:rPr>
                        <a:t> etc.</a:t>
                      </a:r>
                    </a:p>
                    <a:p>
                      <a:pPr marL="171450" indent="-171450">
                        <a:buFont typeface="Arial" panose="020B0604020202020204" pitchFamily="34" charset="0"/>
                        <a:buChar char="•"/>
                      </a:pPr>
                      <a:r>
                        <a:rPr lang="en-GB" sz="1200" baseline="0" dirty="0" smtClean="0">
                          <a:latin typeface="Century Gothic" panose="020B0502020202020204" pitchFamily="34" charset="0"/>
                        </a:rPr>
                        <a:t>Know that 0.5 is not just 5/10</a:t>
                      </a:r>
                      <a:r>
                        <a:rPr lang="en-GB" sz="1200" baseline="30000" dirty="0" smtClean="0">
                          <a:latin typeface="Century Gothic" panose="020B0502020202020204" pitchFamily="34" charset="0"/>
                        </a:rPr>
                        <a:t>th</a:t>
                      </a:r>
                      <a:r>
                        <a:rPr lang="en-GB" sz="1200" baseline="0" dirty="0" smtClean="0">
                          <a:latin typeface="Century Gothic" panose="020B0502020202020204" pitchFamily="34" charset="0"/>
                        </a:rPr>
                        <a:t> but also ½ and that ¼ lies between 0.2 and 0.3 and is equivalent to 0.25.</a:t>
                      </a:r>
                    </a:p>
                    <a:p>
                      <a:pPr marL="171450" indent="-171450">
                        <a:buFont typeface="Arial" panose="020B0604020202020204" pitchFamily="34" charset="0"/>
                        <a:buChar char="•"/>
                      </a:pPr>
                      <a:r>
                        <a:rPr lang="en-GB" sz="1200" baseline="0" dirty="0" smtClean="0">
                          <a:latin typeface="Century Gothic" panose="020B0502020202020204" pitchFamily="34" charset="0"/>
                        </a:rPr>
                        <a:t>Similarly, ¾ is 0.75. </a:t>
                      </a:r>
                    </a:p>
                  </a:txBody>
                  <a:tcPr/>
                </a:tc>
                <a:tc gridSpan="2">
                  <a:txBody>
                    <a:bodyPr/>
                    <a:lstStyle/>
                    <a:p>
                      <a:r>
                        <a:rPr lang="en-GB" sz="1200" baseline="0" dirty="0" smtClean="0">
                          <a:latin typeface="Century Gothic" panose="020B0502020202020204" pitchFamily="34" charset="0"/>
                        </a:rPr>
                        <a:t>Complete the tables below:</a:t>
                      </a: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3"/>
                  </a:ext>
                </a:extLst>
              </a:tr>
              <a:tr h="661987">
                <a:tc vMerge="1">
                  <a:txBody>
                    <a:bodyPr/>
                    <a:lstStyle/>
                    <a:p>
                      <a:endParaRPr lang="en-GB"/>
                    </a:p>
                  </a:txBody>
                  <a:tcPr/>
                </a:tc>
                <a:tc vMerge="1">
                  <a:txBody>
                    <a:bodyPr/>
                    <a:lstStyle/>
                    <a:p>
                      <a:endParaRPr lang="en-GB"/>
                    </a:p>
                  </a:txBody>
                  <a:tcPr/>
                </a:tc>
                <a:tc gridSpan="2">
                  <a:txBody>
                    <a:bodyPr/>
                    <a:lstStyle/>
                    <a:p>
                      <a:r>
                        <a:rPr lang="en-GB" sz="1200" dirty="0" smtClean="0">
                          <a:latin typeface="Century Gothic" panose="020B0502020202020204" pitchFamily="34" charset="0"/>
                        </a:rPr>
                        <a:t>What is 1/10</a:t>
                      </a:r>
                      <a:r>
                        <a:rPr lang="en-GB" sz="1200" baseline="30000" dirty="0" smtClean="0">
                          <a:latin typeface="Century Gothic" panose="020B0502020202020204" pitchFamily="34" charset="0"/>
                        </a:rPr>
                        <a:t>th</a:t>
                      </a:r>
                      <a:r>
                        <a:rPr lang="en-GB" sz="1200" dirty="0" smtClean="0">
                          <a:latin typeface="Century Gothic" panose="020B0502020202020204" pitchFamily="34" charset="0"/>
                        </a:rPr>
                        <a:t> of £30?                     What is 0.1 of 25Kg?</a:t>
                      </a:r>
                    </a:p>
                    <a:p>
                      <a:r>
                        <a:rPr lang="en-GB" sz="1200" dirty="0" smtClean="0">
                          <a:latin typeface="Century Gothic" panose="020B0502020202020204" pitchFamily="34" charset="0"/>
                        </a:rPr>
                        <a:t>What is 1/100</a:t>
                      </a:r>
                      <a:r>
                        <a:rPr lang="en-GB" sz="1200" baseline="30000" dirty="0" smtClean="0">
                          <a:latin typeface="Century Gothic" panose="020B0502020202020204" pitchFamily="34" charset="0"/>
                        </a:rPr>
                        <a:t>th</a:t>
                      </a:r>
                      <a:r>
                        <a:rPr lang="en-GB" sz="1200" dirty="0" smtClean="0">
                          <a:latin typeface="Century Gothic" panose="020B0502020202020204" pitchFamily="34" charset="0"/>
                        </a:rPr>
                        <a:t> of 3000?                 What is 0.01 of 4500?</a:t>
                      </a:r>
                    </a:p>
                    <a:p>
                      <a:r>
                        <a:rPr lang="en-GB" sz="1200" dirty="0" smtClean="0">
                          <a:latin typeface="Century Gothic" panose="020B0502020202020204" pitchFamily="34" charset="0"/>
                        </a:rPr>
                        <a:t>What is 3/10</a:t>
                      </a:r>
                      <a:r>
                        <a:rPr lang="en-GB" sz="1200" baseline="30000" dirty="0" smtClean="0">
                          <a:latin typeface="Century Gothic" panose="020B0502020202020204" pitchFamily="34" charset="0"/>
                        </a:rPr>
                        <a:t>th</a:t>
                      </a:r>
                      <a:r>
                        <a:rPr lang="en-GB" sz="1200" dirty="0" smtClean="0">
                          <a:latin typeface="Century Gothic" panose="020B0502020202020204" pitchFamily="34" charset="0"/>
                        </a:rPr>
                        <a:t> of £30?</a:t>
                      </a:r>
                      <a:r>
                        <a:rPr lang="en-GB" sz="1200" baseline="0" dirty="0" smtClean="0">
                          <a:latin typeface="Century Gothic" panose="020B0502020202020204" pitchFamily="34" charset="0"/>
                        </a:rPr>
                        <a:t>                     What is 0.5 of £780?</a:t>
                      </a:r>
                      <a:endParaRPr lang="en-GB" sz="1200" dirty="0" smtClean="0">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4"/>
                  </a:ext>
                </a:extLst>
              </a:tr>
              <a:tr h="1535684">
                <a:tc vMerge="1">
                  <a:txBody>
                    <a:bodyPr/>
                    <a:lstStyle/>
                    <a:p>
                      <a:pPr marL="342900" lvl="0" indent="-342900" algn="l">
                        <a:spcAft>
                          <a:spcPts val="0"/>
                        </a:spcAft>
                        <a:buFont typeface="Wingdings" panose="05000000000000000000" pitchFamily="2" charset="2"/>
                        <a:buChar char=""/>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marL="171450" indent="-171450">
                        <a:buFont typeface="Arial" panose="020B0604020202020204" pitchFamily="34" charset="0"/>
                        <a:buChar char="•"/>
                      </a:pPr>
                      <a:endParaRPr lang="en-GB" sz="1200" baseline="0" dirty="0" smtClean="0">
                        <a:latin typeface="Century Gothic" panose="020B0502020202020204" pitchFamily="34" charset="0"/>
                      </a:endParaRPr>
                    </a:p>
                  </a:txBody>
                  <a:tcPr/>
                </a:tc>
                <a:tc>
                  <a:txBody>
                    <a:bodyPr/>
                    <a:lstStyle/>
                    <a:p>
                      <a:r>
                        <a:rPr lang="en-GB" sz="1200" baseline="0" dirty="0" smtClean="0">
                          <a:latin typeface="Century Gothic" panose="020B0502020202020204" pitchFamily="34" charset="0"/>
                        </a:rPr>
                        <a:t>Match the following:</a:t>
                      </a:r>
                    </a:p>
                    <a:p>
                      <a:r>
                        <a:rPr lang="en-GB" sz="1200" baseline="0" dirty="0" smtClean="0">
                          <a:latin typeface="Century Gothic" panose="020B0502020202020204" pitchFamily="34" charset="0"/>
                        </a:rPr>
                        <a:t>0.1                                   ½</a:t>
                      </a:r>
                    </a:p>
                    <a:p>
                      <a:r>
                        <a:rPr lang="en-GB" sz="1200" baseline="0" dirty="0" smtClean="0">
                          <a:latin typeface="Century Gothic" panose="020B0502020202020204" pitchFamily="34" charset="0"/>
                        </a:rPr>
                        <a:t>0.5                                   7/10</a:t>
                      </a:r>
                      <a:r>
                        <a:rPr lang="en-GB" sz="1200" baseline="30000" dirty="0" smtClean="0">
                          <a:latin typeface="Century Gothic" panose="020B0502020202020204" pitchFamily="34" charset="0"/>
                        </a:rPr>
                        <a:t>th</a:t>
                      </a:r>
                      <a:r>
                        <a:rPr lang="en-GB" sz="1200" baseline="0" dirty="0" smtClean="0">
                          <a:latin typeface="Century Gothic" panose="020B0502020202020204" pitchFamily="34" charset="0"/>
                        </a:rPr>
                        <a:t> </a:t>
                      </a:r>
                    </a:p>
                    <a:p>
                      <a:r>
                        <a:rPr lang="en-GB" sz="1200" baseline="0" dirty="0" smtClean="0">
                          <a:latin typeface="Century Gothic" panose="020B0502020202020204" pitchFamily="34" charset="0"/>
                        </a:rPr>
                        <a:t>0.75                                 4/10</a:t>
                      </a:r>
                      <a:r>
                        <a:rPr lang="en-GB" sz="1200" baseline="30000" dirty="0" smtClean="0">
                          <a:latin typeface="Century Gothic" panose="020B0502020202020204" pitchFamily="34" charset="0"/>
                        </a:rPr>
                        <a:t>th</a:t>
                      </a:r>
                      <a:r>
                        <a:rPr lang="en-GB" sz="1200" baseline="0" dirty="0" smtClean="0">
                          <a:latin typeface="Century Gothic" panose="020B0502020202020204" pitchFamily="34" charset="0"/>
                        </a:rPr>
                        <a:t> </a:t>
                      </a:r>
                    </a:p>
                    <a:p>
                      <a:r>
                        <a:rPr lang="en-GB" sz="1200" baseline="0" dirty="0" smtClean="0">
                          <a:latin typeface="Century Gothic" panose="020B0502020202020204" pitchFamily="34" charset="0"/>
                        </a:rPr>
                        <a:t>0.4                                   ¼</a:t>
                      </a:r>
                    </a:p>
                    <a:p>
                      <a:r>
                        <a:rPr lang="en-GB" sz="1200" baseline="0" dirty="0" smtClean="0">
                          <a:latin typeface="Century Gothic" panose="020B0502020202020204" pitchFamily="34" charset="0"/>
                        </a:rPr>
                        <a:t>0.25                                 9/10</a:t>
                      </a:r>
                      <a:r>
                        <a:rPr lang="en-GB" sz="1200" baseline="30000" dirty="0" smtClean="0">
                          <a:latin typeface="Century Gothic" panose="020B0502020202020204" pitchFamily="34" charset="0"/>
                        </a:rPr>
                        <a:t>th</a:t>
                      </a:r>
                      <a:r>
                        <a:rPr lang="en-GB" sz="1200" baseline="0" dirty="0" smtClean="0">
                          <a:latin typeface="Century Gothic" panose="020B0502020202020204" pitchFamily="34" charset="0"/>
                        </a:rPr>
                        <a:t> </a:t>
                      </a:r>
                    </a:p>
                    <a:p>
                      <a:r>
                        <a:rPr lang="en-GB" sz="1200" baseline="0" dirty="0" smtClean="0">
                          <a:latin typeface="Century Gothic" panose="020B0502020202020204" pitchFamily="34" charset="0"/>
                        </a:rPr>
                        <a:t>0.7                                   ¾</a:t>
                      </a:r>
                    </a:p>
                    <a:p>
                      <a:r>
                        <a:rPr lang="en-GB" sz="1200" baseline="0" dirty="0" smtClean="0">
                          <a:latin typeface="Century Gothic" panose="020B0502020202020204" pitchFamily="34" charset="0"/>
                        </a:rPr>
                        <a:t>0.9                                   1/10</a:t>
                      </a:r>
                      <a:r>
                        <a:rPr lang="en-GB" sz="1200" baseline="30000" dirty="0" smtClean="0">
                          <a:latin typeface="Century Gothic" panose="020B0502020202020204" pitchFamily="34" charset="0"/>
                        </a:rPr>
                        <a:t>th</a:t>
                      </a:r>
                      <a:r>
                        <a:rPr lang="en-GB" sz="1200" baseline="0" dirty="0" smtClean="0">
                          <a:latin typeface="Century Gothic" panose="020B0502020202020204" pitchFamily="34" charset="0"/>
                        </a:rPr>
                        <a:t> </a:t>
                      </a:r>
                    </a:p>
                  </a:txBody>
                  <a:tcPr/>
                </a:tc>
                <a:tc>
                  <a:txBody>
                    <a:bodyPr/>
                    <a:lstStyle/>
                    <a:p>
                      <a:r>
                        <a:rPr lang="en-GB" sz="1200" baseline="0" dirty="0" smtClean="0">
                          <a:latin typeface="Century Gothic" panose="020B0502020202020204" pitchFamily="34" charset="0"/>
                        </a:rPr>
                        <a:t>Which is the greater?</a:t>
                      </a:r>
                    </a:p>
                    <a:p>
                      <a:pPr marL="171450" indent="-171450">
                        <a:buFont typeface="Arial" panose="020B0604020202020204" pitchFamily="34" charset="0"/>
                        <a:buChar char="•"/>
                      </a:pPr>
                      <a:r>
                        <a:rPr lang="en-GB" sz="1200" baseline="0" dirty="0" smtClean="0">
                          <a:latin typeface="Century Gothic" panose="020B0502020202020204" pitchFamily="34" charset="0"/>
                        </a:rPr>
                        <a:t>0.5 of £100 or ¾ of £80</a:t>
                      </a:r>
                    </a:p>
                    <a:p>
                      <a:pPr marL="171450" indent="-171450">
                        <a:buFont typeface="Arial" panose="020B0604020202020204" pitchFamily="34" charset="0"/>
                        <a:buChar char="•"/>
                      </a:pPr>
                      <a:r>
                        <a:rPr lang="en-GB" sz="1200" baseline="0" dirty="0" smtClean="0">
                          <a:latin typeface="Century Gothic" panose="020B0502020202020204" pitchFamily="34" charset="0"/>
                        </a:rPr>
                        <a:t>0.25 of £10 or 1/10</a:t>
                      </a:r>
                      <a:r>
                        <a:rPr lang="en-GB" sz="1200" baseline="30000" dirty="0" smtClean="0">
                          <a:latin typeface="Century Gothic" panose="020B0502020202020204" pitchFamily="34" charset="0"/>
                        </a:rPr>
                        <a:t>th</a:t>
                      </a:r>
                      <a:r>
                        <a:rPr lang="en-GB" sz="1200" baseline="0" dirty="0" smtClean="0">
                          <a:latin typeface="Century Gothic" panose="020B0502020202020204" pitchFamily="34" charset="0"/>
                        </a:rPr>
                        <a:t> of £5</a:t>
                      </a:r>
                    </a:p>
                    <a:p>
                      <a:pPr marL="171450" indent="-171450">
                        <a:buFont typeface="Arial" panose="020B0604020202020204" pitchFamily="34" charset="0"/>
                        <a:buChar char="•"/>
                      </a:pPr>
                      <a:r>
                        <a:rPr lang="en-GB" sz="1200" baseline="0" dirty="0" smtClean="0">
                          <a:latin typeface="Century Gothic" panose="020B0502020202020204" pitchFamily="34" charset="0"/>
                        </a:rPr>
                        <a:t>0.6 of 100Kg or ¼ of 200Kg</a:t>
                      </a:r>
                    </a:p>
                    <a:p>
                      <a:pPr marL="171450" indent="-171450">
                        <a:buFont typeface="Arial" panose="020B0604020202020204" pitchFamily="34" charset="0"/>
                        <a:buChar char="•"/>
                      </a:pPr>
                      <a:r>
                        <a:rPr lang="en-GB" sz="1200" baseline="0" dirty="0" smtClean="0">
                          <a:latin typeface="Century Gothic" panose="020B0502020202020204" pitchFamily="34" charset="0"/>
                        </a:rPr>
                        <a:t>0.75 of 400 or 7/10</a:t>
                      </a:r>
                      <a:r>
                        <a:rPr lang="en-GB" sz="1200" baseline="30000" dirty="0" smtClean="0">
                          <a:latin typeface="Century Gothic" panose="020B0502020202020204" pitchFamily="34" charset="0"/>
                        </a:rPr>
                        <a:t>th</a:t>
                      </a:r>
                      <a:r>
                        <a:rPr lang="en-GB" sz="1200" baseline="0" dirty="0" smtClean="0">
                          <a:latin typeface="Century Gothic" panose="020B0502020202020204" pitchFamily="34" charset="0"/>
                        </a:rPr>
                        <a:t> of 400</a:t>
                      </a:r>
                    </a:p>
                    <a:p>
                      <a:pPr marL="171450" indent="-171450">
                        <a:buFont typeface="Arial" panose="020B0604020202020204" pitchFamily="34" charset="0"/>
                        <a:buChar char="•"/>
                      </a:pPr>
                      <a:r>
                        <a:rPr lang="en-GB" sz="1200" baseline="0" dirty="0" smtClean="0">
                          <a:latin typeface="Century Gothic" panose="020B0502020202020204" pitchFamily="34" charset="0"/>
                        </a:rPr>
                        <a:t>0.01 of 1000 or 1/10</a:t>
                      </a:r>
                      <a:r>
                        <a:rPr lang="en-GB" sz="1200" baseline="30000" dirty="0" smtClean="0">
                          <a:latin typeface="Century Gothic" panose="020B0502020202020204" pitchFamily="34" charset="0"/>
                        </a:rPr>
                        <a:t>th</a:t>
                      </a:r>
                      <a:r>
                        <a:rPr lang="en-GB" sz="1200" baseline="0" dirty="0" smtClean="0">
                          <a:latin typeface="Century Gothic" panose="020B0502020202020204" pitchFamily="34" charset="0"/>
                        </a:rPr>
                        <a:t> of 3000</a:t>
                      </a:r>
                    </a:p>
                    <a:p>
                      <a:pPr marL="171450" indent="-171450">
                        <a:buFont typeface="Arial" panose="020B0604020202020204" pitchFamily="34" charset="0"/>
                        <a:buChar char="•"/>
                      </a:pPr>
                      <a:r>
                        <a:rPr lang="en-GB" sz="1200" baseline="0" dirty="0" smtClean="0">
                          <a:latin typeface="Century Gothic" panose="020B0502020202020204" pitchFamily="34" charset="0"/>
                        </a:rPr>
                        <a:t>0.05 of 1000 or ½ of 80 </a:t>
                      </a:r>
                    </a:p>
                  </a:txBody>
                  <a:tcPr/>
                </a:tc>
                <a:extLst>
                  <a:ext uri="{0D108BD9-81ED-4DB2-BD59-A6C34878D82A}">
                    <a16:rowId xmlns:a16="http://schemas.microsoft.com/office/drawing/2014/main" val="10005"/>
                  </a:ext>
                </a:extLst>
              </a:tr>
            </a:tbl>
          </a:graphicData>
        </a:graphic>
      </p:graphicFrame>
      <p:graphicFrame>
        <p:nvGraphicFramePr>
          <p:cNvPr id="5" name="Table 4"/>
          <p:cNvGraphicFramePr>
            <a:graphicFrameLocks noGrp="1"/>
          </p:cNvGraphicFramePr>
          <p:nvPr>
            <p:extLst/>
          </p:nvPr>
        </p:nvGraphicFramePr>
        <p:xfrm>
          <a:off x="5364480" y="2205990"/>
          <a:ext cx="4914900" cy="762000"/>
        </p:xfrm>
        <a:graphic>
          <a:graphicData uri="http://schemas.openxmlformats.org/drawingml/2006/table">
            <a:tbl>
              <a:tblPr firstRow="1" bandRow="1">
                <a:tableStyleId>{5C22544A-7EE6-4342-B048-85BDC9FD1C3A}</a:tableStyleId>
              </a:tblPr>
              <a:tblGrid>
                <a:gridCol w="491490">
                  <a:extLst>
                    <a:ext uri="{9D8B030D-6E8A-4147-A177-3AD203B41FA5}">
                      <a16:colId xmlns:a16="http://schemas.microsoft.com/office/drawing/2014/main" val="20000"/>
                    </a:ext>
                  </a:extLst>
                </a:gridCol>
                <a:gridCol w="491490">
                  <a:extLst>
                    <a:ext uri="{9D8B030D-6E8A-4147-A177-3AD203B41FA5}">
                      <a16:colId xmlns:a16="http://schemas.microsoft.com/office/drawing/2014/main" val="20001"/>
                    </a:ext>
                  </a:extLst>
                </a:gridCol>
                <a:gridCol w="491490">
                  <a:extLst>
                    <a:ext uri="{9D8B030D-6E8A-4147-A177-3AD203B41FA5}">
                      <a16:colId xmlns:a16="http://schemas.microsoft.com/office/drawing/2014/main" val="20002"/>
                    </a:ext>
                  </a:extLst>
                </a:gridCol>
                <a:gridCol w="491490">
                  <a:extLst>
                    <a:ext uri="{9D8B030D-6E8A-4147-A177-3AD203B41FA5}">
                      <a16:colId xmlns:a16="http://schemas.microsoft.com/office/drawing/2014/main" val="20003"/>
                    </a:ext>
                  </a:extLst>
                </a:gridCol>
                <a:gridCol w="491490">
                  <a:extLst>
                    <a:ext uri="{9D8B030D-6E8A-4147-A177-3AD203B41FA5}">
                      <a16:colId xmlns:a16="http://schemas.microsoft.com/office/drawing/2014/main" val="20004"/>
                    </a:ext>
                  </a:extLst>
                </a:gridCol>
                <a:gridCol w="491490">
                  <a:extLst>
                    <a:ext uri="{9D8B030D-6E8A-4147-A177-3AD203B41FA5}">
                      <a16:colId xmlns:a16="http://schemas.microsoft.com/office/drawing/2014/main" val="20005"/>
                    </a:ext>
                  </a:extLst>
                </a:gridCol>
                <a:gridCol w="491490">
                  <a:extLst>
                    <a:ext uri="{9D8B030D-6E8A-4147-A177-3AD203B41FA5}">
                      <a16:colId xmlns:a16="http://schemas.microsoft.com/office/drawing/2014/main" val="20006"/>
                    </a:ext>
                  </a:extLst>
                </a:gridCol>
                <a:gridCol w="491490">
                  <a:extLst>
                    <a:ext uri="{9D8B030D-6E8A-4147-A177-3AD203B41FA5}">
                      <a16:colId xmlns:a16="http://schemas.microsoft.com/office/drawing/2014/main" val="20007"/>
                    </a:ext>
                  </a:extLst>
                </a:gridCol>
                <a:gridCol w="491490">
                  <a:extLst>
                    <a:ext uri="{9D8B030D-6E8A-4147-A177-3AD203B41FA5}">
                      <a16:colId xmlns:a16="http://schemas.microsoft.com/office/drawing/2014/main" val="20008"/>
                    </a:ext>
                  </a:extLst>
                </a:gridCol>
                <a:gridCol w="491490">
                  <a:extLst>
                    <a:ext uri="{9D8B030D-6E8A-4147-A177-3AD203B41FA5}">
                      <a16:colId xmlns:a16="http://schemas.microsoft.com/office/drawing/2014/main" val="20009"/>
                    </a:ext>
                  </a:extLst>
                </a:gridCol>
              </a:tblGrid>
              <a:tr h="304800">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smtClean="0">
                          <a:latin typeface="Century Gothic" panose="020B0502020202020204" pitchFamily="34" charset="0"/>
                        </a:rPr>
                        <a:t>0.2</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smtClean="0">
                          <a:latin typeface="Century Gothic" panose="020B0502020202020204" pitchFamily="34" charset="0"/>
                        </a:rPr>
                        <a:t>0.4</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smtClean="0">
                          <a:latin typeface="Century Gothic" panose="020B0502020202020204" pitchFamily="34" charset="0"/>
                        </a:rPr>
                        <a:t>0.6</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smtClean="0">
                          <a:latin typeface="Century Gothic" panose="020B0502020202020204" pitchFamily="34" charset="0"/>
                        </a:rPr>
                        <a:t>0.8</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smtClean="0">
                          <a:latin typeface="Century Gothic" panose="020B0502020202020204" pitchFamily="34" charset="0"/>
                        </a:rPr>
                        <a:t>1.0</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pPr algn="ctr"/>
                      <a:r>
                        <a:rPr lang="en-GB" sz="1200" u="sng" dirty="0" smtClean="0">
                          <a:latin typeface="Century Gothic" panose="020B0502020202020204" pitchFamily="34" charset="0"/>
                        </a:rPr>
                        <a:t>1</a:t>
                      </a:r>
                    </a:p>
                    <a:p>
                      <a:pPr algn="ctr"/>
                      <a:r>
                        <a:rPr lang="en-GB" sz="1200" dirty="0" smtClean="0">
                          <a:latin typeface="Century Gothic" panose="020B0502020202020204" pitchFamily="34" charset="0"/>
                        </a:rPr>
                        <a:t>10</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u="sng" dirty="0" smtClean="0">
                          <a:latin typeface="Century Gothic" panose="020B0502020202020204" pitchFamily="34" charset="0"/>
                        </a:rPr>
                        <a:t>3</a:t>
                      </a:r>
                    </a:p>
                    <a:p>
                      <a:pPr algn="ctr"/>
                      <a:r>
                        <a:rPr lang="en-GB" sz="1200" dirty="0" smtClean="0">
                          <a:latin typeface="Century Gothic" panose="020B0502020202020204" pitchFamily="34" charset="0"/>
                        </a:rPr>
                        <a:t>10</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u="sng" dirty="0" smtClean="0">
                          <a:latin typeface="Century Gothic" panose="020B0502020202020204" pitchFamily="34" charset="0"/>
                        </a:rPr>
                        <a:t>5</a:t>
                      </a:r>
                    </a:p>
                    <a:p>
                      <a:pPr algn="ctr"/>
                      <a:r>
                        <a:rPr lang="en-GB" sz="1200" dirty="0" smtClean="0">
                          <a:latin typeface="Century Gothic" panose="020B0502020202020204" pitchFamily="34" charset="0"/>
                        </a:rPr>
                        <a:t>10</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u="sng" dirty="0" smtClean="0">
                          <a:latin typeface="Century Gothic" panose="020B0502020202020204" pitchFamily="34" charset="0"/>
                        </a:rPr>
                        <a:t>7</a:t>
                      </a:r>
                    </a:p>
                    <a:p>
                      <a:pPr algn="ctr"/>
                      <a:r>
                        <a:rPr lang="en-GB" sz="1200" dirty="0" smtClean="0">
                          <a:latin typeface="Century Gothic" panose="020B0502020202020204" pitchFamily="34" charset="0"/>
                        </a:rPr>
                        <a:t>10</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u="sng" dirty="0" smtClean="0">
                          <a:latin typeface="Century Gothic" panose="020B0502020202020204" pitchFamily="34" charset="0"/>
                        </a:rPr>
                        <a:t>9</a:t>
                      </a:r>
                    </a:p>
                    <a:p>
                      <a:pPr algn="ctr"/>
                      <a:r>
                        <a:rPr lang="en-GB" sz="1200" dirty="0" smtClean="0">
                          <a:latin typeface="Century Gothic" panose="020B0502020202020204" pitchFamily="34" charset="0"/>
                        </a:rPr>
                        <a:t>10</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nvPr>
        </p:nvGraphicFramePr>
        <p:xfrm>
          <a:off x="5364480" y="3209610"/>
          <a:ext cx="4914900" cy="762000"/>
        </p:xfrm>
        <a:graphic>
          <a:graphicData uri="http://schemas.openxmlformats.org/drawingml/2006/table">
            <a:tbl>
              <a:tblPr firstRow="1" bandRow="1">
                <a:tableStyleId>{5C22544A-7EE6-4342-B048-85BDC9FD1C3A}</a:tableStyleId>
              </a:tblPr>
              <a:tblGrid>
                <a:gridCol w="491490">
                  <a:extLst>
                    <a:ext uri="{9D8B030D-6E8A-4147-A177-3AD203B41FA5}">
                      <a16:colId xmlns:a16="http://schemas.microsoft.com/office/drawing/2014/main" val="20000"/>
                    </a:ext>
                  </a:extLst>
                </a:gridCol>
                <a:gridCol w="491490">
                  <a:extLst>
                    <a:ext uri="{9D8B030D-6E8A-4147-A177-3AD203B41FA5}">
                      <a16:colId xmlns:a16="http://schemas.microsoft.com/office/drawing/2014/main" val="20001"/>
                    </a:ext>
                  </a:extLst>
                </a:gridCol>
                <a:gridCol w="491490">
                  <a:extLst>
                    <a:ext uri="{9D8B030D-6E8A-4147-A177-3AD203B41FA5}">
                      <a16:colId xmlns:a16="http://schemas.microsoft.com/office/drawing/2014/main" val="20002"/>
                    </a:ext>
                  </a:extLst>
                </a:gridCol>
                <a:gridCol w="491490">
                  <a:extLst>
                    <a:ext uri="{9D8B030D-6E8A-4147-A177-3AD203B41FA5}">
                      <a16:colId xmlns:a16="http://schemas.microsoft.com/office/drawing/2014/main" val="20003"/>
                    </a:ext>
                  </a:extLst>
                </a:gridCol>
                <a:gridCol w="491490">
                  <a:extLst>
                    <a:ext uri="{9D8B030D-6E8A-4147-A177-3AD203B41FA5}">
                      <a16:colId xmlns:a16="http://schemas.microsoft.com/office/drawing/2014/main" val="20004"/>
                    </a:ext>
                  </a:extLst>
                </a:gridCol>
                <a:gridCol w="491490">
                  <a:extLst>
                    <a:ext uri="{9D8B030D-6E8A-4147-A177-3AD203B41FA5}">
                      <a16:colId xmlns:a16="http://schemas.microsoft.com/office/drawing/2014/main" val="20005"/>
                    </a:ext>
                  </a:extLst>
                </a:gridCol>
                <a:gridCol w="491490">
                  <a:extLst>
                    <a:ext uri="{9D8B030D-6E8A-4147-A177-3AD203B41FA5}">
                      <a16:colId xmlns:a16="http://schemas.microsoft.com/office/drawing/2014/main" val="20006"/>
                    </a:ext>
                  </a:extLst>
                </a:gridCol>
                <a:gridCol w="491490">
                  <a:extLst>
                    <a:ext uri="{9D8B030D-6E8A-4147-A177-3AD203B41FA5}">
                      <a16:colId xmlns:a16="http://schemas.microsoft.com/office/drawing/2014/main" val="20007"/>
                    </a:ext>
                  </a:extLst>
                </a:gridCol>
                <a:gridCol w="491490">
                  <a:extLst>
                    <a:ext uri="{9D8B030D-6E8A-4147-A177-3AD203B41FA5}">
                      <a16:colId xmlns:a16="http://schemas.microsoft.com/office/drawing/2014/main" val="20008"/>
                    </a:ext>
                  </a:extLst>
                </a:gridCol>
                <a:gridCol w="491490">
                  <a:extLst>
                    <a:ext uri="{9D8B030D-6E8A-4147-A177-3AD203B41FA5}">
                      <a16:colId xmlns:a16="http://schemas.microsoft.com/office/drawing/2014/main" val="20009"/>
                    </a:ext>
                  </a:extLst>
                </a:gridCol>
              </a:tblGrid>
              <a:tr h="304800">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smtClean="0">
                          <a:latin typeface="Century Gothic" panose="020B0502020202020204" pitchFamily="34" charset="0"/>
                        </a:rPr>
                        <a:t>0.02</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smtClean="0">
                          <a:latin typeface="Century Gothic" panose="020B0502020202020204" pitchFamily="34" charset="0"/>
                        </a:rPr>
                        <a:t>0.04</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smtClean="0">
                          <a:latin typeface="Century Gothic" panose="020B0502020202020204" pitchFamily="34" charset="0"/>
                        </a:rPr>
                        <a:t>0.06</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smtClean="0">
                          <a:latin typeface="Century Gothic" panose="020B0502020202020204" pitchFamily="34" charset="0"/>
                        </a:rPr>
                        <a:t>0.08</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smtClean="0">
                          <a:latin typeface="Century Gothic" panose="020B0502020202020204" pitchFamily="34" charset="0"/>
                        </a:rPr>
                        <a:t>1.0</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pPr algn="ctr"/>
                      <a:r>
                        <a:rPr lang="en-GB" sz="1200" u="sng" dirty="0" smtClean="0">
                          <a:latin typeface="Century Gothic" panose="020B0502020202020204" pitchFamily="34" charset="0"/>
                        </a:rPr>
                        <a:t>1</a:t>
                      </a:r>
                    </a:p>
                    <a:p>
                      <a:pPr algn="ctr"/>
                      <a:r>
                        <a:rPr lang="en-GB" sz="1200" dirty="0" smtClean="0">
                          <a:latin typeface="Century Gothic" panose="020B0502020202020204" pitchFamily="34" charset="0"/>
                        </a:rPr>
                        <a:t>100</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u="sng" dirty="0" smtClean="0">
                          <a:latin typeface="Century Gothic" panose="020B0502020202020204" pitchFamily="34" charset="0"/>
                        </a:rPr>
                        <a:t>3</a:t>
                      </a:r>
                    </a:p>
                    <a:p>
                      <a:pPr algn="ctr"/>
                      <a:r>
                        <a:rPr lang="en-GB" sz="1200" dirty="0" smtClean="0">
                          <a:latin typeface="Century Gothic" panose="020B0502020202020204" pitchFamily="34" charset="0"/>
                        </a:rPr>
                        <a:t>100</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u="sng" dirty="0" smtClean="0">
                          <a:latin typeface="Century Gothic" panose="020B0502020202020204" pitchFamily="34" charset="0"/>
                        </a:rPr>
                        <a:t>5</a:t>
                      </a:r>
                    </a:p>
                    <a:p>
                      <a:pPr algn="ctr"/>
                      <a:r>
                        <a:rPr lang="en-GB" sz="1200" dirty="0" smtClean="0">
                          <a:latin typeface="Century Gothic" panose="020B0502020202020204" pitchFamily="34" charset="0"/>
                        </a:rPr>
                        <a:t>100</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u="sng" dirty="0" smtClean="0">
                          <a:latin typeface="Century Gothic" panose="020B0502020202020204" pitchFamily="34" charset="0"/>
                        </a:rPr>
                        <a:t>7</a:t>
                      </a:r>
                    </a:p>
                    <a:p>
                      <a:pPr algn="ctr"/>
                      <a:r>
                        <a:rPr lang="en-GB" sz="1200" dirty="0" smtClean="0">
                          <a:latin typeface="Century Gothic" panose="020B0502020202020204" pitchFamily="34" charset="0"/>
                        </a:rPr>
                        <a:t>100</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200" u="sng" dirty="0" smtClean="0">
                          <a:latin typeface="Century Gothic" panose="020B0502020202020204" pitchFamily="34" charset="0"/>
                        </a:rPr>
                        <a:t>9</a:t>
                      </a:r>
                    </a:p>
                    <a:p>
                      <a:pPr algn="ctr"/>
                      <a:r>
                        <a:rPr lang="en-GB" sz="1200" dirty="0" smtClean="0">
                          <a:latin typeface="Century Gothic" panose="020B0502020202020204" pitchFamily="34" charset="0"/>
                        </a:rPr>
                        <a:t>100</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3" name="Footer Placeholder 2"/>
          <p:cNvSpPr>
            <a:spLocks noGrp="1"/>
          </p:cNvSpPr>
          <p:nvPr>
            <p:ph type="ftr" sz="quarter" idx="11"/>
          </p:nvPr>
        </p:nvSpPr>
        <p:spPr/>
        <p:txBody>
          <a:bodyPr/>
          <a:lstStyle/>
          <a:p>
            <a:r>
              <a:rPr lang="en-GB" dirty="0" smtClean="0"/>
              <a:t>(c) Focus Education (UK) Ltd</a:t>
            </a:r>
            <a:endParaRPr lang="en-GB" dirty="0"/>
          </a:p>
        </p:txBody>
      </p:sp>
      <p:sp>
        <p:nvSpPr>
          <p:cNvPr id="8" name="Slide Number Placeholder 7"/>
          <p:cNvSpPr>
            <a:spLocks noGrp="1"/>
          </p:cNvSpPr>
          <p:nvPr>
            <p:ph type="sldNum" sz="quarter" idx="12"/>
          </p:nvPr>
        </p:nvSpPr>
        <p:spPr/>
        <p:txBody>
          <a:bodyPr/>
          <a:lstStyle/>
          <a:p>
            <a:fld id="{EA2CE50E-DD84-4B50-A55B-EBE5FCB77AC7}" type="slidenum">
              <a:rPr lang="en-GB" smtClean="0"/>
              <a:t>1</a:t>
            </a:fld>
            <a:endParaRPr lang="en-GB" dirty="0"/>
          </a:p>
        </p:txBody>
      </p:sp>
    </p:spTree>
    <p:extLst>
      <p:ext uri="{BB962C8B-B14F-4D97-AF65-F5344CB8AC3E}">
        <p14:creationId xmlns:p14="http://schemas.microsoft.com/office/powerpoint/2010/main" val="23343839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7"/>
          <a:ext cx="8564137" cy="600900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 1</a:t>
                      </a:r>
                      <a:r>
                        <a:rPr lang="en-GB" baseline="0" dirty="0" smtClean="0">
                          <a:solidFill>
                            <a:schemeClr val="tx1"/>
                          </a:solidFill>
                          <a:latin typeface="Century Gothic" panose="020B0502020202020204" pitchFamily="34" charset="0"/>
                        </a:rPr>
                        <a:t>: Week 6: Mastering this Objective – Deeper Understanding</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algn="l">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Fractions:</a:t>
                      </a:r>
                      <a:r>
                        <a:rPr lang="en-GB" sz="1400" b="1" baseline="0" dirty="0" smtClean="0">
                          <a:effectLst/>
                          <a:latin typeface="Century Gothic" panose="020B0502020202020204" pitchFamily="34" charset="0"/>
                          <a:ea typeface="Calibri" panose="020F0502020204030204" pitchFamily="34" charset="0"/>
                          <a:cs typeface="Times New Roman" panose="02020603050405020304" pitchFamily="18" charset="0"/>
                        </a:rPr>
                        <a:t>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-Recognise and write decimal equivalents of any number of tenths or hundredths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 Recognise and write decimal equivalents to ¼, ½ and ¾.</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p>
                  </a:txBody>
                  <a:tcPr/>
                </a:tc>
                <a:tc hMerge="1">
                  <a:txBody>
                    <a:bodyPr/>
                    <a:lstStyle/>
                    <a:p>
                      <a:endParaRPr lang="en-GB"/>
                    </a:p>
                  </a:txBody>
                  <a:tcPr/>
                </a:tc>
                <a:extLst>
                  <a:ext uri="{0D108BD9-81ED-4DB2-BD59-A6C34878D82A}">
                    <a16:rowId xmlns:a16="http://schemas.microsoft.com/office/drawing/2014/main" val="10002"/>
                  </a:ext>
                </a:extLst>
              </a:tr>
              <a:tr h="1817949">
                <a:tc rowSpan="2">
                  <a:txBody>
                    <a:bodyPr/>
                    <a:lstStyle/>
                    <a:p>
                      <a:pPr marL="342900" lvl="0" indent="-342900" algn="l">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Know that 1/10 = 0.1 [for each tenth value]</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Know that 1/100 = 0.01 [for each hundredth value]</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Know that 0.25 = ¼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Know that 0.5 = ½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Know that 0.75 = ¾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0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smtClean="0">
                          <a:solidFill>
                            <a:schemeClr val="dk1"/>
                          </a:solidFill>
                          <a:effectLst/>
                          <a:latin typeface="Century Gothic" panose="020B0502020202020204" pitchFamily="34" charset="0"/>
                          <a:ea typeface="+mn-ea"/>
                          <a:cs typeface="+mn-cs"/>
                        </a:rPr>
                        <a:t>Match decimals and fractions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Match these decimals to its fraction equivalent:</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0.1       0.25</a:t>
                      </a:r>
                      <a:r>
                        <a:rPr lang="en-GB" sz="1200" kern="1200" baseline="0" dirty="0" smtClean="0">
                          <a:solidFill>
                            <a:schemeClr val="dk1"/>
                          </a:solidFill>
                          <a:effectLst/>
                          <a:latin typeface="Century Gothic" panose="020B0502020202020204" pitchFamily="34" charset="0"/>
                          <a:ea typeface="+mn-ea"/>
                          <a:cs typeface="+mn-cs"/>
                        </a:rPr>
                        <a:t>       0.5      0.7      0.75     0.3</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      </a:t>
                      </a:r>
                      <a:r>
                        <a:rPr lang="en-GB" sz="1200" u="sng" kern="1200" baseline="0" dirty="0" smtClean="0">
                          <a:solidFill>
                            <a:schemeClr val="dk1"/>
                          </a:solidFill>
                          <a:effectLst/>
                          <a:latin typeface="Century Gothic" panose="020B0502020202020204" pitchFamily="34" charset="0"/>
                          <a:ea typeface="+mn-ea"/>
                          <a:cs typeface="+mn-cs"/>
                        </a:rPr>
                        <a:t>7</a:t>
                      </a:r>
                      <a:r>
                        <a:rPr lang="en-GB" sz="1200" kern="1200" baseline="0" dirty="0" smtClean="0">
                          <a:solidFill>
                            <a:schemeClr val="dk1"/>
                          </a:solidFill>
                          <a:effectLst/>
                          <a:latin typeface="Century Gothic" panose="020B0502020202020204" pitchFamily="34" charset="0"/>
                          <a:ea typeface="+mn-ea"/>
                          <a:cs typeface="+mn-cs"/>
                        </a:rPr>
                        <a:t>           </a:t>
                      </a:r>
                      <a:r>
                        <a:rPr lang="en-GB" sz="1200" u="sng" kern="1200" baseline="0" dirty="0" smtClean="0">
                          <a:solidFill>
                            <a:schemeClr val="dk1"/>
                          </a:solidFill>
                          <a:effectLst/>
                          <a:latin typeface="Century Gothic" panose="020B0502020202020204" pitchFamily="34" charset="0"/>
                          <a:ea typeface="+mn-ea"/>
                          <a:cs typeface="+mn-cs"/>
                        </a:rPr>
                        <a:t>3</a:t>
                      </a:r>
                      <a:r>
                        <a:rPr lang="en-GB" sz="1200" kern="1200" baseline="0" dirty="0" smtClean="0">
                          <a:solidFill>
                            <a:schemeClr val="dk1"/>
                          </a:solidFill>
                          <a:effectLst/>
                          <a:latin typeface="Century Gothic" panose="020B0502020202020204" pitchFamily="34" charset="0"/>
                          <a:ea typeface="+mn-ea"/>
                          <a:cs typeface="+mn-cs"/>
                        </a:rPr>
                        <a:t>           </a:t>
                      </a:r>
                      <a:r>
                        <a:rPr lang="en-GB" sz="1200" u="sng" kern="1200" baseline="0" dirty="0" smtClean="0">
                          <a:solidFill>
                            <a:schemeClr val="dk1"/>
                          </a:solidFill>
                          <a:effectLst/>
                          <a:latin typeface="Century Gothic" panose="020B0502020202020204" pitchFamily="34" charset="0"/>
                          <a:ea typeface="+mn-ea"/>
                          <a:cs typeface="+mn-cs"/>
                        </a:rPr>
                        <a:t>1</a:t>
                      </a:r>
                      <a:r>
                        <a:rPr lang="en-GB" sz="1200" kern="1200" baseline="0" dirty="0" smtClean="0">
                          <a:solidFill>
                            <a:schemeClr val="dk1"/>
                          </a:solidFill>
                          <a:effectLst/>
                          <a:latin typeface="Century Gothic" panose="020B0502020202020204" pitchFamily="34" charset="0"/>
                          <a:ea typeface="+mn-ea"/>
                          <a:cs typeface="+mn-cs"/>
                        </a:rPr>
                        <a:t>         </a:t>
                      </a:r>
                      <a:r>
                        <a:rPr lang="en-GB" sz="1200" u="sng" kern="1200" baseline="0" dirty="0" smtClean="0">
                          <a:solidFill>
                            <a:schemeClr val="dk1"/>
                          </a:solidFill>
                          <a:effectLst/>
                          <a:latin typeface="Century Gothic" panose="020B0502020202020204" pitchFamily="34" charset="0"/>
                          <a:ea typeface="+mn-ea"/>
                          <a:cs typeface="+mn-cs"/>
                        </a:rPr>
                        <a:t>1</a:t>
                      </a:r>
                      <a:r>
                        <a:rPr lang="en-GB" sz="1200" kern="1200" baseline="0" dirty="0" smtClean="0">
                          <a:solidFill>
                            <a:schemeClr val="dk1"/>
                          </a:solidFill>
                          <a:effectLst/>
                          <a:latin typeface="Century Gothic" panose="020B0502020202020204" pitchFamily="34" charset="0"/>
                          <a:ea typeface="+mn-ea"/>
                          <a:cs typeface="+mn-cs"/>
                        </a:rPr>
                        <a:t>           </a:t>
                      </a:r>
                      <a:r>
                        <a:rPr lang="en-GB" sz="1200" u="sng" kern="1200" baseline="0" dirty="0" smtClean="0">
                          <a:solidFill>
                            <a:schemeClr val="dk1"/>
                          </a:solidFill>
                          <a:effectLst/>
                          <a:latin typeface="Century Gothic" panose="020B0502020202020204" pitchFamily="34" charset="0"/>
                          <a:ea typeface="+mn-ea"/>
                          <a:cs typeface="+mn-cs"/>
                        </a:rPr>
                        <a:t>3</a:t>
                      </a:r>
                      <a:r>
                        <a:rPr lang="en-GB" sz="1200" kern="1200" baseline="0" dirty="0" smtClean="0">
                          <a:solidFill>
                            <a:schemeClr val="dk1"/>
                          </a:solidFill>
                          <a:effectLst/>
                          <a:latin typeface="Century Gothic" panose="020B0502020202020204" pitchFamily="34" charset="0"/>
                          <a:ea typeface="+mn-ea"/>
                          <a:cs typeface="+mn-cs"/>
                        </a:rPr>
                        <a:t>         </a:t>
                      </a:r>
                      <a:r>
                        <a:rPr lang="en-GB" sz="1200" u="sng" kern="1200" baseline="0" dirty="0" smtClean="0">
                          <a:solidFill>
                            <a:schemeClr val="dk1"/>
                          </a:solidFill>
                          <a:effectLst/>
                          <a:latin typeface="Century Gothic" panose="020B0502020202020204" pitchFamily="34" charset="0"/>
                          <a:ea typeface="+mn-ea"/>
                          <a:cs typeface="+mn-cs"/>
                        </a:rPr>
                        <a:t>1</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     10          4           2         4          10        10    </a:t>
                      </a:r>
                      <a:endParaRPr lang="en-GB" sz="1200" kern="1200" dirty="0" smtClean="0">
                        <a:solidFill>
                          <a:schemeClr val="dk1"/>
                        </a:solidFill>
                        <a:effectLst/>
                        <a:latin typeface="Century Gothic" panose="020B0502020202020204" pitchFamily="34" charset="0"/>
                        <a:ea typeface="+mn-ea"/>
                        <a:cs typeface="+mn-cs"/>
                      </a:endParaRPr>
                    </a:p>
                  </a:txBody>
                  <a:tcPr/>
                </a:tc>
                <a:tc>
                  <a:txBody>
                    <a:bodyPr/>
                    <a:lstStyle/>
                    <a:p>
                      <a:pPr marL="0" indent="0">
                        <a:buFont typeface="Arial" panose="020B0604020202020204" pitchFamily="34" charset="0"/>
                        <a:buNone/>
                      </a:pPr>
                      <a:r>
                        <a:rPr lang="en-GB" sz="1200" b="1" dirty="0" smtClean="0">
                          <a:latin typeface="Century Gothic" panose="020B0502020202020204" pitchFamily="34" charset="0"/>
                        </a:rPr>
                        <a:t>What comes next?</a:t>
                      </a:r>
                    </a:p>
                    <a:p>
                      <a:pPr marL="0" indent="0">
                        <a:buFont typeface="Arial" panose="020B0604020202020204" pitchFamily="34" charset="0"/>
                        <a:buNone/>
                      </a:pPr>
                      <a:endParaRPr lang="en-GB" sz="1200" dirty="0" smtClean="0">
                        <a:latin typeface="Century Gothic" panose="020B0502020202020204" pitchFamily="34" charset="0"/>
                      </a:endParaRPr>
                    </a:p>
                    <a:p>
                      <a:r>
                        <a:rPr lang="en-GB" sz="1200" kern="1200" dirty="0" smtClean="0">
                          <a:solidFill>
                            <a:schemeClr val="dk1"/>
                          </a:solidFill>
                          <a:effectLst/>
                          <a:latin typeface="Century Gothic" panose="020B0502020202020204" pitchFamily="34" charset="0"/>
                          <a:ea typeface="+mn-ea"/>
                          <a:cs typeface="+mn-cs"/>
                        </a:rPr>
                        <a:t>83/100, 82/100, 81/100, ….., ….., …..</a:t>
                      </a:r>
                    </a:p>
                    <a:p>
                      <a:endParaRPr lang="en-GB" sz="1200" kern="1200" dirty="0" smtClean="0">
                        <a:solidFill>
                          <a:schemeClr val="dk1"/>
                        </a:solidFill>
                        <a:effectLst/>
                        <a:latin typeface="Century Gothic" panose="020B0502020202020204" pitchFamily="34" charset="0"/>
                        <a:ea typeface="+mn-ea"/>
                        <a:cs typeface="+mn-cs"/>
                      </a:endParaRPr>
                    </a:p>
                    <a:p>
                      <a:r>
                        <a:rPr lang="en-GB" sz="1200" kern="1200" dirty="0" smtClean="0">
                          <a:solidFill>
                            <a:schemeClr val="dk1"/>
                          </a:solidFill>
                          <a:effectLst/>
                          <a:latin typeface="Century Gothic" panose="020B0502020202020204" pitchFamily="34" charset="0"/>
                          <a:ea typeface="+mn-ea"/>
                          <a:cs typeface="+mn-cs"/>
                        </a:rPr>
                        <a:t>0.02, 0.04, 0.06, 0.08, 0.10, ……, …….</a:t>
                      </a:r>
                    </a:p>
                    <a:p>
                      <a:r>
                        <a:rPr lang="en-GB" sz="1200" kern="1200" dirty="0" smtClean="0">
                          <a:solidFill>
                            <a:schemeClr val="dk1"/>
                          </a:solidFill>
                          <a:effectLst/>
                          <a:latin typeface="Century Gothic" panose="020B0502020202020204" pitchFamily="34" charset="0"/>
                          <a:ea typeface="+mn-ea"/>
                          <a:cs typeface="+mn-cs"/>
                        </a:rPr>
                        <a:t> </a:t>
                      </a:r>
                    </a:p>
                    <a:p>
                      <a:r>
                        <a:rPr lang="en-GB" sz="1200" kern="1200" dirty="0" smtClean="0">
                          <a:solidFill>
                            <a:schemeClr val="dk1"/>
                          </a:solidFill>
                          <a:effectLst/>
                          <a:latin typeface="Century Gothic" panose="020B0502020202020204" pitchFamily="34" charset="0"/>
                          <a:ea typeface="+mn-ea"/>
                          <a:cs typeface="+mn-cs"/>
                        </a:rPr>
                        <a:t>31/100, 41/100, 51/100, ….., …..,</a:t>
                      </a:r>
                    </a:p>
                    <a:p>
                      <a:endParaRPr lang="en-GB" sz="1200" kern="1200" dirty="0" smtClean="0">
                        <a:solidFill>
                          <a:schemeClr val="dk1"/>
                        </a:solidFill>
                        <a:effectLst/>
                        <a:latin typeface="Century Gothic" panose="020B0502020202020204" pitchFamily="34" charset="0"/>
                        <a:ea typeface="+mn-ea"/>
                        <a:cs typeface="+mn-cs"/>
                      </a:endParaRPr>
                    </a:p>
                    <a:p>
                      <a:r>
                        <a:rPr lang="en-GB" sz="1200" kern="1200" dirty="0" smtClean="0">
                          <a:solidFill>
                            <a:schemeClr val="dk1"/>
                          </a:solidFill>
                          <a:effectLst/>
                          <a:latin typeface="Century Gothic" panose="020B0502020202020204" pitchFamily="34" charset="0"/>
                          <a:ea typeface="+mn-ea"/>
                          <a:cs typeface="+mn-cs"/>
                        </a:rPr>
                        <a:t>1.4,  1.6,  1.8,  2.0, ……, ………</a:t>
                      </a:r>
                    </a:p>
                    <a:p>
                      <a:endParaRPr lang="en-GB" sz="1200" kern="1200" dirty="0" smtClean="0">
                        <a:solidFill>
                          <a:schemeClr val="dk1"/>
                        </a:solidFill>
                        <a:effectLst/>
                        <a:latin typeface="Century Gothic" panose="020B0502020202020204" pitchFamily="34" charset="0"/>
                        <a:ea typeface="+mn-ea"/>
                        <a:cs typeface="+mn-cs"/>
                      </a:endParaRPr>
                    </a:p>
                    <a:p>
                      <a:r>
                        <a:rPr lang="en-GB" sz="1200" kern="1200" dirty="0" smtClean="0">
                          <a:solidFill>
                            <a:schemeClr val="dk1"/>
                          </a:solidFill>
                          <a:effectLst/>
                          <a:latin typeface="Century Gothic" panose="020B0502020202020204" pitchFamily="34" charset="0"/>
                          <a:ea typeface="+mn-ea"/>
                          <a:cs typeface="+mn-cs"/>
                        </a:rPr>
                        <a:t>6/10,  7/10,  8/10, 9/10, 1, ……. , …….</a:t>
                      </a:r>
                    </a:p>
                    <a:p>
                      <a:endParaRPr lang="en-GB" sz="1200" kern="1200" dirty="0" smtClean="0">
                        <a:solidFill>
                          <a:schemeClr val="dk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03"/>
                  </a:ext>
                </a:extLst>
              </a:tr>
              <a:tr h="2099600">
                <a:tc vMerge="1">
                  <a:txBody>
                    <a:bodyPr/>
                    <a:lstStyle/>
                    <a:p>
                      <a:endParaRPr lang="en-GB"/>
                    </a:p>
                  </a:txBody>
                  <a:tcPr/>
                </a:tc>
                <a:tc>
                  <a:txBody>
                    <a:bodyPr/>
                    <a:lstStyle/>
                    <a:p>
                      <a:pPr marL="171450" indent="-171450">
                        <a:buFont typeface="Arial" panose="020B0604020202020204" pitchFamily="34" charset="0"/>
                        <a:buChar char="•"/>
                      </a:pPr>
                      <a:r>
                        <a:rPr lang="en-GB" sz="1200" kern="1200" dirty="0" smtClean="0">
                          <a:solidFill>
                            <a:schemeClr val="dk1"/>
                          </a:solidFill>
                          <a:effectLst/>
                          <a:latin typeface="Century Gothic" panose="020B0502020202020204" pitchFamily="34" charset="0"/>
                          <a:ea typeface="+mn-ea"/>
                          <a:cs typeface="+mn-cs"/>
                        </a:rPr>
                        <a:t>Give an example of a fraction that is more than a half but less than a whole.</a:t>
                      </a:r>
                    </a:p>
                    <a:p>
                      <a:pPr marL="171450" indent="-171450">
                        <a:buFont typeface="Arial" panose="020B0604020202020204" pitchFamily="34" charset="0"/>
                        <a:buChar char="•"/>
                      </a:pPr>
                      <a:r>
                        <a:rPr lang="en-GB" sz="1200" kern="1200" dirty="0" smtClean="0">
                          <a:solidFill>
                            <a:schemeClr val="dk1"/>
                          </a:solidFill>
                          <a:effectLst/>
                          <a:latin typeface="Century Gothic" panose="020B0502020202020204" pitchFamily="34" charset="0"/>
                          <a:ea typeface="+mn-ea"/>
                          <a:cs typeface="+mn-cs"/>
                        </a:rPr>
                        <a:t>Give an example of a fraction or decimal that is more than a quarter but less than a 0.4.</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dk1"/>
                          </a:solidFill>
                          <a:effectLst/>
                          <a:latin typeface="Century Gothic" panose="020B0502020202020204" pitchFamily="34" charset="0"/>
                          <a:ea typeface="+mn-ea"/>
                          <a:cs typeface="+mn-cs"/>
                        </a:rPr>
                        <a:t>Give an example of a fraction or decimal that is more than ¾ but less than a 0.9.</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dk1"/>
                          </a:solidFill>
                          <a:effectLst/>
                          <a:latin typeface="Century Gothic" panose="020B0502020202020204" pitchFamily="34" charset="0"/>
                          <a:ea typeface="+mn-ea"/>
                          <a:cs typeface="+mn-cs"/>
                        </a:rPr>
                        <a:t>Give an example of a fraction or decimal that is more than 1/10</a:t>
                      </a:r>
                      <a:r>
                        <a:rPr lang="en-GB" sz="1200" kern="1200" baseline="30000" dirty="0" smtClean="0">
                          <a:solidFill>
                            <a:schemeClr val="dk1"/>
                          </a:solidFill>
                          <a:effectLst/>
                          <a:latin typeface="Century Gothic" panose="020B0502020202020204" pitchFamily="34" charset="0"/>
                          <a:ea typeface="+mn-ea"/>
                          <a:cs typeface="+mn-cs"/>
                        </a:rPr>
                        <a:t>th</a:t>
                      </a:r>
                      <a:r>
                        <a:rPr lang="en-GB" sz="1200" kern="1200" baseline="0" dirty="0" smtClean="0">
                          <a:solidFill>
                            <a:schemeClr val="dk1"/>
                          </a:solidFill>
                          <a:effectLst/>
                          <a:latin typeface="Century Gothic" panose="020B0502020202020204" pitchFamily="34" charset="0"/>
                          <a:ea typeface="+mn-ea"/>
                          <a:cs typeface="+mn-cs"/>
                        </a:rPr>
                        <a:t> </a:t>
                      </a:r>
                      <a:r>
                        <a:rPr lang="en-GB" sz="1200" kern="1200" dirty="0" smtClean="0">
                          <a:solidFill>
                            <a:schemeClr val="dk1"/>
                          </a:solidFill>
                          <a:effectLst/>
                          <a:latin typeface="Century Gothic" panose="020B0502020202020204" pitchFamily="34" charset="0"/>
                          <a:ea typeface="+mn-ea"/>
                          <a:cs typeface="+mn-cs"/>
                        </a:rPr>
                        <a:t> but less than a 0.3.</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dk1"/>
                          </a:solidFill>
                          <a:effectLst/>
                          <a:latin typeface="Century Gothic" panose="020B0502020202020204" pitchFamily="34" charset="0"/>
                          <a:ea typeface="+mn-ea"/>
                          <a:cs typeface="+mn-cs"/>
                        </a:rPr>
                        <a:t>Give an example of a fraction or decimal that is more than ¼ but less than a 0.4.</a:t>
                      </a:r>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Put the correct symbol &lt; or &gt; in each box:</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0.001                           2/10</a:t>
                      </a:r>
                      <a:r>
                        <a:rPr lang="en-GB" sz="1200" kern="1200" baseline="30000" dirty="0" smtClean="0">
                          <a:solidFill>
                            <a:schemeClr val="dk1"/>
                          </a:solidFill>
                          <a:effectLst/>
                          <a:latin typeface="Century Gothic" panose="020B0502020202020204" pitchFamily="34" charset="0"/>
                          <a:ea typeface="+mn-ea"/>
                          <a:cs typeface="+mn-cs"/>
                        </a:rPr>
                        <a:t>th</a:t>
                      </a:r>
                      <a:r>
                        <a:rPr lang="en-GB" sz="1200" kern="1200" dirty="0" smtClean="0">
                          <a:solidFill>
                            <a:schemeClr val="dk1"/>
                          </a:solidFill>
                          <a:effectLst/>
                          <a:latin typeface="Century Gothic" panose="020B0502020202020204" pitchFamily="34" charset="0"/>
                          <a:ea typeface="+mn-ea"/>
                          <a:cs typeface="+mn-cs"/>
                        </a:rPr>
                        <a:t>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0.75                             7/10</a:t>
                      </a:r>
                      <a:r>
                        <a:rPr lang="en-GB" sz="1200" kern="1200" baseline="30000" dirty="0" smtClean="0">
                          <a:solidFill>
                            <a:schemeClr val="dk1"/>
                          </a:solidFill>
                          <a:effectLst/>
                          <a:latin typeface="Century Gothic" panose="020B0502020202020204" pitchFamily="34" charset="0"/>
                          <a:ea typeface="+mn-ea"/>
                          <a:cs typeface="+mn-cs"/>
                        </a:rPr>
                        <a:t>th</a:t>
                      </a:r>
                      <a:r>
                        <a:rPr lang="en-GB" sz="1200" kern="1200" baseline="0" dirty="0" smtClean="0">
                          <a:solidFill>
                            <a:schemeClr val="dk1"/>
                          </a:solidFill>
                          <a:effectLst/>
                          <a:latin typeface="Century Gothic" panose="020B0502020202020204" pitchFamily="34" charset="0"/>
                          <a:ea typeface="+mn-ea"/>
                          <a:cs typeface="+mn-cs"/>
                        </a:rPr>
                        <a:t>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            0.3                              3/100</a:t>
                      </a:r>
                      <a:r>
                        <a:rPr lang="en-GB" sz="1200" kern="1200" baseline="30000" dirty="0" smtClean="0">
                          <a:solidFill>
                            <a:schemeClr val="dk1"/>
                          </a:solidFill>
                          <a:effectLst/>
                          <a:latin typeface="Century Gothic" panose="020B0502020202020204" pitchFamily="34" charset="0"/>
                          <a:ea typeface="+mn-ea"/>
                          <a:cs typeface="+mn-cs"/>
                        </a:rPr>
                        <a:t>th</a:t>
                      </a:r>
                      <a:r>
                        <a:rPr lang="en-GB" sz="1200" kern="1200" baseline="0" dirty="0" smtClean="0">
                          <a:solidFill>
                            <a:schemeClr val="dk1"/>
                          </a:solidFill>
                          <a:effectLst/>
                          <a:latin typeface="Century Gothic" panose="020B0502020202020204" pitchFamily="34" charset="0"/>
                          <a:ea typeface="+mn-ea"/>
                          <a:cs typeface="+mn-cs"/>
                        </a:rPr>
                        <a:t>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           0.002                           2/10</a:t>
                      </a:r>
                      <a:r>
                        <a:rPr lang="en-GB" sz="1200" kern="1200" baseline="30000" dirty="0" smtClean="0">
                          <a:solidFill>
                            <a:schemeClr val="dk1"/>
                          </a:solidFill>
                          <a:effectLst/>
                          <a:latin typeface="Century Gothic" panose="020B0502020202020204" pitchFamily="34" charset="0"/>
                          <a:ea typeface="+mn-ea"/>
                          <a:cs typeface="+mn-cs"/>
                        </a:rPr>
                        <a:t>th</a:t>
                      </a:r>
                      <a:r>
                        <a:rPr lang="en-GB" sz="1200" kern="1200" baseline="0" dirty="0" smtClean="0">
                          <a:solidFill>
                            <a:schemeClr val="dk1"/>
                          </a:solidFill>
                          <a:effectLst/>
                          <a:latin typeface="Century Gothic" panose="020B0502020202020204" pitchFamily="34" charset="0"/>
                          <a:ea typeface="+mn-ea"/>
                          <a:cs typeface="+mn-cs"/>
                        </a:rPr>
                        <a:t>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            0.8                                8/100</a:t>
                      </a:r>
                      <a:r>
                        <a:rPr lang="en-GB" sz="1200" kern="1200" baseline="30000" dirty="0" smtClean="0">
                          <a:solidFill>
                            <a:schemeClr val="dk1"/>
                          </a:solidFill>
                          <a:effectLst/>
                          <a:latin typeface="Century Gothic" panose="020B0502020202020204" pitchFamily="34" charset="0"/>
                          <a:ea typeface="+mn-ea"/>
                          <a:cs typeface="+mn-cs"/>
                        </a:rPr>
                        <a:t>th</a:t>
                      </a:r>
                      <a:r>
                        <a:rPr lang="en-GB" sz="1200" kern="1200" baseline="0" dirty="0" smtClean="0">
                          <a:solidFill>
                            <a:schemeClr val="dk1"/>
                          </a:solidFill>
                          <a:effectLst/>
                          <a:latin typeface="Century Gothic" panose="020B0502020202020204" pitchFamily="34" charset="0"/>
                          <a:ea typeface="+mn-ea"/>
                          <a:cs typeface="+mn-cs"/>
                        </a:rPr>
                        <a:t> </a:t>
                      </a:r>
                      <a:endParaRPr lang="en-GB" sz="1200" kern="120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dirty="0">
                        <a:latin typeface="Century Gothic" panose="020B0502020202020204" pitchFamily="34" charset="0"/>
                      </a:endParaRPr>
                    </a:p>
                  </a:txBody>
                  <a:tcPr/>
                </a:tc>
                <a:extLst>
                  <a:ext uri="{0D108BD9-81ED-4DB2-BD59-A6C34878D82A}">
                    <a16:rowId xmlns:a16="http://schemas.microsoft.com/office/drawing/2014/main" val="10004"/>
                  </a:ext>
                </a:extLst>
              </a:tr>
            </a:tbl>
          </a:graphicData>
        </a:graphic>
      </p:graphicFrame>
      <p:sp>
        <p:nvSpPr>
          <p:cNvPr id="3" name="Rectangle 2"/>
          <p:cNvSpPr/>
          <p:nvPr/>
        </p:nvSpPr>
        <p:spPr>
          <a:xfrm>
            <a:off x="8221980" y="4434840"/>
            <a:ext cx="480060" cy="285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p:cNvSpPr/>
          <p:nvPr/>
        </p:nvSpPr>
        <p:spPr>
          <a:xfrm>
            <a:off x="8221980" y="5154640"/>
            <a:ext cx="480060" cy="285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8221980" y="5915371"/>
            <a:ext cx="480060" cy="285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p:cNvSpPr/>
          <p:nvPr/>
        </p:nvSpPr>
        <p:spPr>
          <a:xfrm>
            <a:off x="8221980" y="5535640"/>
            <a:ext cx="480060" cy="285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p:cNvSpPr/>
          <p:nvPr/>
        </p:nvSpPr>
        <p:spPr>
          <a:xfrm>
            <a:off x="8221980" y="4794885"/>
            <a:ext cx="480060" cy="285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Footer Placeholder 4"/>
          <p:cNvSpPr>
            <a:spLocks noGrp="1"/>
          </p:cNvSpPr>
          <p:nvPr>
            <p:ph type="ftr" sz="quarter" idx="11"/>
          </p:nvPr>
        </p:nvSpPr>
        <p:spPr/>
        <p:txBody>
          <a:bodyPr/>
          <a:lstStyle/>
          <a:p>
            <a:r>
              <a:rPr lang="en-GB" dirty="0" smtClean="0"/>
              <a:t>(c) Focus Education (UK) Ltd</a:t>
            </a:r>
            <a:endParaRPr lang="en-GB" dirty="0"/>
          </a:p>
        </p:txBody>
      </p:sp>
      <p:sp>
        <p:nvSpPr>
          <p:cNvPr id="11" name="Slide Number Placeholder 10"/>
          <p:cNvSpPr>
            <a:spLocks noGrp="1"/>
          </p:cNvSpPr>
          <p:nvPr>
            <p:ph type="sldNum" sz="quarter" idx="12"/>
          </p:nvPr>
        </p:nvSpPr>
        <p:spPr/>
        <p:txBody>
          <a:bodyPr/>
          <a:lstStyle/>
          <a:p>
            <a:fld id="{EA2CE50E-DD84-4B50-A55B-EBE5FCB77AC7}" type="slidenum">
              <a:rPr lang="en-GB" smtClean="0"/>
              <a:t>2</a:t>
            </a:fld>
            <a:endParaRPr lang="en-GB" dirty="0"/>
          </a:p>
        </p:txBody>
      </p:sp>
    </p:spTree>
    <p:extLst>
      <p:ext uri="{BB962C8B-B14F-4D97-AF65-F5344CB8AC3E}">
        <p14:creationId xmlns:p14="http://schemas.microsoft.com/office/powerpoint/2010/main" val="7088916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6"/>
          <a:ext cx="8564137" cy="6146744"/>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 1</a:t>
                      </a:r>
                      <a:r>
                        <a:rPr lang="en-GB" baseline="0" dirty="0" smtClean="0">
                          <a:solidFill>
                            <a:schemeClr val="tx1"/>
                          </a:solidFill>
                          <a:latin typeface="Century Gothic" panose="020B0502020202020204" pitchFamily="34" charset="0"/>
                        </a:rPr>
                        <a:t>: Week 6: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algn="l">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Fractions:</a:t>
                      </a:r>
                      <a:r>
                        <a:rPr lang="en-GB" sz="1400" b="1" baseline="0" dirty="0" smtClean="0">
                          <a:effectLst/>
                          <a:latin typeface="Century Gothic" panose="020B0502020202020204" pitchFamily="34" charset="0"/>
                          <a:ea typeface="Calibri" panose="020F0502020204030204" pitchFamily="34" charset="0"/>
                          <a:cs typeface="Times New Roman" panose="02020603050405020304" pitchFamily="18" charset="0"/>
                        </a:rPr>
                        <a:t>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-Recognise and write decimals equivalents of any number of tenths or hundredths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 Recognise and write decimal equivalents to ¼, ½ and ¾.</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485334">
                <a:tc rowSpan="2">
                  <a:txBody>
                    <a:bodyPr/>
                    <a:lstStyle/>
                    <a:p>
                      <a:pPr marL="342900" lvl="0" indent="-342900" algn="l">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Know that 1/10 = 0.1 [for each tenth value]</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Know that 1/100 = 0.01 [for each hundredth value]</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Know that 0.25 = ¼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Know that 0.5 = ½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Know that 0.75 = ¾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0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Look at the following cards:</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Make up a number that is between 3 and 4.</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Now create another set of cards, one with a decimal point and the other three with numbers.</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Ask your friends to solve similar problems to the one you started with.</a:t>
                      </a:r>
                    </a:p>
                  </a:txBody>
                  <a:tcPr/>
                </a:tc>
                <a:tc>
                  <a:txBody>
                    <a:bodyPr/>
                    <a:lstStyle/>
                    <a:p>
                      <a:r>
                        <a:rPr lang="en-GB" sz="1200" kern="1200" dirty="0" smtClean="0">
                          <a:solidFill>
                            <a:schemeClr val="dk1"/>
                          </a:solidFill>
                          <a:effectLst/>
                          <a:latin typeface="Century Gothic" panose="020B0502020202020204" pitchFamily="34" charset="0"/>
                          <a:ea typeface="+mn-ea"/>
                          <a:cs typeface="+mn-cs"/>
                        </a:rPr>
                        <a:t>Put these numbers in the correct order, starting with the smallest.</a:t>
                      </a:r>
                    </a:p>
                    <a:p>
                      <a:r>
                        <a:rPr lang="en-GB" sz="1200" kern="1200" dirty="0" smtClean="0">
                          <a:solidFill>
                            <a:schemeClr val="dk1"/>
                          </a:solidFill>
                          <a:effectLst/>
                          <a:latin typeface="Century Gothic" panose="020B0502020202020204" pitchFamily="34" charset="0"/>
                          <a:ea typeface="+mn-ea"/>
                          <a:cs typeface="+mn-cs"/>
                        </a:rPr>
                        <a:t> </a:t>
                      </a:r>
                    </a:p>
                    <a:p>
                      <a:r>
                        <a:rPr lang="en-GB" sz="1200" kern="1200" dirty="0" smtClean="0">
                          <a:solidFill>
                            <a:schemeClr val="dk1"/>
                          </a:solidFill>
                          <a:effectLst/>
                          <a:latin typeface="Century Gothic" panose="020B0502020202020204" pitchFamily="34" charset="0"/>
                          <a:ea typeface="+mn-ea"/>
                          <a:cs typeface="+mn-cs"/>
                        </a:rPr>
                        <a:t>           ¼              0.75              5/10</a:t>
                      </a:r>
                      <a:r>
                        <a:rPr lang="en-GB" sz="1200" kern="1200" baseline="30000" dirty="0" smtClean="0">
                          <a:solidFill>
                            <a:schemeClr val="dk1"/>
                          </a:solidFill>
                          <a:effectLst/>
                          <a:latin typeface="Century Gothic" panose="020B0502020202020204" pitchFamily="34" charset="0"/>
                          <a:ea typeface="+mn-ea"/>
                          <a:cs typeface="+mn-cs"/>
                        </a:rPr>
                        <a:t>th</a:t>
                      </a:r>
                      <a:r>
                        <a:rPr lang="en-GB" sz="1200" kern="1200" baseline="0" dirty="0" smtClean="0">
                          <a:solidFill>
                            <a:schemeClr val="dk1"/>
                          </a:solidFill>
                          <a:effectLst/>
                          <a:latin typeface="Century Gothic" panose="020B0502020202020204" pitchFamily="34" charset="0"/>
                          <a:ea typeface="+mn-ea"/>
                          <a:cs typeface="+mn-cs"/>
                        </a:rPr>
                        <a:t> </a:t>
                      </a:r>
                      <a:endParaRPr lang="en-GB" sz="1200" kern="1200" dirty="0" smtClean="0">
                        <a:solidFill>
                          <a:schemeClr val="dk1"/>
                        </a:solidFill>
                        <a:effectLst/>
                        <a:latin typeface="Century Gothic" panose="020B0502020202020204" pitchFamily="34" charset="0"/>
                        <a:ea typeface="+mn-ea"/>
                        <a:cs typeface="+mn-cs"/>
                      </a:endParaRPr>
                    </a:p>
                    <a:p>
                      <a:endParaRPr lang="en-GB" sz="1200" kern="1200" dirty="0" smtClean="0">
                        <a:solidFill>
                          <a:schemeClr val="dk1"/>
                        </a:solidFill>
                        <a:effectLst/>
                        <a:latin typeface="Century Gothic" panose="020B0502020202020204" pitchFamily="34" charset="0"/>
                        <a:ea typeface="+mn-ea"/>
                        <a:cs typeface="+mn-cs"/>
                      </a:endParaRPr>
                    </a:p>
                    <a:p>
                      <a:r>
                        <a:rPr lang="en-GB" sz="1200" kern="1200" dirty="0" smtClean="0">
                          <a:solidFill>
                            <a:schemeClr val="dk1"/>
                          </a:solidFill>
                          <a:effectLst/>
                          <a:latin typeface="Century Gothic" panose="020B0502020202020204" pitchFamily="34" charset="0"/>
                          <a:ea typeface="+mn-ea"/>
                          <a:cs typeface="+mn-cs"/>
                        </a:rPr>
                        <a:t>           ¾              0.6                0.004</a:t>
                      </a:r>
                    </a:p>
                    <a:p>
                      <a:endParaRPr lang="en-GB" sz="1200" kern="1200" dirty="0" smtClean="0">
                        <a:solidFill>
                          <a:schemeClr val="dk1"/>
                        </a:solidFill>
                        <a:effectLst/>
                        <a:latin typeface="Century Gothic" panose="020B0502020202020204" pitchFamily="34" charset="0"/>
                        <a:ea typeface="+mn-ea"/>
                        <a:cs typeface="+mn-cs"/>
                      </a:endParaRPr>
                    </a:p>
                    <a:p>
                      <a:r>
                        <a:rPr lang="en-GB" sz="1200" kern="1200" baseline="0" dirty="0" smtClean="0">
                          <a:solidFill>
                            <a:schemeClr val="dk1"/>
                          </a:solidFill>
                          <a:effectLst/>
                          <a:latin typeface="Century Gothic" panose="020B0502020202020204" pitchFamily="34" charset="0"/>
                          <a:ea typeface="+mn-ea"/>
                          <a:cs typeface="+mn-cs"/>
                        </a:rPr>
                        <a:t>         3/10</a:t>
                      </a:r>
                      <a:r>
                        <a:rPr lang="en-GB" sz="1200" kern="1200" baseline="30000" dirty="0" smtClean="0">
                          <a:solidFill>
                            <a:schemeClr val="dk1"/>
                          </a:solidFill>
                          <a:effectLst/>
                          <a:latin typeface="Century Gothic" panose="020B0502020202020204" pitchFamily="34" charset="0"/>
                          <a:ea typeface="+mn-ea"/>
                          <a:cs typeface="+mn-cs"/>
                        </a:rPr>
                        <a:t>th</a:t>
                      </a:r>
                      <a:r>
                        <a:rPr lang="en-GB" sz="1200" kern="1200" baseline="0" dirty="0" smtClean="0">
                          <a:solidFill>
                            <a:schemeClr val="dk1"/>
                          </a:solidFill>
                          <a:effectLst/>
                          <a:latin typeface="Century Gothic" panose="020B0502020202020204" pitchFamily="34" charset="0"/>
                          <a:ea typeface="+mn-ea"/>
                          <a:cs typeface="+mn-cs"/>
                        </a:rPr>
                        <a:t>         0.35               0.003</a:t>
                      </a:r>
                    </a:p>
                    <a:p>
                      <a:endParaRPr lang="en-GB" sz="1200" kern="1200" baseline="0" dirty="0" smtClean="0">
                        <a:solidFill>
                          <a:schemeClr val="dk1"/>
                        </a:solidFill>
                        <a:effectLst/>
                        <a:latin typeface="Century Gothic" panose="020B0502020202020204" pitchFamily="34" charset="0"/>
                        <a:ea typeface="+mn-ea"/>
                        <a:cs typeface="+mn-cs"/>
                      </a:endParaRPr>
                    </a:p>
                    <a:p>
                      <a:r>
                        <a:rPr lang="en-GB" sz="1200" kern="1200" baseline="0" dirty="0" smtClean="0">
                          <a:solidFill>
                            <a:schemeClr val="dk1"/>
                          </a:solidFill>
                          <a:effectLst/>
                          <a:latin typeface="Century Gothic" panose="020B0502020202020204" pitchFamily="34" charset="0"/>
                          <a:ea typeface="+mn-ea"/>
                          <a:cs typeface="+mn-cs"/>
                        </a:rPr>
                        <a:t>         0.004          3/100</a:t>
                      </a:r>
                      <a:r>
                        <a:rPr lang="en-GB" sz="1200" kern="1200" baseline="30000" dirty="0" smtClean="0">
                          <a:solidFill>
                            <a:schemeClr val="dk1"/>
                          </a:solidFill>
                          <a:effectLst/>
                          <a:latin typeface="Century Gothic" panose="020B0502020202020204" pitchFamily="34" charset="0"/>
                          <a:ea typeface="+mn-ea"/>
                          <a:cs typeface="+mn-cs"/>
                        </a:rPr>
                        <a:t>th</a:t>
                      </a:r>
                      <a:r>
                        <a:rPr lang="en-GB" sz="1200" kern="1200" baseline="0" dirty="0" smtClean="0">
                          <a:solidFill>
                            <a:schemeClr val="dk1"/>
                          </a:solidFill>
                          <a:effectLst/>
                          <a:latin typeface="Century Gothic" panose="020B0502020202020204" pitchFamily="34" charset="0"/>
                          <a:ea typeface="+mn-ea"/>
                          <a:cs typeface="+mn-cs"/>
                        </a:rPr>
                        <a:t>          3/10</a:t>
                      </a:r>
                      <a:r>
                        <a:rPr lang="en-GB" sz="1200" kern="1200" baseline="30000" dirty="0" smtClean="0">
                          <a:solidFill>
                            <a:schemeClr val="dk1"/>
                          </a:solidFill>
                          <a:effectLst/>
                          <a:latin typeface="Century Gothic" panose="020B0502020202020204" pitchFamily="34" charset="0"/>
                          <a:ea typeface="+mn-ea"/>
                          <a:cs typeface="+mn-cs"/>
                        </a:rPr>
                        <a:t>th</a:t>
                      </a:r>
                      <a:r>
                        <a:rPr lang="en-GB" sz="1200" kern="1200" baseline="0" dirty="0" smtClean="0">
                          <a:solidFill>
                            <a:schemeClr val="dk1"/>
                          </a:solidFill>
                          <a:effectLst/>
                          <a:latin typeface="Century Gothic" panose="020B0502020202020204" pitchFamily="34" charset="0"/>
                          <a:ea typeface="+mn-ea"/>
                          <a:cs typeface="+mn-cs"/>
                        </a:rPr>
                        <a:t> </a:t>
                      </a:r>
                    </a:p>
                    <a:p>
                      <a:endParaRPr lang="en-GB" sz="1200" kern="1200" baseline="0" dirty="0" smtClean="0">
                        <a:solidFill>
                          <a:schemeClr val="dk1"/>
                        </a:solidFill>
                        <a:effectLst/>
                        <a:latin typeface="Century Gothic" panose="020B0502020202020204" pitchFamily="34" charset="0"/>
                        <a:ea typeface="+mn-ea"/>
                        <a:cs typeface="+mn-cs"/>
                      </a:endParaRPr>
                    </a:p>
                    <a:p>
                      <a:r>
                        <a:rPr lang="en-GB" sz="1200" kern="1200" baseline="0" dirty="0" smtClean="0">
                          <a:solidFill>
                            <a:schemeClr val="dk1"/>
                          </a:solidFill>
                          <a:effectLst/>
                          <a:latin typeface="Century Gothic" panose="020B0502020202020204" pitchFamily="34" charset="0"/>
                          <a:ea typeface="+mn-ea"/>
                          <a:cs typeface="+mn-cs"/>
                        </a:rPr>
                        <a:t>          0.6                ½                4/10</a:t>
                      </a:r>
                      <a:r>
                        <a:rPr lang="en-GB" sz="1200" kern="1200" baseline="30000" dirty="0" smtClean="0">
                          <a:solidFill>
                            <a:schemeClr val="dk1"/>
                          </a:solidFill>
                          <a:effectLst/>
                          <a:latin typeface="Century Gothic" panose="020B0502020202020204" pitchFamily="34" charset="0"/>
                          <a:ea typeface="+mn-ea"/>
                          <a:cs typeface="+mn-cs"/>
                        </a:rPr>
                        <a:t>th</a:t>
                      </a:r>
                      <a:r>
                        <a:rPr lang="en-GB" sz="1200" kern="1200" baseline="0" dirty="0" smtClean="0">
                          <a:solidFill>
                            <a:schemeClr val="dk1"/>
                          </a:solidFill>
                          <a:effectLst/>
                          <a:latin typeface="Century Gothic" panose="020B0502020202020204" pitchFamily="34" charset="0"/>
                          <a:ea typeface="+mn-ea"/>
                          <a:cs typeface="+mn-cs"/>
                        </a:rPr>
                        <a:t> </a:t>
                      </a:r>
                      <a:endParaRPr lang="en-GB" sz="1200" kern="1200" dirty="0" smtClean="0">
                        <a:solidFill>
                          <a:schemeClr val="dk1"/>
                        </a:solidFill>
                        <a:effectLst/>
                        <a:latin typeface="Century Gothic" panose="020B0502020202020204" pitchFamily="34" charset="0"/>
                        <a:ea typeface="+mn-ea"/>
                        <a:cs typeface="+mn-cs"/>
                      </a:endParaRPr>
                    </a:p>
                    <a:p>
                      <a:endParaRPr lang="en-GB" sz="1200" kern="1200" dirty="0" smtClean="0">
                        <a:solidFill>
                          <a:schemeClr val="dk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03"/>
                  </a:ext>
                </a:extLst>
              </a:tr>
              <a:tr h="1947854">
                <a:tc vMerge="1">
                  <a:txBody>
                    <a:bodyPr/>
                    <a:lstStyle/>
                    <a:p>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smtClean="0">
                          <a:solidFill>
                            <a:schemeClr val="dk1"/>
                          </a:solidFill>
                          <a:effectLst/>
                          <a:latin typeface="Century Gothic" panose="020B0502020202020204" pitchFamily="34" charset="0"/>
                          <a:ea typeface="+mn-ea"/>
                          <a:cs typeface="+mn-cs"/>
                        </a:rPr>
                        <a:t>Dividing by 10 or 100</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dk1"/>
                          </a:solidFill>
                          <a:effectLst/>
                          <a:latin typeface="Century Gothic" panose="020B0502020202020204" pitchFamily="34" charset="0"/>
                          <a:ea typeface="+mn-ea"/>
                          <a:cs typeface="+mn-cs"/>
                        </a:rPr>
                        <a:t>I divide a number by 100 and the answer is 0.4. What number did I start with?</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dk1"/>
                          </a:solidFill>
                          <a:effectLst/>
                          <a:latin typeface="Century Gothic" panose="020B0502020202020204" pitchFamily="34" charset="0"/>
                          <a:ea typeface="+mn-ea"/>
                          <a:cs typeface="+mn-cs"/>
                        </a:rPr>
                        <a:t>I divide a number by 100 and the answer is ¾. What number did I start with?</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dk1"/>
                          </a:solidFill>
                          <a:effectLst/>
                          <a:latin typeface="Century Gothic" panose="020B0502020202020204" pitchFamily="34" charset="0"/>
                          <a:ea typeface="+mn-ea"/>
                          <a:cs typeface="+mn-cs"/>
                        </a:rPr>
                        <a:t>I divide a number by 10 and the answer is 0.01. What number did I start with?</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dk1"/>
                          </a:solidFill>
                          <a:effectLst/>
                          <a:latin typeface="Century Gothic" panose="020B0502020202020204" pitchFamily="34" charset="0"/>
                          <a:ea typeface="+mn-ea"/>
                          <a:cs typeface="+mn-cs"/>
                        </a:rPr>
                        <a:t>I divide a number by 10 and the answer is 7/10</a:t>
                      </a:r>
                      <a:r>
                        <a:rPr lang="en-GB" sz="1200" kern="1200" baseline="30000" dirty="0" smtClean="0">
                          <a:solidFill>
                            <a:schemeClr val="dk1"/>
                          </a:solidFill>
                          <a:effectLst/>
                          <a:latin typeface="Century Gothic" panose="020B0502020202020204" pitchFamily="34" charset="0"/>
                          <a:ea typeface="+mn-ea"/>
                          <a:cs typeface="+mn-cs"/>
                        </a:rPr>
                        <a:t>th</a:t>
                      </a:r>
                      <a:r>
                        <a:rPr lang="en-GB" sz="1200" kern="1200" dirty="0" smtClean="0">
                          <a:solidFill>
                            <a:schemeClr val="dk1"/>
                          </a:solidFill>
                          <a:effectLst/>
                          <a:latin typeface="Century Gothic" panose="020B0502020202020204" pitchFamily="34" charset="0"/>
                          <a:ea typeface="+mn-ea"/>
                          <a:cs typeface="+mn-cs"/>
                        </a:rPr>
                        <a:t> . What number did I start with?</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dk1"/>
                          </a:solidFill>
                          <a:effectLst/>
                          <a:latin typeface="Century Gothic" panose="020B0502020202020204" pitchFamily="34" charset="0"/>
                          <a:ea typeface="+mn-ea"/>
                          <a:cs typeface="+mn-cs"/>
                        </a:rPr>
                        <a:t>I divide a number by 10 and the answer is 3.15. What number did I start with?</a:t>
                      </a:r>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Two different numbers added together make 0.1. Give three examples of what the numbers could have been.</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Two different numbers subtracted from each other make 0.4. Give three examples of what the numbers could have been.</a:t>
                      </a:r>
                    </a:p>
                    <a:p>
                      <a:pPr marL="0" indent="0">
                        <a:buFont typeface="Arial" panose="020B0604020202020204" pitchFamily="34" charset="0"/>
                        <a:buNone/>
                      </a:pPr>
                      <a:r>
                        <a:rPr lang="en-GB" sz="1200" baseline="0" dirty="0" smtClean="0">
                          <a:latin typeface="Century Gothic" panose="020B0502020202020204" pitchFamily="34" charset="0"/>
                        </a:rPr>
                        <a:t>Two different numbers added together make 0.04. Give three examples of what the numbers could have been.</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aseline="0" dirty="0" smtClean="0">
                          <a:latin typeface="Century Gothic" panose="020B0502020202020204" pitchFamily="34" charset="0"/>
                        </a:rPr>
                        <a:t>Two different numbers subtracted from each other make 0.04. Give three examples of what the numbers could have been.</a:t>
                      </a:r>
                    </a:p>
                  </a:txBody>
                  <a:tcPr/>
                </a:tc>
                <a:extLst>
                  <a:ext uri="{0D108BD9-81ED-4DB2-BD59-A6C34878D82A}">
                    <a16:rowId xmlns:a16="http://schemas.microsoft.com/office/drawing/2014/main" val="10004"/>
                  </a:ext>
                </a:extLst>
              </a:tr>
            </a:tbl>
          </a:graphicData>
        </a:graphic>
      </p:graphicFrame>
      <p:sp>
        <p:nvSpPr>
          <p:cNvPr id="2" name="Rounded Rectangle 1"/>
          <p:cNvSpPr/>
          <p:nvPr/>
        </p:nvSpPr>
        <p:spPr>
          <a:xfrm>
            <a:off x="3855720" y="1988820"/>
            <a:ext cx="400050" cy="58293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4</a:t>
            </a:r>
            <a:endParaRPr lang="en-GB" dirty="0"/>
          </a:p>
        </p:txBody>
      </p:sp>
      <p:sp>
        <p:nvSpPr>
          <p:cNvPr id="7" name="Rounded Rectangle 6"/>
          <p:cNvSpPr/>
          <p:nvPr/>
        </p:nvSpPr>
        <p:spPr>
          <a:xfrm>
            <a:off x="5410200" y="1988820"/>
            <a:ext cx="400050" cy="58293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ounded Rectangle 7"/>
          <p:cNvSpPr/>
          <p:nvPr/>
        </p:nvSpPr>
        <p:spPr>
          <a:xfrm>
            <a:off x="4869180" y="1988820"/>
            <a:ext cx="400050" cy="58293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3</a:t>
            </a:r>
            <a:endParaRPr lang="en-GB" dirty="0"/>
          </a:p>
        </p:txBody>
      </p:sp>
      <p:sp>
        <p:nvSpPr>
          <p:cNvPr id="9" name="Rounded Rectangle 8"/>
          <p:cNvSpPr/>
          <p:nvPr/>
        </p:nvSpPr>
        <p:spPr>
          <a:xfrm>
            <a:off x="4360545" y="1988820"/>
            <a:ext cx="400050" cy="58293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a:t>
            </a:r>
            <a:endParaRPr lang="en-GB" dirty="0"/>
          </a:p>
        </p:txBody>
      </p:sp>
      <p:sp>
        <p:nvSpPr>
          <p:cNvPr id="5" name="Oval 4"/>
          <p:cNvSpPr/>
          <p:nvPr/>
        </p:nvSpPr>
        <p:spPr>
          <a:xfrm>
            <a:off x="5552569" y="2231708"/>
            <a:ext cx="114300" cy="97155"/>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ooter Placeholder 5"/>
          <p:cNvSpPr>
            <a:spLocks noGrp="1"/>
          </p:cNvSpPr>
          <p:nvPr>
            <p:ph type="ftr" sz="quarter" idx="11"/>
          </p:nvPr>
        </p:nvSpPr>
        <p:spPr/>
        <p:txBody>
          <a:bodyPr/>
          <a:lstStyle/>
          <a:p>
            <a:r>
              <a:rPr lang="en-GB" dirty="0" smtClean="0"/>
              <a:t>(c) Focus Education (UK) Ltd</a:t>
            </a:r>
            <a:endParaRPr lang="en-GB" dirty="0"/>
          </a:p>
        </p:txBody>
      </p:sp>
      <p:sp>
        <p:nvSpPr>
          <p:cNvPr id="11" name="Slide Number Placeholder 10"/>
          <p:cNvSpPr>
            <a:spLocks noGrp="1"/>
          </p:cNvSpPr>
          <p:nvPr>
            <p:ph type="sldNum" sz="quarter" idx="12"/>
          </p:nvPr>
        </p:nvSpPr>
        <p:spPr/>
        <p:txBody>
          <a:bodyPr/>
          <a:lstStyle/>
          <a:p>
            <a:fld id="{EA2CE50E-DD84-4B50-A55B-EBE5FCB77AC7}" type="slidenum">
              <a:rPr lang="en-GB" smtClean="0"/>
              <a:t>3</a:t>
            </a:fld>
            <a:endParaRPr lang="en-GB" dirty="0"/>
          </a:p>
        </p:txBody>
      </p:sp>
    </p:spTree>
    <p:extLst>
      <p:ext uri="{BB962C8B-B14F-4D97-AF65-F5344CB8AC3E}">
        <p14:creationId xmlns:p14="http://schemas.microsoft.com/office/powerpoint/2010/main" val="36389161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5"/>
          <p:cNvGraphicFramePr>
            <a:graphicFrameLocks noGrp="1"/>
          </p:cNvGraphicFramePr>
          <p:nvPr>
            <p:ph idx="1"/>
            <p:extLst/>
          </p:nvPr>
        </p:nvGraphicFramePr>
        <p:xfrm>
          <a:off x="1982392" y="447803"/>
          <a:ext cx="8227216" cy="5409248"/>
        </p:xfrm>
        <a:graphic>
          <a:graphicData uri="http://schemas.openxmlformats.org/drawingml/2006/table">
            <a:tbl>
              <a:tblPr firstRow="1" bandRow="1">
                <a:effectLst/>
                <a:tableStyleId>{5C22544A-7EE6-4342-B048-85BDC9FD1C3A}</a:tableStyleId>
              </a:tblPr>
              <a:tblGrid>
                <a:gridCol w="524588">
                  <a:extLst>
                    <a:ext uri="{9D8B030D-6E8A-4147-A177-3AD203B41FA5}">
                      <a16:colId xmlns:a16="http://schemas.microsoft.com/office/drawing/2014/main" val="20000"/>
                    </a:ext>
                  </a:extLst>
                </a:gridCol>
                <a:gridCol w="148590">
                  <a:extLst>
                    <a:ext uri="{9D8B030D-6E8A-4147-A177-3AD203B41FA5}">
                      <a16:colId xmlns:a16="http://schemas.microsoft.com/office/drawing/2014/main" val="20001"/>
                    </a:ext>
                  </a:extLst>
                </a:gridCol>
                <a:gridCol w="185950">
                  <a:extLst>
                    <a:ext uri="{9D8B030D-6E8A-4147-A177-3AD203B41FA5}">
                      <a16:colId xmlns:a16="http://schemas.microsoft.com/office/drawing/2014/main" val="20002"/>
                    </a:ext>
                  </a:extLst>
                </a:gridCol>
                <a:gridCol w="100496">
                  <a:extLst>
                    <a:ext uri="{9D8B030D-6E8A-4147-A177-3AD203B41FA5}">
                      <a16:colId xmlns:a16="http://schemas.microsoft.com/office/drawing/2014/main" val="20003"/>
                    </a:ext>
                  </a:extLst>
                </a:gridCol>
                <a:gridCol w="100496">
                  <a:extLst>
                    <a:ext uri="{9D8B030D-6E8A-4147-A177-3AD203B41FA5}">
                      <a16:colId xmlns:a16="http://schemas.microsoft.com/office/drawing/2014/main" val="20004"/>
                    </a:ext>
                  </a:extLst>
                </a:gridCol>
                <a:gridCol w="100496">
                  <a:extLst>
                    <a:ext uri="{9D8B030D-6E8A-4147-A177-3AD203B41FA5}">
                      <a16:colId xmlns:a16="http://schemas.microsoft.com/office/drawing/2014/main" val="20005"/>
                    </a:ext>
                  </a:extLst>
                </a:gridCol>
                <a:gridCol w="100496">
                  <a:extLst>
                    <a:ext uri="{9D8B030D-6E8A-4147-A177-3AD203B41FA5}">
                      <a16:colId xmlns:a16="http://schemas.microsoft.com/office/drawing/2014/main" val="20006"/>
                    </a:ext>
                  </a:extLst>
                </a:gridCol>
                <a:gridCol w="4840544">
                  <a:extLst>
                    <a:ext uri="{9D8B030D-6E8A-4147-A177-3AD203B41FA5}">
                      <a16:colId xmlns:a16="http://schemas.microsoft.com/office/drawing/2014/main" val="20007"/>
                    </a:ext>
                  </a:extLst>
                </a:gridCol>
                <a:gridCol w="1062780">
                  <a:extLst>
                    <a:ext uri="{9D8B030D-6E8A-4147-A177-3AD203B41FA5}">
                      <a16:colId xmlns:a16="http://schemas.microsoft.com/office/drawing/2014/main" val="20008"/>
                    </a:ext>
                  </a:extLst>
                </a:gridCol>
                <a:gridCol w="1062780">
                  <a:extLst>
                    <a:ext uri="{9D8B030D-6E8A-4147-A177-3AD203B41FA5}">
                      <a16:colId xmlns:a16="http://schemas.microsoft.com/office/drawing/2014/main" val="20009"/>
                    </a:ext>
                  </a:extLst>
                </a:gridCol>
              </a:tblGrid>
              <a:tr h="480060">
                <a:tc gridSpan="10">
                  <a:txBody>
                    <a:bodyPr/>
                    <a:lstStyle/>
                    <a:p>
                      <a:pPr lvl="0"/>
                      <a:r>
                        <a:rPr lang="en-GB" dirty="0" smtClean="0">
                          <a:solidFill>
                            <a:schemeClr val="tx1"/>
                          </a:solidFill>
                          <a:latin typeface="Century Gothic" panose="020B0502020202020204" pitchFamily="34" charset="0"/>
                        </a:rPr>
                        <a:t>Summer 1</a:t>
                      </a:r>
                      <a:r>
                        <a:rPr lang="en-GB" baseline="0" dirty="0" smtClean="0">
                          <a:solidFill>
                            <a:schemeClr val="tx1"/>
                          </a:solidFill>
                          <a:latin typeface="Century Gothic" panose="020B0502020202020204" pitchFamily="34" charset="0"/>
                        </a:rPr>
                        <a:t>: Week 6</a:t>
                      </a:r>
                      <a:r>
                        <a:rPr lang="en-GB" sz="1800" dirty="0" smtClean="0">
                          <a:solidFill>
                            <a:srgbClr val="000000"/>
                          </a:solidFill>
                          <a:latin typeface="Century Gothic" pitchFamily="34"/>
                        </a:rPr>
                        <a:t>: Assessment</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lvl="0" algn="ctr"/>
                      <a:endParaRPr lang="en-GB" sz="1400" dirty="0">
                        <a:latin typeface="Century Gothic" pitchFamily="34"/>
                      </a:endParaRPr>
                    </a:p>
                  </a:txBody>
                  <a:tcPr marL="68580" marR="68580" marT="34290" marB="34290"/>
                </a:tc>
                <a:tc hMerge="1">
                  <a:txBody>
                    <a:bodyPr/>
                    <a:lstStyle/>
                    <a:p>
                      <a:pPr lvl="0" algn="ctr"/>
                      <a:endParaRPr lang="en-GB" sz="1400" dirty="0">
                        <a:latin typeface="Century Gothic" pitchFamily="34"/>
                      </a:endParaRPr>
                    </a:p>
                  </a:txBody>
                  <a:tcPr marL="68580" marR="68580" marT="34290" marB="34290"/>
                </a:tc>
                <a:extLst>
                  <a:ext uri="{0D108BD9-81ED-4DB2-BD59-A6C34878D82A}">
                    <a16:rowId xmlns:a16="http://schemas.microsoft.com/office/drawing/2014/main" val="10000"/>
                  </a:ext>
                </a:extLst>
              </a:tr>
              <a:tr h="480060">
                <a:tc gridSpan="10">
                  <a:txBody>
                    <a:bodyPr/>
                    <a:lstStyle/>
                    <a:p>
                      <a:pPr lvl="0"/>
                      <a:r>
                        <a:rPr lang="en-GB" sz="1400" dirty="0" smtClean="0">
                          <a:solidFill>
                            <a:srgbClr val="000000"/>
                          </a:solidFill>
                          <a:latin typeface="Century Gothic" pitchFamily="34"/>
                        </a:rPr>
                        <a:t>The grid below helps to identify the journey</a:t>
                      </a:r>
                      <a:r>
                        <a:rPr lang="en-GB" sz="1400" baseline="0" dirty="0" smtClean="0">
                          <a:solidFill>
                            <a:srgbClr val="000000"/>
                          </a:solidFill>
                          <a:latin typeface="Century Gothic" pitchFamily="34"/>
                        </a:rPr>
                        <a:t> pupils make towards mastering this objective. It can be used by the teacher to keep an on-going check on progress or more likely placed in the pupils’ books so that they can keep their own checks.</a:t>
                      </a:r>
                      <a:endParaRPr lang="en-GB" sz="1400" dirty="0">
                        <a:solidFill>
                          <a:srgbClr val="000000"/>
                        </a:solidFill>
                        <a:latin typeface="Century Gothic" pitchFamily="34"/>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480060">
                <a:tc gridSpan="8">
                  <a:txBody>
                    <a:bodyPr/>
                    <a:lstStyle/>
                    <a:p>
                      <a:pPr algn="l">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Fractions:</a:t>
                      </a:r>
                      <a:r>
                        <a:rPr lang="en-GB" sz="1400" b="1" baseline="0" dirty="0" smtClean="0">
                          <a:effectLst/>
                          <a:latin typeface="Century Gothic" panose="020B0502020202020204" pitchFamily="34" charset="0"/>
                          <a:ea typeface="Calibri" panose="020F0502020204030204" pitchFamily="34" charset="0"/>
                          <a:cs typeface="Times New Roman" panose="02020603050405020304" pitchFamily="18" charset="0"/>
                        </a:rPr>
                        <a:t>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-Recognise and write decimal equivalents of any number of tenths or hundredths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 Recognise and write decimal equivalents to ¼, ½ and ¾.</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lgn="ctr"/>
                      <a:r>
                        <a:rPr lang="en-GB" sz="1400" dirty="0">
                          <a:latin typeface="Century Gothic" pitchFamily="34"/>
                        </a:rPr>
                        <a:t>Me</a:t>
                      </a:r>
                    </a:p>
                  </a:txBody>
                  <a:tcPr marL="68580" marR="68580" marT="34290" marB="34290"/>
                </a:tc>
                <a:tc>
                  <a:txBody>
                    <a:bodyPr/>
                    <a:lstStyle/>
                    <a:p>
                      <a:pPr lvl="0" algn="ctr"/>
                      <a:r>
                        <a:rPr lang="en-GB" sz="1400" dirty="0">
                          <a:latin typeface="Century Gothic" pitchFamily="34"/>
                        </a:rPr>
                        <a:t>My Teacher</a:t>
                      </a:r>
                    </a:p>
                  </a:txBody>
                  <a:tcPr marL="68580" marR="68580" marT="34290" marB="34290"/>
                </a:tc>
                <a:extLst>
                  <a:ext uri="{0D108BD9-81ED-4DB2-BD59-A6C34878D82A}">
                    <a16:rowId xmlns:a16="http://schemas.microsoft.com/office/drawing/2014/main" val="10002"/>
                  </a:ext>
                </a:extLst>
              </a:tr>
              <a:tr h="278090">
                <a:tc>
                  <a:txBody>
                    <a:bodyPr/>
                    <a:lstStyle/>
                    <a:p>
                      <a:pPr lvl="0"/>
                      <a:endParaRPr lang="en-GB" sz="1400" dirty="0">
                        <a:latin typeface="Century Gothic" pitchFamily="34"/>
                      </a:endParaRPr>
                    </a:p>
                  </a:txBody>
                  <a:tcPr marL="68580" marR="68580" marT="34290" marB="34290">
                    <a:solidFill>
                      <a:srgbClr val="2E75B6"/>
                    </a:solidFill>
                  </a:tcPr>
                </a:tc>
                <a:tc gridSpan="7">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Do</a:t>
                      </a:r>
                      <a:r>
                        <a:rPr lang="en-GB" sz="1400" kern="1200" baseline="0" dirty="0" smtClean="0">
                          <a:solidFill>
                            <a:schemeClr val="tx1"/>
                          </a:solidFill>
                          <a:effectLst/>
                          <a:latin typeface="Century Gothic" pitchFamily="34" charset="0"/>
                          <a:ea typeface="+mn-ea"/>
                          <a:cs typeface="+mn-cs"/>
                        </a:rPr>
                        <a:t> you know</a:t>
                      </a:r>
                      <a:r>
                        <a:rPr lang="en-GB" sz="1400" kern="1200" dirty="0" smtClean="0">
                          <a:solidFill>
                            <a:schemeClr val="tx1"/>
                          </a:solidFill>
                          <a:effectLst/>
                          <a:latin typeface="Century Gothic" pitchFamily="34" charset="0"/>
                          <a:ea typeface="+mn-ea"/>
                          <a:cs typeface="+mn-cs"/>
                        </a:rPr>
                        <a:t> that 3/100 is 0.03?</a:t>
                      </a:r>
                    </a:p>
                    <a:p>
                      <a:endParaRPr lang="en-GB" sz="1400" dirty="0">
                        <a:latin typeface="Century Gothic" panose="020B0502020202020204" pitchFamily="34" charset="0"/>
                      </a:endParaRPr>
                    </a:p>
                  </a:txBody>
                  <a:tcPr marL="68580" marR="68580" marT="34290" marB="34290">
                    <a:solidFill>
                      <a:schemeClr val="accent5">
                        <a:lumMod val="20000"/>
                        <a:lumOff val="80000"/>
                      </a:schemeClr>
                    </a:solidFill>
                  </a:tcPr>
                </a:tc>
                <a:tc hMerge="1">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dk1"/>
                        </a:solidFill>
                        <a:effectLst/>
                        <a:latin typeface="Century Gothic" pitchFamily="34" charset="0"/>
                        <a:ea typeface="+mn-ea"/>
                        <a:cs typeface="+mn-cs"/>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3"/>
                  </a:ext>
                </a:extLst>
              </a:tr>
              <a:tr h="278090">
                <a:tc gridSpan="2">
                  <a:txBody>
                    <a:bodyPr/>
                    <a:lstStyle/>
                    <a:p>
                      <a:pPr lvl="0"/>
                      <a:endParaRPr lang="en-GB" sz="1400" dirty="0">
                        <a:latin typeface="Century Gothic" pitchFamily="34"/>
                      </a:endParaRPr>
                    </a:p>
                  </a:txBody>
                  <a:tcPr marL="68580" marR="68580" marT="34290" marB="34290">
                    <a:solidFill>
                      <a:schemeClr val="accent1">
                        <a:lumMod val="40000"/>
                        <a:lumOff val="60000"/>
                      </a:schemeClr>
                    </a:solidFill>
                  </a:tcPr>
                </a:tc>
                <a:tc hMerge="1">
                  <a:txBody>
                    <a:bodyPr/>
                    <a:lstStyle/>
                    <a:p>
                      <a:endParaRPr lang="en-GB"/>
                    </a:p>
                  </a:txBody>
                  <a:tcPr/>
                </a:tc>
                <a:tc gridSpan="6">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Do</a:t>
                      </a:r>
                      <a:r>
                        <a:rPr lang="en-GB" sz="1400" kern="1200" baseline="0" dirty="0" smtClean="0">
                          <a:solidFill>
                            <a:schemeClr val="tx1"/>
                          </a:solidFill>
                          <a:effectLst/>
                          <a:latin typeface="Century Gothic" pitchFamily="34" charset="0"/>
                          <a:ea typeface="+mn-ea"/>
                          <a:cs typeface="+mn-cs"/>
                        </a:rPr>
                        <a:t> you k</a:t>
                      </a:r>
                      <a:r>
                        <a:rPr lang="en-GB" sz="1400" kern="1200" dirty="0" smtClean="0">
                          <a:solidFill>
                            <a:schemeClr val="tx1"/>
                          </a:solidFill>
                          <a:effectLst/>
                          <a:latin typeface="Century Gothic" pitchFamily="34" charset="0"/>
                          <a:ea typeface="+mn-ea"/>
                          <a:cs typeface="+mn-cs"/>
                        </a:rPr>
                        <a:t>now that 0.01 is 1/100?</a:t>
                      </a:r>
                    </a:p>
                    <a:p>
                      <a:endParaRPr lang="en-GB" sz="1400" dirty="0">
                        <a:latin typeface="Century Gothic" panose="020B0502020202020204" pitchFamily="34" charset="0"/>
                      </a:endParaRPr>
                    </a:p>
                  </a:txBody>
                  <a:tcPr marL="68580" marR="68580" marT="34290" marB="34290">
                    <a:solidFill>
                      <a:schemeClr val="accent1">
                        <a:lumMod val="20000"/>
                        <a:lumOff val="80000"/>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dk1"/>
                        </a:solidFill>
                        <a:effectLst/>
                        <a:latin typeface="Century Gothic" pitchFamily="34" charset="0"/>
                        <a:ea typeface="+mn-ea"/>
                        <a:cs typeface="+mn-cs"/>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4"/>
                  </a:ext>
                </a:extLst>
              </a:tr>
              <a:tr h="278090">
                <a:tc gridSpan="3">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gridSpan="5">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Do</a:t>
                      </a:r>
                      <a:r>
                        <a:rPr lang="en-GB" sz="1400" kern="1200" baseline="0" dirty="0" smtClean="0">
                          <a:solidFill>
                            <a:schemeClr val="tx1"/>
                          </a:solidFill>
                          <a:effectLst/>
                          <a:latin typeface="Century Gothic" pitchFamily="34" charset="0"/>
                          <a:ea typeface="+mn-ea"/>
                          <a:cs typeface="+mn-cs"/>
                        </a:rPr>
                        <a:t> you k</a:t>
                      </a:r>
                      <a:r>
                        <a:rPr lang="en-GB" sz="1400" kern="1200" dirty="0" smtClean="0">
                          <a:solidFill>
                            <a:schemeClr val="tx1"/>
                          </a:solidFill>
                          <a:effectLst/>
                          <a:latin typeface="Century Gothic" pitchFamily="34" charset="0"/>
                          <a:ea typeface="+mn-ea"/>
                          <a:cs typeface="+mn-cs"/>
                        </a:rPr>
                        <a:t>now that 6/10 is 0.6?</a:t>
                      </a:r>
                    </a:p>
                    <a:p>
                      <a:endParaRPr lang="en-GB" sz="1400" dirty="0">
                        <a:latin typeface="Century Gothic" panose="020B0502020202020204" pitchFamily="34" charset="0"/>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5"/>
                  </a:ext>
                </a:extLst>
              </a:tr>
              <a:tr h="278090">
                <a:tc gridSpan="4">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Do</a:t>
                      </a:r>
                      <a:r>
                        <a:rPr lang="en-GB" sz="1400" kern="1200" baseline="0" dirty="0" smtClean="0">
                          <a:solidFill>
                            <a:schemeClr val="tx1"/>
                          </a:solidFill>
                          <a:effectLst/>
                          <a:latin typeface="Century Gothic" pitchFamily="34" charset="0"/>
                          <a:ea typeface="+mn-ea"/>
                          <a:cs typeface="+mn-cs"/>
                        </a:rPr>
                        <a:t> you k</a:t>
                      </a:r>
                      <a:r>
                        <a:rPr lang="en-GB" sz="1400" kern="1200" dirty="0" smtClean="0">
                          <a:solidFill>
                            <a:schemeClr val="tx1"/>
                          </a:solidFill>
                          <a:effectLst/>
                          <a:latin typeface="Century Gothic" pitchFamily="34" charset="0"/>
                          <a:ea typeface="+mn-ea"/>
                          <a:cs typeface="+mn-cs"/>
                        </a:rPr>
                        <a:t>now that 1/10  is 0.1?</a:t>
                      </a:r>
                      <a:endParaRPr lang="en-GB" sz="1400" dirty="0" smtClean="0">
                        <a:solidFill>
                          <a:schemeClr val="tx1"/>
                        </a:solidFill>
                        <a:latin typeface="Century Gothic" pitchFamily="34" charset="0"/>
                      </a:endParaRPr>
                    </a:p>
                    <a:p>
                      <a:endParaRPr lang="en-GB" sz="1400" dirty="0">
                        <a:latin typeface="Century Gothic" panose="020B0502020202020204" pitchFamily="34" charset="0"/>
                      </a:endParaRPr>
                    </a:p>
                  </a:txBody>
                  <a:tcPr marL="68580" marR="68580" marT="34290" marB="34290">
                    <a:solidFill>
                      <a:schemeClr val="accent1">
                        <a:lumMod val="20000"/>
                        <a:lumOff val="8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6"/>
                  </a:ext>
                </a:extLst>
              </a:tr>
              <a:tr h="278090">
                <a:tc gridSpan="5">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Do</a:t>
                      </a:r>
                      <a:r>
                        <a:rPr lang="en-GB" sz="1400" kern="1200" baseline="0" dirty="0" smtClean="0">
                          <a:solidFill>
                            <a:schemeClr val="tx1"/>
                          </a:solidFill>
                          <a:effectLst/>
                          <a:latin typeface="Century Gothic" pitchFamily="34" charset="0"/>
                          <a:ea typeface="+mn-ea"/>
                          <a:cs typeface="+mn-cs"/>
                        </a:rPr>
                        <a:t> you k</a:t>
                      </a:r>
                      <a:r>
                        <a:rPr lang="en-GB" sz="1400" kern="1200" dirty="0" smtClean="0">
                          <a:solidFill>
                            <a:schemeClr val="tx1"/>
                          </a:solidFill>
                          <a:effectLst/>
                          <a:latin typeface="Century Gothic" pitchFamily="34" charset="0"/>
                          <a:ea typeface="+mn-ea"/>
                          <a:cs typeface="+mn-cs"/>
                        </a:rPr>
                        <a:t>now</a:t>
                      </a:r>
                      <a:r>
                        <a:rPr lang="en-GB" sz="1400" kern="1200" baseline="0" dirty="0" smtClean="0">
                          <a:solidFill>
                            <a:schemeClr val="tx1"/>
                          </a:solidFill>
                          <a:effectLst/>
                          <a:latin typeface="Century Gothic" pitchFamily="34" charset="0"/>
                          <a:ea typeface="+mn-ea"/>
                          <a:cs typeface="+mn-cs"/>
                        </a:rPr>
                        <a:t> </a:t>
                      </a:r>
                      <a:r>
                        <a:rPr lang="en-GB" sz="1400" kern="1200" dirty="0" smtClean="0">
                          <a:solidFill>
                            <a:schemeClr val="dk1"/>
                          </a:solidFill>
                          <a:effectLst/>
                          <a:latin typeface="Century Gothic" pitchFamily="34" charset="0"/>
                          <a:ea typeface="+mn-ea"/>
                          <a:cs typeface="+mn-cs"/>
                        </a:rPr>
                        <a:t>that ¾ is 0.75?</a:t>
                      </a:r>
                    </a:p>
                    <a:p>
                      <a:endParaRPr lang="en-GB" sz="1400" dirty="0">
                        <a:latin typeface="Century Gothic" panose="020B0502020202020204" pitchFamily="34" charset="0"/>
                      </a:endParaRPr>
                    </a:p>
                  </a:txBody>
                  <a:tcPr marL="68580" marR="68580" marT="34290" marB="34290"/>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7"/>
                  </a:ext>
                </a:extLst>
              </a:tr>
              <a:tr h="278090">
                <a:tc gridSpan="6">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Do</a:t>
                      </a:r>
                      <a:r>
                        <a:rPr lang="en-GB" sz="1400" kern="1200" baseline="0" dirty="0" smtClean="0">
                          <a:solidFill>
                            <a:schemeClr val="tx1"/>
                          </a:solidFill>
                          <a:effectLst/>
                          <a:latin typeface="Century Gothic" pitchFamily="34" charset="0"/>
                          <a:ea typeface="+mn-ea"/>
                          <a:cs typeface="+mn-cs"/>
                        </a:rPr>
                        <a:t> you </a:t>
                      </a:r>
                      <a:r>
                        <a:rPr lang="en-GB" sz="1400" kern="1200" baseline="0" dirty="0" smtClean="0">
                          <a:solidFill>
                            <a:schemeClr val="dk1"/>
                          </a:solidFill>
                          <a:effectLst/>
                          <a:latin typeface="Century Gothic" pitchFamily="34" charset="0"/>
                          <a:ea typeface="+mn-ea"/>
                          <a:cs typeface="+mn-cs"/>
                        </a:rPr>
                        <a:t>k</a:t>
                      </a:r>
                      <a:r>
                        <a:rPr lang="en-GB" sz="1400" kern="1200" dirty="0" smtClean="0">
                          <a:solidFill>
                            <a:schemeClr val="dk1"/>
                          </a:solidFill>
                          <a:effectLst/>
                          <a:latin typeface="Century Gothic" pitchFamily="34" charset="0"/>
                          <a:ea typeface="+mn-ea"/>
                          <a:cs typeface="+mn-cs"/>
                        </a:rPr>
                        <a:t>now that ¼ is 0.25</a:t>
                      </a:r>
                      <a:r>
                        <a:rPr lang="en-GB" sz="1400" kern="1200" dirty="0" smtClean="0">
                          <a:solidFill>
                            <a:schemeClr val="tx1"/>
                          </a:solidFill>
                          <a:effectLst/>
                          <a:latin typeface="Century Gothic" pitchFamily="34" charset="0"/>
                          <a:ea typeface="+mn-ea"/>
                          <a:cs typeface="+mn-cs"/>
                        </a:rPr>
                        <a:t>?</a:t>
                      </a:r>
                    </a:p>
                    <a:p>
                      <a:endParaRPr lang="en-GB" sz="1400" dirty="0">
                        <a:latin typeface="Century Gothic" panose="020B0502020202020204" pitchFamily="34" charset="0"/>
                      </a:endParaRPr>
                    </a:p>
                  </a:txBody>
                  <a:tcPr marL="68580" marR="68580" marT="34290" marB="34290">
                    <a:solidFill>
                      <a:schemeClr val="accent1">
                        <a:lumMod val="20000"/>
                        <a:lumOff val="80000"/>
                      </a:schemeClr>
                    </a:solidFill>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8"/>
                  </a:ext>
                </a:extLst>
              </a:tr>
              <a:tr h="278090">
                <a:tc gridSpan="7">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Do</a:t>
                      </a:r>
                      <a:r>
                        <a:rPr lang="en-GB" sz="1400" kern="1200" baseline="0" dirty="0" smtClean="0">
                          <a:solidFill>
                            <a:schemeClr val="tx1"/>
                          </a:solidFill>
                          <a:effectLst/>
                          <a:latin typeface="Century Gothic" pitchFamily="34" charset="0"/>
                          <a:ea typeface="+mn-ea"/>
                          <a:cs typeface="+mn-cs"/>
                        </a:rPr>
                        <a:t> you k</a:t>
                      </a:r>
                      <a:r>
                        <a:rPr lang="en-GB" sz="1400" kern="1200" dirty="0" smtClean="0">
                          <a:solidFill>
                            <a:schemeClr val="dk1"/>
                          </a:solidFill>
                          <a:effectLst/>
                          <a:latin typeface="Century Gothic" pitchFamily="34" charset="0"/>
                          <a:ea typeface="+mn-ea"/>
                          <a:cs typeface="+mn-cs"/>
                        </a:rPr>
                        <a:t>now that ½ is 0.5?</a:t>
                      </a:r>
                    </a:p>
                    <a:p>
                      <a:endParaRPr lang="en-GB" sz="1400" dirty="0">
                        <a:latin typeface="Century Gothic" panose="020B0502020202020204" pitchFamily="34" charset="0"/>
                      </a:endParaRPr>
                    </a:p>
                  </a:txBody>
                  <a:tcPr marL="68580" marR="68580" marT="34290" marB="34290"/>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9"/>
                  </a:ext>
                </a:extLst>
              </a:tr>
            </a:tbl>
          </a:graphicData>
        </a:graphic>
      </p:graphicFrame>
      <p:sp>
        <p:nvSpPr>
          <p:cNvPr id="3156" name="Up Arrow 8"/>
          <p:cNvSpPr>
            <a:spLocks/>
          </p:cNvSpPr>
          <p:nvPr/>
        </p:nvSpPr>
        <p:spPr bwMode="auto">
          <a:xfrm>
            <a:off x="8820204" y="2394177"/>
            <a:ext cx="648072" cy="3462875"/>
          </a:xfrm>
          <a:custGeom>
            <a:avLst/>
            <a:gdLst>
              <a:gd name="T0" fmla="*/ 406537515 w 21600"/>
              <a:gd name="T1" fmla="*/ 0 h 21600"/>
              <a:gd name="T2" fmla="*/ 813073923 w 21600"/>
              <a:gd name="T3" fmla="*/ 2147483646 h 21600"/>
              <a:gd name="T4" fmla="*/ 406537515 w 21600"/>
              <a:gd name="T5" fmla="*/ 2147483646 h 21600"/>
              <a:gd name="T6" fmla="*/ 0 w 21600"/>
              <a:gd name="T7" fmla="*/ 2147483646 h 21600"/>
              <a:gd name="T8" fmla="*/ 0 w 21600"/>
              <a:gd name="T9" fmla="*/ 2147483646 h 21600"/>
              <a:gd name="T10" fmla="*/ 813073923 w 21600"/>
              <a:gd name="T11" fmla="*/ 2147483646 h 21600"/>
              <a:gd name="T12" fmla="*/ 17694720 60000 65536"/>
              <a:gd name="T13" fmla="*/ 0 60000 65536"/>
              <a:gd name="T14" fmla="*/ 5898240 60000 65536"/>
              <a:gd name="T15" fmla="*/ 11796480 60000 65536"/>
              <a:gd name="T16" fmla="*/ 11796480 60000 65536"/>
              <a:gd name="T17" fmla="*/ 0 60000 65536"/>
              <a:gd name="T18" fmla="*/ 5400 w 21600"/>
              <a:gd name="T19" fmla="*/ 977 h 21600"/>
              <a:gd name="T20" fmla="*/ 162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5400" y="21600"/>
                </a:moveTo>
                <a:lnTo>
                  <a:pt x="5400" y="1954"/>
                </a:lnTo>
                <a:lnTo>
                  <a:pt x="0" y="1954"/>
                </a:lnTo>
                <a:lnTo>
                  <a:pt x="10800" y="0"/>
                </a:lnTo>
                <a:lnTo>
                  <a:pt x="21600" y="1954"/>
                </a:lnTo>
                <a:lnTo>
                  <a:pt x="16200" y="1954"/>
                </a:lnTo>
                <a:lnTo>
                  <a:pt x="16200" y="21600"/>
                </a:lnTo>
                <a:lnTo>
                  <a:pt x="5400" y="21600"/>
                </a:lnTo>
                <a:close/>
              </a:path>
            </a:pathLst>
          </a:custGeom>
          <a:solidFill>
            <a:srgbClr val="5B9BD5"/>
          </a:solidFill>
          <a:ln w="12701" cap="flat">
            <a:solidFill>
              <a:srgbClr val="41719C"/>
            </a:solidFill>
            <a:prstDash val="solid"/>
            <a:miter lim="800000"/>
            <a:headEnd/>
            <a:tailEnd/>
          </a:ln>
        </p:spPr>
        <p:txBody>
          <a:bodyPr anchor="ctr" anchorCtr="1"/>
          <a:lstStyle/>
          <a:p>
            <a:endParaRPr lang="en-GB" sz="1350" dirty="0"/>
          </a:p>
        </p:txBody>
      </p:sp>
      <p:sp>
        <p:nvSpPr>
          <p:cNvPr id="2" name="Footer Placeholder 1"/>
          <p:cNvSpPr>
            <a:spLocks noGrp="1"/>
          </p:cNvSpPr>
          <p:nvPr>
            <p:ph type="ftr" sz="quarter" idx="11"/>
          </p:nvPr>
        </p:nvSpPr>
        <p:spPr/>
        <p:txBody>
          <a:bodyPr/>
          <a:lstStyle/>
          <a:p>
            <a:r>
              <a:rPr lang="en-GB" dirty="0" smtClean="0"/>
              <a:t>(c) Focus Education (UK) Ltd</a:t>
            </a:r>
            <a:endParaRPr lang="en-GB" dirty="0"/>
          </a:p>
        </p:txBody>
      </p:sp>
      <p:sp>
        <p:nvSpPr>
          <p:cNvPr id="5" name="Slide Number Placeholder 4"/>
          <p:cNvSpPr>
            <a:spLocks noGrp="1"/>
          </p:cNvSpPr>
          <p:nvPr>
            <p:ph type="sldNum" sz="quarter" idx="12"/>
          </p:nvPr>
        </p:nvSpPr>
        <p:spPr/>
        <p:txBody>
          <a:bodyPr/>
          <a:lstStyle/>
          <a:p>
            <a:fld id="{EA2CE50E-DD84-4B50-A55B-EBE5FCB77AC7}" type="slidenum">
              <a:rPr lang="en-GB" smtClean="0"/>
              <a:t>4</a:t>
            </a:fld>
            <a:endParaRPr lang="en-GB" dirty="0"/>
          </a:p>
        </p:txBody>
      </p:sp>
    </p:spTree>
    <p:extLst>
      <p:ext uri="{BB962C8B-B14F-4D97-AF65-F5344CB8AC3E}">
        <p14:creationId xmlns:p14="http://schemas.microsoft.com/office/powerpoint/2010/main" val="33680411"/>
      </p:ext>
    </p:extLst>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981200" y="296314"/>
          <a:ext cx="8229600" cy="5294174"/>
        </p:xfrm>
        <a:graphic>
          <a:graphicData uri="http://schemas.openxmlformats.org/drawingml/2006/table">
            <a:tbl>
              <a:tblPr firstRow="1" bandRow="1">
                <a:tableStyleId>{5C22544A-7EE6-4342-B048-85BDC9FD1C3A}</a:tableStyleId>
              </a:tblPr>
              <a:tblGrid>
                <a:gridCol w="1512168">
                  <a:extLst>
                    <a:ext uri="{9D8B030D-6E8A-4147-A177-3AD203B41FA5}">
                      <a16:colId xmlns:a16="http://schemas.microsoft.com/office/drawing/2014/main" val="20000"/>
                    </a:ext>
                  </a:extLst>
                </a:gridCol>
                <a:gridCol w="590952">
                  <a:extLst>
                    <a:ext uri="{9D8B030D-6E8A-4147-A177-3AD203B41FA5}">
                      <a16:colId xmlns:a16="http://schemas.microsoft.com/office/drawing/2014/main" val="20001"/>
                    </a:ext>
                  </a:extLst>
                </a:gridCol>
                <a:gridCol w="640080">
                  <a:extLst>
                    <a:ext uri="{9D8B030D-6E8A-4147-A177-3AD203B41FA5}">
                      <a16:colId xmlns:a16="http://schemas.microsoft.com/office/drawing/2014/main" val="20002"/>
                    </a:ext>
                  </a:extLst>
                </a:gridCol>
                <a:gridCol w="641176">
                  <a:extLst>
                    <a:ext uri="{9D8B030D-6E8A-4147-A177-3AD203B41FA5}">
                      <a16:colId xmlns:a16="http://schemas.microsoft.com/office/drawing/2014/main" val="20003"/>
                    </a:ext>
                  </a:extLst>
                </a:gridCol>
                <a:gridCol w="730424">
                  <a:extLst>
                    <a:ext uri="{9D8B030D-6E8A-4147-A177-3AD203B41FA5}">
                      <a16:colId xmlns:a16="http://schemas.microsoft.com/office/drawing/2014/main" val="20004"/>
                    </a:ext>
                  </a:extLst>
                </a:gridCol>
                <a:gridCol w="2125980">
                  <a:extLst>
                    <a:ext uri="{9D8B030D-6E8A-4147-A177-3AD203B41FA5}">
                      <a16:colId xmlns:a16="http://schemas.microsoft.com/office/drawing/2014/main" val="20005"/>
                    </a:ext>
                  </a:extLst>
                </a:gridCol>
                <a:gridCol w="1248052">
                  <a:extLst>
                    <a:ext uri="{9D8B030D-6E8A-4147-A177-3AD203B41FA5}">
                      <a16:colId xmlns:a16="http://schemas.microsoft.com/office/drawing/2014/main" val="20006"/>
                    </a:ext>
                  </a:extLst>
                </a:gridCol>
                <a:gridCol w="740768">
                  <a:extLst>
                    <a:ext uri="{9D8B030D-6E8A-4147-A177-3AD203B41FA5}">
                      <a16:colId xmlns:a16="http://schemas.microsoft.com/office/drawing/2014/main" val="20007"/>
                    </a:ext>
                  </a:extLst>
                </a:gridCol>
              </a:tblGrid>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Summer 2: Week 1: Pre-Learning Task</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gridSpan="3">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gridSpan="5">
                  <a:txBody>
                    <a:bodyPr/>
                    <a:lstStyle/>
                    <a:p>
                      <a:r>
                        <a:rPr lang="en-GB" dirty="0" smtClean="0">
                          <a:latin typeface="Century Gothic" pitchFamily="34" charset="0"/>
                        </a:rPr>
                        <a:t>Summer 2: Week 1</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840">
                <a:tc>
                  <a:txBody>
                    <a:bodyPr/>
                    <a:lstStyle/>
                    <a:p>
                      <a:r>
                        <a:rPr lang="en-GB" sz="1400" b="1" dirty="0" smtClean="0">
                          <a:latin typeface="Century Gothic" pitchFamily="34" charset="0"/>
                        </a:rPr>
                        <a:t>Objective:</a:t>
                      </a:r>
                    </a:p>
                    <a:p>
                      <a:r>
                        <a:rPr lang="en-GB" sz="1400" b="1" dirty="0" smtClean="0">
                          <a:latin typeface="Century Gothic" pitchFamily="34" charset="0"/>
                        </a:rPr>
                        <a:t>Place Value</a:t>
                      </a:r>
                    </a:p>
                  </a:txBody>
                  <a:tcPr/>
                </a:tc>
                <a:tc gridSpan="7">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Round any number to the nearest 10, 100 or 1000</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4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424317">
                <a:tc gridSpan="8">
                  <a:txBody>
                    <a:bodyPr/>
                    <a:lstStyle/>
                    <a:p>
                      <a:pPr algn="ctr"/>
                      <a:r>
                        <a:rPr lang="en-GB" dirty="0" smtClean="0">
                          <a:latin typeface="Century Gothic" panose="020B0502020202020204" pitchFamily="34" charset="0"/>
                        </a:rPr>
                        <a:t>Round these numbers to the nearest 10, 100 or 1000</a:t>
                      </a:r>
                      <a:endParaRPr lang="en-GB" dirty="0">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hMerge="1">
                  <a:txBody>
                    <a:bodyPr/>
                    <a:lstStyle/>
                    <a:p>
                      <a:endParaRPr lang="en-GB" dirty="0"/>
                    </a:p>
                  </a:txBody>
                  <a:tcPr/>
                </a:tc>
                <a:tc hMerge="1">
                  <a:txBody>
                    <a:bodyPr/>
                    <a:lstStyle/>
                    <a:p>
                      <a:endParaRPr lang="en-GB"/>
                    </a:p>
                  </a:txBody>
                  <a:tcPr/>
                </a:tc>
                <a:tc hMerge="1">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4"/>
                  </a:ext>
                </a:extLst>
              </a:tr>
              <a:tr h="644962">
                <a:tc gridSpan="2">
                  <a:txBody>
                    <a:bodyPr/>
                    <a:lstStyle/>
                    <a:p>
                      <a:pPr algn="ctr"/>
                      <a:r>
                        <a:rPr lang="en-GB" sz="1600" dirty="0" smtClean="0">
                          <a:latin typeface="Century Gothic" panose="020B0502020202020204" pitchFamily="34" charset="0"/>
                        </a:rPr>
                        <a:t>67 to the nearest 10</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ctr"/>
                      <a:endParaRPr lang="en-GB" dirty="0">
                        <a:latin typeface="Century Gothic" panose="020B0502020202020204" pitchFamily="34" charset="0"/>
                      </a:endParaRPr>
                    </a:p>
                  </a:txBody>
                  <a:tcPr/>
                </a:tc>
                <a:tc hMerge="1">
                  <a:txBody>
                    <a:bodyPr/>
                    <a:lstStyle/>
                    <a:p>
                      <a:endParaRPr lang="en-GB"/>
                    </a:p>
                  </a:txBody>
                  <a:tcPr/>
                </a:tc>
                <a:tc>
                  <a:txBody>
                    <a:bodyPr/>
                    <a:lstStyle/>
                    <a:p>
                      <a:pPr algn="l"/>
                      <a:endParaRPr lang="en-GB" sz="2000" b="1" i="1" dirty="0">
                        <a:latin typeface="Century Gothic" panose="020B0502020202020204" pitchFamily="34" charset="0"/>
                      </a:endParaRPr>
                    </a:p>
                  </a:txBody>
                  <a:tcP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771 to the nearest 100</a:t>
                      </a:r>
                    </a:p>
                  </a:txBody>
                  <a:tcPr/>
                </a:tc>
                <a:tc>
                  <a:txBody>
                    <a:bodyPr/>
                    <a:lstStyle/>
                    <a:p>
                      <a:endParaRPr lang="en-GB" dirty="0"/>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5"/>
                  </a:ext>
                </a:extLst>
              </a:tr>
              <a:tr h="594043">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72 to the nearest 10</a:t>
                      </a:r>
                    </a:p>
                  </a:txBody>
                  <a:tcPr/>
                </a:tc>
                <a:tc hMerge="1">
                  <a:txBody>
                    <a:bodyPr/>
                    <a:lstStyle/>
                    <a:p>
                      <a:endParaRPr lang="en-GB"/>
                    </a:p>
                  </a:txBody>
                  <a:tcPr/>
                </a:tc>
                <a:tc gridSpan="2">
                  <a:txBody>
                    <a:bodyPr/>
                    <a:lstStyle/>
                    <a:p>
                      <a:pPr algn="ctr"/>
                      <a:endParaRPr lang="en-GB" dirty="0">
                        <a:latin typeface="Century Gothic" panose="020B0502020202020204" pitchFamily="34" charset="0"/>
                      </a:endParaRPr>
                    </a:p>
                  </a:txBody>
                  <a:tcPr/>
                </a:tc>
                <a:tc hMerge="1">
                  <a:txBody>
                    <a:bodyPr/>
                    <a:lstStyle/>
                    <a:p>
                      <a:endParaRPr lang="en-GB"/>
                    </a:p>
                  </a:txBody>
                  <a:tcPr/>
                </a:tc>
                <a:tc>
                  <a:txBody>
                    <a:bodyPr/>
                    <a:lstStyle/>
                    <a:p>
                      <a:endParaRPr lang="en-GB" dirty="0"/>
                    </a:p>
                  </a:txBody>
                  <a:tcP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1987 to the nearest 1000</a:t>
                      </a:r>
                    </a:p>
                  </a:txBody>
                  <a:tcPr/>
                </a:tc>
                <a:tc>
                  <a:txBody>
                    <a:bodyPr/>
                    <a:lstStyle/>
                    <a:p>
                      <a:endParaRPr lang="en-GB" dirty="0"/>
                    </a:p>
                  </a:txBody>
                  <a:tcPr/>
                </a:tc>
                <a:tc>
                  <a:txBody>
                    <a:bodyPr/>
                    <a:lstStyle/>
                    <a:p>
                      <a:endParaRPr lang="en-GB" dirty="0"/>
                    </a:p>
                  </a:txBody>
                  <a:tcPr>
                    <a:solidFill>
                      <a:schemeClr val="accent2">
                        <a:lumMod val="60000"/>
                        <a:lumOff val="40000"/>
                      </a:schemeClr>
                    </a:solidFill>
                  </a:tcPr>
                </a:tc>
                <a:extLst>
                  <a:ext uri="{0D108BD9-81ED-4DB2-BD59-A6C34878D82A}">
                    <a16:rowId xmlns:a16="http://schemas.microsoft.com/office/drawing/2014/main" val="10006"/>
                  </a:ext>
                </a:extLst>
              </a:tr>
              <a:tr h="644962">
                <a:tc gridSpan="2">
                  <a:txBody>
                    <a:bodyPr/>
                    <a:lstStyle/>
                    <a:p>
                      <a:pPr algn="ctr"/>
                      <a:r>
                        <a:rPr lang="en-GB" sz="1600" dirty="0" smtClean="0">
                          <a:latin typeface="Century Gothic" panose="020B0502020202020204" pitchFamily="34" charset="0"/>
                        </a:rPr>
                        <a:t>145 to the nearest 10</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ctr"/>
                      <a:endParaRPr lang="en-GB" dirty="0">
                        <a:latin typeface="Century Gothic" panose="020B0502020202020204" pitchFamily="34" charset="0"/>
                      </a:endParaRPr>
                    </a:p>
                  </a:txBody>
                  <a:tcPr/>
                </a:tc>
                <a:tc hMerge="1">
                  <a:txBody>
                    <a:bodyPr/>
                    <a:lstStyle/>
                    <a:p>
                      <a:endParaRPr lang="en-GB"/>
                    </a:p>
                  </a:txBody>
                  <a:tcPr/>
                </a:tc>
                <a:tc>
                  <a:txBody>
                    <a:bodyPr/>
                    <a:lstStyle/>
                    <a:p>
                      <a:endParaRPr lang="en-GB" dirty="0"/>
                    </a:p>
                  </a:txBody>
                  <a:tcP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8756 to the nearest 1000</a:t>
                      </a:r>
                    </a:p>
                  </a:txBody>
                  <a:tcPr/>
                </a:tc>
                <a:tc>
                  <a:txBody>
                    <a:bodyPr/>
                    <a:lstStyle/>
                    <a:p>
                      <a:endParaRPr lang="en-GB" dirty="0"/>
                    </a:p>
                  </a:txBody>
                  <a:tcPr/>
                </a:tc>
                <a:tc>
                  <a:txBody>
                    <a:bodyPr/>
                    <a:lstStyle/>
                    <a:p>
                      <a:endParaRPr lang="en-GB" dirty="0"/>
                    </a:p>
                  </a:txBody>
                  <a:tcPr>
                    <a:solidFill>
                      <a:schemeClr val="accent2">
                        <a:lumMod val="60000"/>
                        <a:lumOff val="40000"/>
                      </a:schemeClr>
                    </a:solidFill>
                  </a:tcPr>
                </a:tc>
                <a:extLst>
                  <a:ext uri="{0D108BD9-81ED-4DB2-BD59-A6C34878D82A}">
                    <a16:rowId xmlns:a16="http://schemas.microsoft.com/office/drawing/2014/main" val="10007"/>
                  </a:ext>
                </a:extLst>
              </a:tr>
              <a:tr h="594043">
                <a:tc gridSpan="2">
                  <a:txBody>
                    <a:bodyPr/>
                    <a:lstStyle/>
                    <a:p>
                      <a:pPr algn="ctr"/>
                      <a:r>
                        <a:rPr lang="en-GB" sz="1600" dirty="0" smtClean="0">
                          <a:latin typeface="Century Gothic" panose="020B0502020202020204" pitchFamily="34" charset="0"/>
                        </a:rPr>
                        <a:t>567 to the nearest 10</a:t>
                      </a:r>
                      <a:endParaRPr lang="en-GB" sz="1600" dirty="0">
                        <a:latin typeface="Century Gothic" panose="020B0502020202020204" pitchFamily="34" charset="0"/>
                      </a:endParaRPr>
                    </a:p>
                  </a:txBody>
                  <a:tcPr/>
                </a:tc>
                <a:tc hMerge="1">
                  <a:txBody>
                    <a:bodyPr/>
                    <a:lstStyle/>
                    <a:p>
                      <a:endParaRPr lang="en-GB"/>
                    </a:p>
                  </a:txBody>
                  <a:tcPr/>
                </a:tc>
                <a:tc gridSpan="2">
                  <a:txBody>
                    <a:bodyPr/>
                    <a:lstStyle/>
                    <a:p>
                      <a:pPr algn="ctr"/>
                      <a:endParaRPr lang="en-GB" dirty="0">
                        <a:latin typeface="Century Gothic" panose="020B0502020202020204" pitchFamily="34" charset="0"/>
                      </a:endParaRPr>
                    </a:p>
                  </a:txBody>
                  <a:tcPr/>
                </a:tc>
                <a:tc hMerge="1">
                  <a:txBody>
                    <a:bodyPr/>
                    <a:lstStyle/>
                    <a:p>
                      <a:endParaRPr lang="en-GB"/>
                    </a:p>
                  </a:txBody>
                  <a:tcPr/>
                </a:tc>
                <a:tc>
                  <a:txBody>
                    <a:bodyPr/>
                    <a:lstStyle/>
                    <a:p>
                      <a:endParaRPr lang="en-GB" dirty="0"/>
                    </a:p>
                  </a:txBody>
                  <a:tcP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9385 to the nearest 1000</a:t>
                      </a:r>
                    </a:p>
                  </a:txBody>
                  <a:tcPr/>
                </a:tc>
                <a:tc>
                  <a:txBody>
                    <a:bodyPr/>
                    <a:lstStyle/>
                    <a:p>
                      <a:endParaRPr lang="en-GB" dirty="0"/>
                    </a:p>
                  </a:txBody>
                  <a:tcPr/>
                </a:tc>
                <a:tc>
                  <a:txBody>
                    <a:bodyPr/>
                    <a:lstStyle/>
                    <a:p>
                      <a:endParaRPr lang="en-GB" dirty="0"/>
                    </a:p>
                  </a:txBody>
                  <a:tcPr>
                    <a:solidFill>
                      <a:schemeClr val="accent2">
                        <a:lumMod val="60000"/>
                        <a:lumOff val="40000"/>
                      </a:schemeClr>
                    </a:solidFill>
                  </a:tcPr>
                </a:tc>
                <a:extLst>
                  <a:ext uri="{0D108BD9-81ED-4DB2-BD59-A6C34878D82A}">
                    <a16:rowId xmlns:a16="http://schemas.microsoft.com/office/drawing/2014/main" val="10008"/>
                  </a:ext>
                </a:extLst>
              </a:tr>
              <a:tr h="644962">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234 to the nearest 100</a:t>
                      </a:r>
                    </a:p>
                  </a:txBody>
                  <a:tcPr/>
                </a:tc>
                <a:tc hMerge="1">
                  <a:txBody>
                    <a:bodyPr/>
                    <a:lstStyle/>
                    <a:p>
                      <a:endParaRPr lang="en-GB"/>
                    </a:p>
                  </a:txBody>
                  <a:tcPr/>
                </a:tc>
                <a:tc gridSpan="2">
                  <a:txBody>
                    <a:bodyPr/>
                    <a:lstStyle/>
                    <a:p>
                      <a:pPr algn="ctr"/>
                      <a:endParaRPr lang="en-GB" dirty="0">
                        <a:latin typeface="Century Gothic" panose="020B0502020202020204" pitchFamily="34" charset="0"/>
                      </a:endParaRPr>
                    </a:p>
                  </a:txBody>
                  <a:tcPr/>
                </a:tc>
                <a:tc hMerge="1">
                  <a:txBody>
                    <a:bodyPr/>
                    <a:lstStyle/>
                    <a:p>
                      <a:endParaRPr lang="en-GB"/>
                    </a:p>
                  </a:txBody>
                  <a:tcPr/>
                </a:tc>
                <a:tc>
                  <a:txBody>
                    <a:bodyPr/>
                    <a:lstStyle/>
                    <a:p>
                      <a:endParaRPr lang="en-GB" dirty="0"/>
                    </a:p>
                  </a:txBody>
                  <a:tcP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rPr>
                        <a:t>3567 to the nearest 1000</a:t>
                      </a:r>
                    </a:p>
                  </a:txBody>
                  <a:tcPr/>
                </a:tc>
                <a:tc>
                  <a:txBody>
                    <a:bodyPr/>
                    <a:lstStyle/>
                    <a:p>
                      <a:endParaRPr lang="en-GB" dirty="0"/>
                    </a:p>
                  </a:txBody>
                  <a:tcPr/>
                </a:tc>
                <a:tc>
                  <a:txBody>
                    <a:bodyPr/>
                    <a:lstStyle/>
                    <a:p>
                      <a:endParaRPr lang="en-GB" dirty="0"/>
                    </a:p>
                  </a:txBody>
                  <a:tcPr>
                    <a:solidFill>
                      <a:schemeClr val="accent2">
                        <a:lumMod val="60000"/>
                        <a:lumOff val="40000"/>
                      </a:schemeClr>
                    </a:solidFill>
                  </a:tcPr>
                </a:tc>
                <a:extLst>
                  <a:ext uri="{0D108BD9-81ED-4DB2-BD59-A6C34878D82A}">
                    <a16:rowId xmlns:a16="http://schemas.microsoft.com/office/drawing/2014/main" val="10009"/>
                  </a:ext>
                </a:extLst>
              </a:tr>
            </a:tbl>
          </a:graphicData>
        </a:graphic>
      </p:graphicFrame>
      <p:sp>
        <p:nvSpPr>
          <p:cNvPr id="2" name="Footer Placeholder 1"/>
          <p:cNvSpPr>
            <a:spLocks noGrp="1"/>
          </p:cNvSpPr>
          <p:nvPr>
            <p:ph type="ftr" sz="quarter" idx="11"/>
          </p:nvPr>
        </p:nvSpPr>
        <p:spPr/>
        <p:txBody>
          <a:bodyPr/>
          <a:lstStyle/>
          <a:p>
            <a:r>
              <a:rPr lang="en-GB" dirty="0" smtClean="0"/>
              <a:t>(c) Focus Education (UK) Ltd</a:t>
            </a:r>
            <a:endParaRPr lang="en-GB" dirty="0"/>
          </a:p>
        </p:txBody>
      </p:sp>
      <p:sp>
        <p:nvSpPr>
          <p:cNvPr id="4" name="Slide Number Placeholder 3"/>
          <p:cNvSpPr>
            <a:spLocks noGrp="1"/>
          </p:cNvSpPr>
          <p:nvPr>
            <p:ph type="sldNum" sz="quarter" idx="12"/>
          </p:nvPr>
        </p:nvSpPr>
        <p:spPr/>
        <p:txBody>
          <a:bodyPr/>
          <a:lstStyle/>
          <a:p>
            <a:fld id="{EA2CE50E-DD84-4B50-A55B-EBE5FCB77AC7}" type="slidenum">
              <a:rPr lang="en-GB" smtClean="0"/>
              <a:t>5</a:t>
            </a:fld>
            <a:endParaRPr lang="en-GB" dirty="0"/>
          </a:p>
        </p:txBody>
      </p:sp>
    </p:spTree>
    <p:extLst>
      <p:ext uri="{BB962C8B-B14F-4D97-AF65-F5344CB8AC3E}">
        <p14:creationId xmlns:p14="http://schemas.microsoft.com/office/powerpoint/2010/main" val="41256709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13932" y="232728"/>
          <a:ext cx="8564136" cy="5923280"/>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1854449">
                  <a:extLst>
                    <a:ext uri="{9D8B030D-6E8A-4147-A177-3AD203B41FA5}">
                      <a16:colId xmlns:a16="http://schemas.microsoft.com/office/drawing/2014/main" val="20001"/>
                    </a:ext>
                  </a:extLst>
                </a:gridCol>
                <a:gridCol w="5059308">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 2</a:t>
                      </a:r>
                      <a:r>
                        <a:rPr lang="en-GB" baseline="0" dirty="0" smtClean="0">
                          <a:solidFill>
                            <a:schemeClr val="tx1"/>
                          </a:solidFill>
                          <a:latin typeface="Century Gothic" panose="020B0502020202020204" pitchFamily="34" charset="0"/>
                        </a:rPr>
                        <a:t>: Week 1: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Place Value: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Round any number to the nearest 10, 100 or 1000</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r>
                        <a:rPr lang="en-GB" sz="1400" b="1" baseline="0" dirty="0" smtClean="0">
                          <a:solidFill>
                            <a:schemeClr val="tx1"/>
                          </a:solidFill>
                          <a:latin typeface="Century Gothic" panose="020B0502020202020204" pitchFamily="34" charset="0"/>
                        </a:rPr>
                        <a:t> </a:t>
                      </a:r>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970597">
                <a:tc rowSpan="4">
                  <a:txBody>
                    <a:bodyPr/>
                    <a:lstStyle/>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 to the nearest 10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 to the nearest 10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 to the nearest 100</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 to the nearest 1000</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8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rowSpan="4">
                  <a:txBody>
                    <a:bodyPr/>
                    <a:lstStyle/>
                    <a:p>
                      <a:pPr marL="171450" indent="-171450">
                        <a:buFont typeface="Arial" panose="020B0604020202020204" pitchFamily="34" charset="0"/>
                        <a:buChar char="•"/>
                      </a:pPr>
                      <a:r>
                        <a:rPr lang="en-GB" sz="1100" baseline="0" dirty="0" smtClean="0">
                          <a:latin typeface="Century Gothic" panose="020B0502020202020204" pitchFamily="34" charset="0"/>
                        </a:rPr>
                        <a:t>Explain to pupils why it is sometimes very useful to be able to get an approximate value.</a:t>
                      </a:r>
                    </a:p>
                    <a:p>
                      <a:pPr marL="171450" indent="-171450">
                        <a:buFont typeface="Arial" panose="020B0604020202020204" pitchFamily="34" charset="0"/>
                        <a:buChar char="•"/>
                      </a:pPr>
                      <a:r>
                        <a:rPr lang="en-GB" sz="1100" baseline="0" dirty="0" smtClean="0">
                          <a:latin typeface="Century Gothic" panose="020B0502020202020204" pitchFamily="34" charset="0"/>
                        </a:rPr>
                        <a:t>Go on to explain that in mathematics a system known as ‘rounding’ gives a better overall picture rather than just approximating.</a:t>
                      </a:r>
                    </a:p>
                    <a:p>
                      <a:pPr marL="171450" indent="-171450">
                        <a:buFont typeface="Arial" panose="020B0604020202020204" pitchFamily="34" charset="0"/>
                        <a:buChar char="•"/>
                      </a:pPr>
                      <a:r>
                        <a:rPr lang="en-GB" sz="1100" baseline="0" dirty="0" smtClean="0">
                          <a:latin typeface="Century Gothic" panose="020B0502020202020204" pitchFamily="34" charset="0"/>
                        </a:rPr>
                        <a:t>Explain how the numbers close to the smaller of two numbers is rounded to that number and the numbers closest to the higher of the two numbers is rounded to the higher number.</a:t>
                      </a:r>
                    </a:p>
                    <a:p>
                      <a:pPr marL="171450" indent="-171450">
                        <a:buFont typeface="Arial" panose="020B0604020202020204" pitchFamily="34" charset="0"/>
                        <a:buChar char="•"/>
                      </a:pPr>
                      <a:r>
                        <a:rPr lang="en-GB" sz="1100" baseline="0" dirty="0" smtClean="0">
                          <a:latin typeface="Century Gothic" panose="020B0502020202020204" pitchFamily="34" charset="0"/>
                        </a:rPr>
                        <a:t>Explain the rule about a number exactly half way between two numbers.</a:t>
                      </a:r>
                    </a:p>
                  </a:txBody>
                  <a:tcPr/>
                </a:tc>
                <a:tc>
                  <a:txBody>
                    <a:bodyPr/>
                    <a:lstStyle/>
                    <a:p>
                      <a:r>
                        <a:rPr lang="en-GB" sz="1200" baseline="0" dirty="0" smtClean="0">
                          <a:latin typeface="Century Gothic" panose="020B0502020202020204" pitchFamily="34" charset="0"/>
                        </a:rPr>
                        <a:t>Round the following numbers to the nearest 10:</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23             45           77            89           73            84</a:t>
                      </a:r>
                    </a:p>
                    <a:p>
                      <a:r>
                        <a:rPr lang="en-GB" sz="1200" baseline="0" dirty="0" smtClean="0">
                          <a:latin typeface="Century Gothic" panose="020B0502020202020204" pitchFamily="34" charset="0"/>
                        </a:rPr>
                        <a:t>        </a:t>
                      </a:r>
                    </a:p>
                    <a:p>
                      <a:r>
                        <a:rPr lang="en-GB" sz="1200" baseline="0" dirty="0" smtClean="0">
                          <a:latin typeface="Century Gothic" panose="020B0502020202020204" pitchFamily="34" charset="0"/>
                        </a:rPr>
                        <a:t>       103            119          152         328        529          210</a:t>
                      </a:r>
                    </a:p>
                    <a:p>
                      <a:endParaRPr lang="en-GB" sz="1200" baseline="0" dirty="0" smtClean="0">
                        <a:latin typeface="Century Gothic" panose="020B0502020202020204" pitchFamily="34" charset="0"/>
                      </a:endParaRPr>
                    </a:p>
                  </a:txBody>
                  <a:tcPr/>
                </a:tc>
                <a:extLst>
                  <a:ext uri="{0D108BD9-81ED-4DB2-BD59-A6C34878D82A}">
                    <a16:rowId xmlns:a16="http://schemas.microsoft.com/office/drawing/2014/main" val="10003"/>
                  </a:ext>
                </a:extLst>
              </a:tr>
              <a:tr h="66198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Round to the nearest 100:</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      340            410           1145          2178          4518       1341</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     1627         2389            2163         3714          5612</a:t>
                      </a:r>
                      <a:r>
                        <a:rPr lang="en-GB" sz="1200" baseline="0" dirty="0" smtClean="0">
                          <a:latin typeface="Century Gothic" panose="020B0502020202020204" pitchFamily="34" charset="0"/>
                        </a:rPr>
                        <a:t>        7250</a:t>
                      </a:r>
                    </a:p>
                    <a:p>
                      <a:endParaRPr lang="en-GB" sz="1200" dirty="0" smtClean="0">
                        <a:latin typeface="Century Gothic" panose="020B0502020202020204" pitchFamily="34" charset="0"/>
                      </a:endParaRPr>
                    </a:p>
                  </a:txBody>
                  <a:tcPr/>
                </a:tc>
                <a:extLst>
                  <a:ext uri="{0D108BD9-81ED-4DB2-BD59-A6C34878D82A}">
                    <a16:rowId xmlns:a16="http://schemas.microsoft.com/office/drawing/2014/main" val="10004"/>
                  </a:ext>
                </a:extLst>
              </a:tr>
              <a:tr h="845820">
                <a:tc vMerge="1">
                  <a:txBody>
                    <a:bodyPr/>
                    <a:lstStyle/>
                    <a:p>
                      <a:pPr marL="342900" lvl="0" indent="-342900" algn="l">
                        <a:spcAft>
                          <a:spcPts val="0"/>
                        </a:spcAft>
                        <a:buFont typeface="Wingdings" panose="05000000000000000000" pitchFamily="2" charset="2"/>
                        <a:buChar char=""/>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marL="171450" indent="-171450">
                        <a:buFont typeface="Arial" panose="020B0604020202020204" pitchFamily="34" charset="0"/>
                        <a:buChar char="•"/>
                      </a:pPr>
                      <a:endParaRPr lang="en-GB" sz="1200" baseline="0" dirty="0" smtClean="0">
                        <a:latin typeface="Century Gothic" panose="020B0502020202020204" pitchFamily="34" charset="0"/>
                      </a:endParaRPr>
                    </a:p>
                  </a:txBody>
                  <a:tcPr/>
                </a:tc>
                <a:tc>
                  <a:txBody>
                    <a:bodyPr/>
                    <a:lstStyle/>
                    <a:p>
                      <a:r>
                        <a:rPr lang="en-GB" sz="1200" baseline="0" dirty="0" smtClean="0">
                          <a:latin typeface="Century Gothic" panose="020B0502020202020204" pitchFamily="34" charset="0"/>
                        </a:rPr>
                        <a:t>Round to the nearest 1000:</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9348          5150         3718         9573         7728        9082</a:t>
                      </a:r>
                    </a:p>
                  </a:txBody>
                  <a:tcPr/>
                </a:tc>
                <a:extLst>
                  <a:ext uri="{0D108BD9-81ED-4DB2-BD59-A6C34878D82A}">
                    <a16:rowId xmlns:a16="http://schemas.microsoft.com/office/drawing/2014/main" val="10005"/>
                  </a:ext>
                </a:extLst>
              </a:tr>
              <a:tr h="108632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Round the following money amounts to the nearest £1:</a:t>
                      </a:r>
                    </a:p>
                    <a:p>
                      <a:endParaRPr lang="en-GB" sz="1200" dirty="0" smtClean="0">
                        <a:latin typeface="Century Gothic" panose="020B0502020202020204" pitchFamily="34" charset="0"/>
                      </a:endParaRPr>
                    </a:p>
                    <a:p>
                      <a:r>
                        <a:rPr lang="en-GB" sz="1200" baseline="0" dirty="0" smtClean="0">
                          <a:latin typeface="Century Gothic" panose="020B0502020202020204" pitchFamily="34" charset="0"/>
                        </a:rPr>
                        <a:t>    £13.87           £12.45        £12.78         £28,90         £24.50</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£12.96           £45.50         £34.85         £7.89           £19.99</a:t>
                      </a:r>
                      <a:endParaRPr lang="en-GB" sz="1200" dirty="0" smtClean="0">
                        <a:latin typeface="Century Gothic" panose="020B0502020202020204" pitchFamily="34" charset="0"/>
                      </a:endParaRPr>
                    </a:p>
                  </a:txBody>
                  <a:tcPr/>
                </a:tc>
                <a:extLst>
                  <a:ext uri="{0D108BD9-81ED-4DB2-BD59-A6C34878D82A}">
                    <a16:rowId xmlns:a16="http://schemas.microsoft.com/office/drawing/2014/main" val="10006"/>
                  </a:ext>
                </a:extLst>
              </a:tr>
            </a:tbl>
          </a:graphicData>
        </a:graphic>
      </p:graphicFrame>
      <p:sp>
        <p:nvSpPr>
          <p:cNvPr id="3" name="Footer Placeholder 2"/>
          <p:cNvSpPr>
            <a:spLocks noGrp="1"/>
          </p:cNvSpPr>
          <p:nvPr>
            <p:ph type="ftr" sz="quarter" idx="11"/>
          </p:nvPr>
        </p:nvSpPr>
        <p:spPr/>
        <p:txBody>
          <a:bodyPr/>
          <a:lstStyle/>
          <a:p>
            <a:r>
              <a:rPr lang="en-GB" dirty="0" smtClean="0"/>
              <a:t>(c) Focus Education (UK) Ltd</a:t>
            </a:r>
            <a:endParaRPr lang="en-GB" dirty="0"/>
          </a:p>
        </p:txBody>
      </p:sp>
      <p:sp>
        <p:nvSpPr>
          <p:cNvPr id="6" name="Slide Number Placeholder 5"/>
          <p:cNvSpPr>
            <a:spLocks noGrp="1"/>
          </p:cNvSpPr>
          <p:nvPr>
            <p:ph type="sldNum" sz="quarter" idx="12"/>
          </p:nvPr>
        </p:nvSpPr>
        <p:spPr/>
        <p:txBody>
          <a:bodyPr/>
          <a:lstStyle/>
          <a:p>
            <a:fld id="{EA2CE50E-DD84-4B50-A55B-EBE5FCB77AC7}" type="slidenum">
              <a:rPr lang="en-GB" smtClean="0"/>
              <a:t>6</a:t>
            </a:fld>
            <a:endParaRPr lang="en-GB" dirty="0"/>
          </a:p>
        </p:txBody>
      </p:sp>
    </p:spTree>
    <p:extLst>
      <p:ext uri="{BB962C8B-B14F-4D97-AF65-F5344CB8AC3E}">
        <p14:creationId xmlns:p14="http://schemas.microsoft.com/office/powerpoint/2010/main" val="39513999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6"/>
          <a:ext cx="8564137" cy="6014720"/>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 2</a:t>
                      </a:r>
                      <a:r>
                        <a:rPr lang="en-GB" baseline="0" dirty="0" smtClean="0">
                          <a:solidFill>
                            <a:schemeClr val="tx1"/>
                          </a:solidFill>
                          <a:latin typeface="Century Gothic" panose="020B0502020202020204" pitchFamily="34" charset="0"/>
                        </a:rPr>
                        <a:t>: Week 1: Mastering this Objective – Deeper Understanding</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Place Value: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Round any number to the nearest 10, 100 or 1000</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p>
                  </a:txBody>
                  <a:tcPr/>
                </a:tc>
                <a:tc hMerge="1">
                  <a:txBody>
                    <a:bodyPr/>
                    <a:lstStyle/>
                    <a:p>
                      <a:endParaRPr lang="en-GB"/>
                    </a:p>
                  </a:txBody>
                  <a:tcPr/>
                </a:tc>
                <a:extLst>
                  <a:ext uri="{0D108BD9-81ED-4DB2-BD59-A6C34878D82A}">
                    <a16:rowId xmlns:a16="http://schemas.microsoft.com/office/drawing/2014/main" val="10002"/>
                  </a:ext>
                </a:extLst>
              </a:tr>
              <a:tr h="2099600">
                <a:tc rowSpan="2">
                  <a:txBody>
                    <a:bodyPr/>
                    <a:lstStyle/>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 to the nearest 10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 to the nearest 10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 to the nearest 100</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 to the nearest 1000</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0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smtClean="0">
                          <a:solidFill>
                            <a:schemeClr val="dk1"/>
                          </a:solidFill>
                          <a:effectLst/>
                          <a:latin typeface="Century Gothic" panose="020B0502020202020204" pitchFamily="34" charset="0"/>
                          <a:ea typeface="+mn-ea"/>
                          <a:cs typeface="+mn-cs"/>
                        </a:rPr>
                        <a:t>Rounding Puzzles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dirty="0" smtClean="0">
                          <a:solidFill>
                            <a:schemeClr val="dk1"/>
                          </a:solidFill>
                          <a:effectLst/>
                          <a:latin typeface="Century Gothic" panose="020B0502020202020204" pitchFamily="34" charset="0"/>
                          <a:ea typeface="+mn-ea"/>
                          <a:cs typeface="+mn-cs"/>
                        </a:rPr>
                        <a:t>A number has the digits 6 and 3 and to the nearest 10 rounds to 60. What is the number?</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dirty="0" smtClean="0">
                          <a:solidFill>
                            <a:schemeClr val="dk1"/>
                          </a:solidFill>
                          <a:effectLst/>
                          <a:latin typeface="Century Gothic" panose="020B0502020202020204" pitchFamily="34" charset="0"/>
                          <a:ea typeface="+mn-ea"/>
                          <a:cs typeface="+mn-cs"/>
                        </a:rPr>
                        <a:t>A number has the digits 5 and 3 and to the nearest 10 rounds to 40. What is the number?</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dirty="0" smtClean="0">
                          <a:solidFill>
                            <a:schemeClr val="dk1"/>
                          </a:solidFill>
                          <a:effectLst/>
                          <a:latin typeface="Century Gothic" panose="020B0502020202020204" pitchFamily="34" charset="0"/>
                          <a:ea typeface="+mn-ea"/>
                          <a:cs typeface="+mn-cs"/>
                        </a:rPr>
                        <a:t>A number has the digits 2, 7 and 8 and to the nearest 100 rounds to 800. What is the number?</a:t>
                      </a:r>
                    </a:p>
                  </a:txBody>
                  <a:tcPr/>
                </a:tc>
                <a:tc>
                  <a:txBody>
                    <a:bodyPr/>
                    <a:lstStyle/>
                    <a:p>
                      <a:r>
                        <a:rPr lang="en-GB" sz="1200" b="1" kern="1200" dirty="0" smtClean="0">
                          <a:solidFill>
                            <a:schemeClr val="dk1"/>
                          </a:solidFill>
                          <a:effectLst/>
                          <a:latin typeface="Century Gothic" panose="020B0502020202020204" pitchFamily="34" charset="0"/>
                          <a:ea typeface="+mn-ea"/>
                          <a:cs typeface="+mn-cs"/>
                        </a:rPr>
                        <a:t>Rounding to 10 and then to 100</a:t>
                      </a:r>
                    </a:p>
                    <a:p>
                      <a:endParaRPr lang="en-GB" sz="1200" kern="1200" dirty="0" smtClean="0">
                        <a:solidFill>
                          <a:schemeClr val="dk1"/>
                        </a:solidFill>
                        <a:effectLst/>
                        <a:latin typeface="Century Gothic" panose="020B0502020202020204" pitchFamily="34" charset="0"/>
                        <a:ea typeface="+mn-ea"/>
                        <a:cs typeface="+mn-cs"/>
                      </a:endParaRPr>
                    </a:p>
                    <a:p>
                      <a:r>
                        <a:rPr lang="en-GB" sz="1200" kern="1200" dirty="0" smtClean="0">
                          <a:solidFill>
                            <a:schemeClr val="dk1"/>
                          </a:solidFill>
                          <a:effectLst/>
                          <a:latin typeface="Century Gothic" panose="020B0502020202020204" pitchFamily="34" charset="0"/>
                          <a:ea typeface="+mn-ea"/>
                          <a:cs typeface="+mn-cs"/>
                        </a:rPr>
                        <a:t>Round 296 to the nearest 10. </a:t>
                      </a:r>
                    </a:p>
                    <a:p>
                      <a:r>
                        <a:rPr lang="en-GB" sz="1200" kern="1200" dirty="0" smtClean="0">
                          <a:solidFill>
                            <a:schemeClr val="dk1"/>
                          </a:solidFill>
                          <a:effectLst/>
                          <a:latin typeface="Century Gothic" panose="020B0502020202020204" pitchFamily="34" charset="0"/>
                          <a:ea typeface="+mn-ea"/>
                          <a:cs typeface="+mn-cs"/>
                        </a:rPr>
                        <a:t>Round it to the nearest 100. </a:t>
                      </a:r>
                    </a:p>
                    <a:p>
                      <a:r>
                        <a:rPr lang="en-GB" sz="1200" kern="1200" dirty="0" smtClean="0">
                          <a:solidFill>
                            <a:schemeClr val="dk1"/>
                          </a:solidFill>
                          <a:effectLst/>
                          <a:latin typeface="Century Gothic" panose="020B0502020202020204" pitchFamily="34" charset="0"/>
                          <a:ea typeface="+mn-ea"/>
                          <a:cs typeface="+mn-cs"/>
                        </a:rPr>
                        <a:t>What do you notice? </a:t>
                      </a:r>
                    </a:p>
                    <a:p>
                      <a:r>
                        <a:rPr lang="en-GB" sz="1200" kern="1200" dirty="0" smtClean="0">
                          <a:solidFill>
                            <a:schemeClr val="dk1"/>
                          </a:solidFill>
                          <a:effectLst/>
                          <a:latin typeface="Century Gothic" panose="020B0502020202020204" pitchFamily="34" charset="0"/>
                          <a:ea typeface="+mn-ea"/>
                          <a:cs typeface="+mn-cs"/>
                        </a:rPr>
                        <a:t>Suggest other numbers like this. </a:t>
                      </a:r>
                    </a:p>
                    <a:p>
                      <a:endParaRPr lang="en-GB" sz="1200" kern="1200" dirty="0" smtClean="0">
                        <a:solidFill>
                          <a:schemeClr val="dk1"/>
                        </a:solidFill>
                        <a:effectLst/>
                        <a:latin typeface="Century Gothic" panose="020B0502020202020204" pitchFamily="34" charset="0"/>
                        <a:ea typeface="+mn-ea"/>
                        <a:cs typeface="+mn-cs"/>
                      </a:endParaRPr>
                    </a:p>
                    <a:p>
                      <a:r>
                        <a:rPr lang="en-GB" sz="1200" kern="1200" dirty="0" smtClean="0">
                          <a:solidFill>
                            <a:schemeClr val="dk1"/>
                          </a:solidFill>
                          <a:effectLst/>
                          <a:latin typeface="Century Gothic" panose="020B0502020202020204" pitchFamily="34" charset="0"/>
                          <a:ea typeface="+mn-ea"/>
                          <a:cs typeface="+mn-cs"/>
                        </a:rPr>
                        <a:t>Round 797 to the nearest 10. </a:t>
                      </a:r>
                    </a:p>
                    <a:p>
                      <a:r>
                        <a:rPr lang="en-GB" sz="1200" kern="1200" dirty="0" smtClean="0">
                          <a:solidFill>
                            <a:schemeClr val="dk1"/>
                          </a:solidFill>
                          <a:effectLst/>
                          <a:latin typeface="Century Gothic" panose="020B0502020202020204" pitchFamily="34" charset="0"/>
                          <a:ea typeface="+mn-ea"/>
                          <a:cs typeface="+mn-cs"/>
                        </a:rPr>
                        <a:t>Round it to the nearest 100. </a:t>
                      </a:r>
                    </a:p>
                    <a:p>
                      <a:r>
                        <a:rPr lang="en-GB" sz="1200" kern="1200" dirty="0" smtClean="0">
                          <a:solidFill>
                            <a:schemeClr val="dk1"/>
                          </a:solidFill>
                          <a:effectLst/>
                          <a:latin typeface="Century Gothic" panose="020B0502020202020204" pitchFamily="34" charset="0"/>
                          <a:ea typeface="+mn-ea"/>
                          <a:cs typeface="+mn-cs"/>
                        </a:rPr>
                        <a:t>What do you notice? </a:t>
                      </a:r>
                    </a:p>
                    <a:p>
                      <a:r>
                        <a:rPr lang="en-GB" sz="1200" kern="1200" dirty="0" smtClean="0">
                          <a:solidFill>
                            <a:schemeClr val="dk1"/>
                          </a:solidFill>
                          <a:effectLst/>
                          <a:latin typeface="Century Gothic" panose="020B0502020202020204" pitchFamily="34" charset="0"/>
                          <a:ea typeface="+mn-ea"/>
                          <a:cs typeface="+mn-cs"/>
                        </a:rPr>
                        <a:t>Suggest other numbers like this. </a:t>
                      </a:r>
                    </a:p>
                    <a:p>
                      <a:endParaRPr lang="en-GB" sz="1200" kern="120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dirty="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3"/>
                  </a:ext>
                </a:extLst>
              </a:tr>
              <a:tr h="2099600">
                <a:tc vMerge="1">
                  <a:txBody>
                    <a:bodyPr/>
                    <a:lstStyle/>
                    <a:p>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smtClean="0">
                          <a:solidFill>
                            <a:schemeClr val="dk1"/>
                          </a:solidFill>
                          <a:effectLst/>
                          <a:latin typeface="Century Gothic" panose="020B0502020202020204" pitchFamily="34" charset="0"/>
                          <a:ea typeface="+mn-ea"/>
                          <a:cs typeface="+mn-cs"/>
                        </a:rPr>
                        <a:t>Rounding Problems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dirty="0" smtClean="0">
                          <a:solidFill>
                            <a:schemeClr val="dk1"/>
                          </a:solidFill>
                          <a:effectLst/>
                          <a:latin typeface="Century Gothic" panose="020B0502020202020204" pitchFamily="34" charset="0"/>
                          <a:ea typeface="+mn-ea"/>
                          <a:cs typeface="+mn-cs"/>
                        </a:rPr>
                        <a:t>When rounded to the nearest £1 Tom has £17.</a:t>
                      </a:r>
                      <a:r>
                        <a:rPr lang="en-GB" sz="1200" b="0" kern="1200" baseline="0" dirty="0" smtClean="0">
                          <a:solidFill>
                            <a:schemeClr val="dk1"/>
                          </a:solidFill>
                          <a:effectLst/>
                          <a:latin typeface="Century Gothic" panose="020B0502020202020204" pitchFamily="34" charset="0"/>
                          <a:ea typeface="+mn-ea"/>
                          <a:cs typeface="+mn-cs"/>
                        </a:rPr>
                        <a:t>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baseline="0" dirty="0" smtClean="0">
                          <a:solidFill>
                            <a:schemeClr val="dk1"/>
                          </a:solidFill>
                          <a:effectLst/>
                          <a:latin typeface="Century Gothic" panose="020B0502020202020204" pitchFamily="34" charset="0"/>
                          <a:ea typeface="+mn-ea"/>
                          <a:cs typeface="+mn-cs"/>
                        </a:rPr>
                        <a:t>What is the most Tom could possibly have?</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baseline="0" dirty="0" smtClean="0">
                          <a:solidFill>
                            <a:schemeClr val="dk1"/>
                          </a:solidFill>
                          <a:effectLst/>
                          <a:latin typeface="Century Gothic" panose="020B0502020202020204" pitchFamily="34" charset="0"/>
                          <a:ea typeface="+mn-ea"/>
                          <a:cs typeface="+mn-cs"/>
                        </a:rPr>
                        <a:t>What is the smallest amount he could possibly have?</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baseline="0" dirty="0" smtClean="0">
                          <a:solidFill>
                            <a:schemeClr val="dk1"/>
                          </a:solidFill>
                          <a:effectLst/>
                          <a:latin typeface="Century Gothic" panose="020B0502020202020204" pitchFamily="34" charset="0"/>
                          <a:ea typeface="+mn-ea"/>
                          <a:cs typeface="+mn-cs"/>
                        </a:rPr>
                        <a:t>When rounded to the nearest £10 Jayne has £140.</a:t>
                      </a:r>
                      <a:r>
                        <a:rPr lang="en-GB" sz="1200" b="0" kern="1200" dirty="0" smtClean="0">
                          <a:solidFill>
                            <a:schemeClr val="dk1"/>
                          </a:solidFill>
                          <a:effectLst/>
                          <a:latin typeface="Century Gothic" panose="020B0502020202020204" pitchFamily="34" charset="0"/>
                          <a:ea typeface="+mn-ea"/>
                          <a:cs typeface="+mn-cs"/>
                        </a:rPr>
                        <a:t>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baseline="0" dirty="0" smtClean="0">
                          <a:solidFill>
                            <a:schemeClr val="dk1"/>
                          </a:solidFill>
                          <a:effectLst/>
                          <a:latin typeface="Century Gothic" panose="020B0502020202020204" pitchFamily="34" charset="0"/>
                          <a:ea typeface="+mn-ea"/>
                          <a:cs typeface="+mn-cs"/>
                        </a:rPr>
                        <a:t>What is the most Jayne could possibly have?</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baseline="0" dirty="0" smtClean="0">
                          <a:solidFill>
                            <a:schemeClr val="dk1"/>
                          </a:solidFill>
                          <a:effectLst/>
                          <a:latin typeface="Century Gothic" panose="020B0502020202020204" pitchFamily="34" charset="0"/>
                          <a:ea typeface="+mn-ea"/>
                          <a:cs typeface="+mn-cs"/>
                        </a:rPr>
                        <a:t>What is the smallest amount she could possibly have?</a:t>
                      </a:r>
                    </a:p>
                  </a:txBody>
                  <a:tcPr/>
                </a:tc>
                <a:tc>
                  <a:txBody>
                    <a:bodyPr/>
                    <a:lstStyle/>
                    <a:p>
                      <a:pPr marL="0" indent="0">
                        <a:buFont typeface="Arial" panose="020B0604020202020204" pitchFamily="34" charset="0"/>
                        <a:buNone/>
                      </a:pPr>
                      <a:r>
                        <a:rPr lang="en-GB" sz="1200" b="1" dirty="0" smtClean="0">
                          <a:latin typeface="Century Gothic" panose="020B0502020202020204" pitchFamily="34" charset="0"/>
                        </a:rPr>
                        <a:t>Round the following amounts:</a:t>
                      </a:r>
                    </a:p>
                    <a:p>
                      <a:pPr marL="0" indent="0">
                        <a:buFont typeface="Arial" panose="020B0604020202020204" pitchFamily="34" charset="0"/>
                        <a:buNone/>
                      </a:pPr>
                      <a:endParaRPr lang="en-GB" sz="1200" dirty="0" smtClean="0">
                        <a:latin typeface="Century Gothic" panose="020B0502020202020204" pitchFamily="34" charset="0"/>
                      </a:endParaRPr>
                    </a:p>
                    <a:p>
                      <a:pPr marL="171450" indent="-171450">
                        <a:buFont typeface="Arial" panose="020B0604020202020204" pitchFamily="34" charset="0"/>
                        <a:buChar char="•"/>
                      </a:pPr>
                      <a:r>
                        <a:rPr lang="en-GB" sz="1200" dirty="0" smtClean="0">
                          <a:latin typeface="Century Gothic" panose="020B0502020202020204" pitchFamily="34" charset="0"/>
                        </a:rPr>
                        <a:t>156 Kg</a:t>
                      </a:r>
                      <a:r>
                        <a:rPr lang="en-GB" sz="1200" baseline="0" dirty="0" smtClean="0">
                          <a:latin typeface="Century Gothic" panose="020B0502020202020204" pitchFamily="34" charset="0"/>
                        </a:rPr>
                        <a:t> of meat to the nearest 10Kg</a:t>
                      </a:r>
                    </a:p>
                    <a:p>
                      <a:pPr marL="171450" indent="-171450">
                        <a:buFont typeface="Arial" panose="020B0604020202020204" pitchFamily="34" charset="0"/>
                        <a:buChar char="•"/>
                      </a:pPr>
                      <a:r>
                        <a:rPr lang="en-GB" sz="1200" baseline="0" dirty="0" smtClean="0">
                          <a:latin typeface="Century Gothic" panose="020B0502020202020204" pitchFamily="34" charset="0"/>
                        </a:rPr>
                        <a:t>187 metres to the nearest 10m</a:t>
                      </a:r>
                    </a:p>
                    <a:p>
                      <a:pPr marL="171450" indent="-171450">
                        <a:buFont typeface="Arial" panose="020B0604020202020204" pitchFamily="34" charset="0"/>
                        <a:buChar char="•"/>
                      </a:pPr>
                      <a:r>
                        <a:rPr lang="en-GB" sz="1200" baseline="0" dirty="0" smtClean="0">
                          <a:latin typeface="Century Gothic" panose="020B0502020202020204" pitchFamily="34" charset="0"/>
                        </a:rPr>
                        <a:t>271 cm to the nearest metre</a:t>
                      </a:r>
                    </a:p>
                    <a:p>
                      <a:pPr marL="171450" indent="-171450">
                        <a:buFont typeface="Arial" panose="020B0604020202020204" pitchFamily="34" charset="0"/>
                        <a:buChar char="•"/>
                      </a:pPr>
                      <a:r>
                        <a:rPr lang="en-GB" sz="1200" baseline="0" dirty="0" smtClean="0">
                          <a:latin typeface="Century Gothic" panose="020B0502020202020204" pitchFamily="34" charset="0"/>
                        </a:rPr>
                        <a:t>3972 grams to the nearest Kg</a:t>
                      </a:r>
                    </a:p>
                    <a:p>
                      <a:pPr marL="171450" indent="-171450">
                        <a:buFont typeface="Arial" panose="020B0604020202020204" pitchFamily="34" charset="0"/>
                        <a:buChar char="•"/>
                      </a:pPr>
                      <a:r>
                        <a:rPr lang="en-GB" sz="1200" baseline="0" dirty="0" smtClean="0">
                          <a:latin typeface="Century Gothic" panose="020B0502020202020204" pitchFamily="34" charset="0"/>
                        </a:rPr>
                        <a:t>67p to the nearest 10p</a:t>
                      </a:r>
                    </a:p>
                    <a:p>
                      <a:pPr marL="171450" indent="-171450">
                        <a:buFont typeface="Arial" panose="020B0604020202020204" pitchFamily="34" charset="0"/>
                        <a:buChar char="•"/>
                      </a:pPr>
                      <a:r>
                        <a:rPr lang="en-GB" sz="1200" baseline="0" dirty="0" smtClean="0">
                          <a:latin typeface="Century Gothic" panose="020B0502020202020204" pitchFamily="34" charset="0"/>
                        </a:rPr>
                        <a:t>67p to the nearest £1 </a:t>
                      </a:r>
                    </a:p>
                    <a:p>
                      <a:pPr marL="171450" indent="-171450">
                        <a:buFont typeface="Arial" panose="020B0604020202020204" pitchFamily="34" charset="0"/>
                        <a:buChar char="•"/>
                      </a:pPr>
                      <a:r>
                        <a:rPr lang="en-GB" sz="1200" baseline="0" dirty="0" smtClean="0">
                          <a:latin typeface="Century Gothic" panose="020B0502020202020204" pitchFamily="34" charset="0"/>
                        </a:rPr>
                        <a:t>£592 to the nearest £10</a:t>
                      </a:r>
                    </a:p>
                    <a:p>
                      <a:pPr marL="171450" indent="-171450">
                        <a:buFont typeface="Arial" panose="020B0604020202020204" pitchFamily="34" charset="0"/>
                        <a:buChar char="•"/>
                      </a:pPr>
                      <a:r>
                        <a:rPr lang="en-GB" sz="1200" baseline="0" dirty="0" smtClean="0">
                          <a:latin typeface="Century Gothic" panose="020B0502020202020204" pitchFamily="34" charset="0"/>
                        </a:rPr>
                        <a:t>55 Km to the nearest 10Km</a:t>
                      </a:r>
                    </a:p>
                    <a:p>
                      <a:pPr marL="171450" indent="-171450">
                        <a:buFont typeface="Arial" panose="020B0604020202020204" pitchFamily="34" charset="0"/>
                        <a:buChar char="•"/>
                      </a:pPr>
                      <a:r>
                        <a:rPr lang="en-GB" sz="1200" baseline="0" dirty="0" smtClean="0">
                          <a:latin typeface="Century Gothic" panose="020B0502020202020204" pitchFamily="34" charset="0"/>
                        </a:rPr>
                        <a:t>£3.15 to the nearest 10p</a:t>
                      </a:r>
                    </a:p>
                    <a:p>
                      <a:pPr marL="171450" indent="-171450">
                        <a:buFont typeface="Arial" panose="020B0604020202020204" pitchFamily="34" charset="0"/>
                        <a:buChar char="•"/>
                      </a:pPr>
                      <a:endParaRPr lang="en-GB" sz="1200" dirty="0">
                        <a:latin typeface="Century Gothic" panose="020B0502020202020204" pitchFamily="34" charset="0"/>
                      </a:endParaRPr>
                    </a:p>
                  </a:txBody>
                  <a:tcPr/>
                </a:tc>
                <a:extLst>
                  <a:ext uri="{0D108BD9-81ED-4DB2-BD59-A6C34878D82A}">
                    <a16:rowId xmlns:a16="http://schemas.microsoft.com/office/drawing/2014/main" val="10004"/>
                  </a:ext>
                </a:extLst>
              </a:tr>
            </a:tbl>
          </a:graphicData>
        </a:graphic>
      </p:graphicFrame>
      <p:sp>
        <p:nvSpPr>
          <p:cNvPr id="3" name="Footer Placeholder 2"/>
          <p:cNvSpPr>
            <a:spLocks noGrp="1"/>
          </p:cNvSpPr>
          <p:nvPr>
            <p:ph type="ftr" sz="quarter" idx="11"/>
          </p:nvPr>
        </p:nvSpPr>
        <p:spPr/>
        <p:txBody>
          <a:bodyPr/>
          <a:lstStyle/>
          <a:p>
            <a:r>
              <a:rPr lang="en-GB" dirty="0" smtClean="0"/>
              <a:t>(c) Focus Education (UK) Ltd</a:t>
            </a:r>
            <a:endParaRPr lang="en-GB" dirty="0"/>
          </a:p>
        </p:txBody>
      </p:sp>
      <p:sp>
        <p:nvSpPr>
          <p:cNvPr id="5" name="Slide Number Placeholder 4"/>
          <p:cNvSpPr>
            <a:spLocks noGrp="1"/>
          </p:cNvSpPr>
          <p:nvPr>
            <p:ph type="sldNum" sz="quarter" idx="12"/>
          </p:nvPr>
        </p:nvSpPr>
        <p:spPr/>
        <p:txBody>
          <a:bodyPr/>
          <a:lstStyle/>
          <a:p>
            <a:fld id="{EA2CE50E-DD84-4B50-A55B-EBE5FCB77AC7}" type="slidenum">
              <a:rPr lang="en-GB" smtClean="0"/>
              <a:t>7</a:t>
            </a:fld>
            <a:endParaRPr lang="en-GB" dirty="0"/>
          </a:p>
        </p:txBody>
      </p:sp>
    </p:spTree>
    <p:extLst>
      <p:ext uri="{BB962C8B-B14F-4D97-AF65-F5344CB8AC3E}">
        <p14:creationId xmlns:p14="http://schemas.microsoft.com/office/powerpoint/2010/main" val="37762078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7"/>
          <a:ext cx="8564137" cy="595312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 2</a:t>
                      </a:r>
                      <a:r>
                        <a:rPr lang="en-GB" baseline="0" dirty="0" smtClean="0">
                          <a:solidFill>
                            <a:schemeClr val="tx1"/>
                          </a:solidFill>
                          <a:latin typeface="Century Gothic" panose="020B0502020202020204" pitchFamily="34" charset="0"/>
                        </a:rPr>
                        <a:t>: Week 1: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Place Value: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Round any number to the nearest 10, 100 or 1000</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119574">
                <a:tc rowSpan="2">
                  <a:txBody>
                    <a:bodyPr/>
                    <a:lstStyle/>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 to the nearest 10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 to the nearest 10 </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 to the nearest 100</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FF0066"/>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 to the nearest 1000</a:t>
                      </a: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0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smtClean="0">
                          <a:solidFill>
                            <a:schemeClr val="dk1"/>
                          </a:solidFill>
                          <a:effectLst/>
                          <a:latin typeface="Century Gothic" panose="020B0502020202020204" pitchFamily="34" charset="0"/>
                          <a:ea typeface="+mn-ea"/>
                          <a:cs typeface="+mn-cs"/>
                        </a:rPr>
                        <a:t>Smallest and Largest numbers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A number, rounded to the nearest 10, is 540. What are the smallest and largest possible numbers it could be? </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A number, rounded to the nearest 10, is 780. What are the smallest and largest possible numbers it could be? </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A number, rounded to the nearest 100, is 1700. What are the smallest and largest possible numbers it could be? </a:t>
                      </a:r>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smtClean="0">
                          <a:solidFill>
                            <a:schemeClr val="dk1"/>
                          </a:solidFill>
                          <a:effectLst/>
                          <a:latin typeface="Century Gothic" panose="020B0502020202020204" pitchFamily="34" charset="0"/>
                          <a:ea typeface="+mn-ea"/>
                          <a:cs typeface="+mn-cs"/>
                        </a:rPr>
                        <a:t>Rounding Money</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dirty="0" smtClean="0">
                          <a:solidFill>
                            <a:schemeClr val="dk1"/>
                          </a:solidFill>
                          <a:effectLst/>
                          <a:latin typeface="Century Gothic" panose="020B0502020202020204" pitchFamily="34" charset="0"/>
                          <a:ea typeface="+mn-ea"/>
                          <a:cs typeface="+mn-cs"/>
                        </a:rPr>
                        <a:t>Harris</a:t>
                      </a:r>
                      <a:r>
                        <a:rPr lang="en-GB" sz="1200" b="0" kern="1200" baseline="0" dirty="0" smtClean="0">
                          <a:solidFill>
                            <a:schemeClr val="dk1"/>
                          </a:solidFill>
                          <a:effectLst/>
                          <a:latin typeface="Century Gothic" panose="020B0502020202020204" pitchFamily="34" charset="0"/>
                          <a:ea typeface="+mn-ea"/>
                          <a:cs typeface="+mn-cs"/>
                        </a:rPr>
                        <a:t> and Jones have rounded their money to the nearest £10.</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baseline="0" dirty="0" smtClean="0">
                          <a:solidFill>
                            <a:schemeClr val="dk1"/>
                          </a:solidFill>
                          <a:effectLst/>
                          <a:latin typeface="Century Gothic" panose="020B0502020202020204" pitchFamily="34" charset="0"/>
                          <a:ea typeface="+mn-ea"/>
                          <a:cs typeface="+mn-cs"/>
                        </a:rPr>
                        <a:t>Harris has £80 and Jones has £120.</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baseline="0" dirty="0" smtClean="0">
                          <a:solidFill>
                            <a:schemeClr val="dk1"/>
                          </a:solidFill>
                          <a:effectLst/>
                          <a:latin typeface="Century Gothic" panose="020B0502020202020204" pitchFamily="34" charset="0"/>
                          <a:ea typeface="+mn-ea"/>
                          <a:cs typeface="+mn-cs"/>
                        </a:rPr>
                        <a:t>Consider the largest and smallest amounts that each one could actually have. </a:t>
                      </a: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What is the largest possible difference in their money?</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What is the smallest possible difference in their money?</a:t>
                      </a:r>
                    </a:p>
                  </a:txBody>
                  <a:tcPr>
                    <a:solidFill>
                      <a:schemeClr val="accent1">
                        <a:lumMod val="20000"/>
                        <a:lumOff val="80000"/>
                      </a:schemeClr>
                    </a:solidFill>
                  </a:tcPr>
                </a:tc>
                <a:extLst>
                  <a:ext uri="{0D108BD9-81ED-4DB2-BD59-A6C34878D82A}">
                    <a16:rowId xmlns:a16="http://schemas.microsoft.com/office/drawing/2014/main" val="10003"/>
                  </a:ext>
                </a:extLst>
              </a:tr>
              <a:tr h="1947854">
                <a:tc vMerge="1">
                  <a:txBody>
                    <a:bodyPr/>
                    <a:lstStyle/>
                    <a:p>
                      <a:endParaRPr lang="en-GB"/>
                    </a:p>
                  </a:txBody>
                  <a:tcPr/>
                </a:tc>
                <a:tc>
                  <a:txBody>
                    <a:bodyPr/>
                    <a:lstStyle/>
                    <a:p>
                      <a:pPr marL="0" indent="0">
                        <a:buFont typeface="Arial" panose="020B0604020202020204" pitchFamily="34" charset="0"/>
                        <a:buNone/>
                      </a:pPr>
                      <a:r>
                        <a:rPr lang="en-GB" sz="1200" b="1" dirty="0" smtClean="0">
                          <a:latin typeface="Century Gothic" panose="020B0502020202020204" pitchFamily="34" charset="0"/>
                        </a:rPr>
                        <a:t>Running Rounded</a:t>
                      </a:r>
                    </a:p>
                    <a:p>
                      <a:pPr marL="0" indent="0">
                        <a:buFont typeface="Arial" panose="020B0604020202020204" pitchFamily="34" charset="0"/>
                        <a:buNone/>
                      </a:pPr>
                      <a:endParaRPr lang="en-GB" sz="1200" b="1" dirty="0" smtClean="0">
                        <a:latin typeface="Century Gothic" panose="020B0502020202020204" pitchFamily="34" charset="0"/>
                      </a:endParaRPr>
                    </a:p>
                    <a:p>
                      <a:pPr marL="0" indent="0">
                        <a:buFont typeface="Arial" panose="020B0604020202020204" pitchFamily="34" charset="0"/>
                        <a:buNone/>
                      </a:pPr>
                      <a:r>
                        <a:rPr lang="en-GB" sz="1200" b="0" dirty="0" smtClean="0">
                          <a:latin typeface="Century Gothic" panose="020B0502020202020204" pitchFamily="34" charset="0"/>
                        </a:rPr>
                        <a:t>Tom and Jemma ran for exactly 10 minutes.</a:t>
                      </a:r>
                    </a:p>
                    <a:p>
                      <a:pPr marL="0" indent="0">
                        <a:buFont typeface="Arial" panose="020B0604020202020204" pitchFamily="34" charset="0"/>
                        <a:buNone/>
                      </a:pPr>
                      <a:r>
                        <a:rPr lang="en-GB" sz="1200" b="0" dirty="0" smtClean="0">
                          <a:latin typeface="Century Gothic" panose="020B0502020202020204" pitchFamily="34" charset="0"/>
                        </a:rPr>
                        <a:t>When rounded to the nearest 100m</a:t>
                      </a:r>
                      <a:r>
                        <a:rPr lang="en-GB" sz="1200" b="0" baseline="0" dirty="0" smtClean="0">
                          <a:latin typeface="Century Gothic" panose="020B0502020202020204" pitchFamily="34" charset="0"/>
                        </a:rPr>
                        <a:t> Tom had run 2300m and Jemma had run 3100m.</a:t>
                      </a:r>
                    </a:p>
                    <a:p>
                      <a:pPr marL="0" indent="0">
                        <a:buFont typeface="Arial" panose="020B0604020202020204" pitchFamily="34" charset="0"/>
                        <a:buNone/>
                      </a:pPr>
                      <a:r>
                        <a:rPr lang="en-GB" sz="1200" b="0" baseline="0" dirty="0" smtClean="0">
                          <a:latin typeface="Century Gothic" panose="020B0502020202020204" pitchFamily="34" charset="0"/>
                        </a:rPr>
                        <a:t>What could have been the greatest distance between the two?</a:t>
                      </a:r>
                    </a:p>
                    <a:p>
                      <a:pPr marL="0" indent="0">
                        <a:buFont typeface="Arial" panose="020B0604020202020204" pitchFamily="34" charset="0"/>
                        <a:buNone/>
                      </a:pPr>
                      <a:r>
                        <a:rPr lang="en-GB" sz="1200" b="0" baseline="0" dirty="0" smtClean="0">
                          <a:latin typeface="Century Gothic" panose="020B0502020202020204" pitchFamily="34" charset="0"/>
                        </a:rPr>
                        <a:t>What could have been the closest distance between the two?</a:t>
                      </a:r>
                      <a:endParaRPr lang="en-GB" sz="1200" b="0" dirty="0" smtClean="0">
                        <a:latin typeface="Century Gothic" panose="020B0502020202020204" pitchFamily="34" charset="0"/>
                      </a:endParaRPr>
                    </a:p>
                  </a:txBody>
                  <a:tcPr/>
                </a:tc>
                <a:tc>
                  <a:txBody>
                    <a:bodyPr/>
                    <a:lstStyle/>
                    <a:p>
                      <a:pPr marL="0" indent="0">
                        <a:buFont typeface="Arial" panose="020B0604020202020204" pitchFamily="34" charset="0"/>
                        <a:buNone/>
                      </a:pPr>
                      <a:r>
                        <a:rPr lang="en-GB" sz="1200" b="1" baseline="0" dirty="0" smtClean="0">
                          <a:latin typeface="Century Gothic" panose="020B0502020202020204" pitchFamily="34" charset="0"/>
                        </a:rPr>
                        <a:t>Butcher Problem</a:t>
                      </a:r>
                    </a:p>
                    <a:p>
                      <a:pPr marL="0" indent="0">
                        <a:buFont typeface="Arial" panose="020B0604020202020204" pitchFamily="34" charset="0"/>
                        <a:buNone/>
                      </a:pPr>
                      <a:endParaRPr lang="en-GB" sz="1200" b="1" baseline="0" dirty="0" smtClean="0">
                        <a:latin typeface="Century Gothic" panose="020B0502020202020204" pitchFamily="34" charset="0"/>
                      </a:endParaRPr>
                    </a:p>
                    <a:p>
                      <a:pPr marL="0" indent="0">
                        <a:buFont typeface="Arial" panose="020B0604020202020204" pitchFamily="34" charset="0"/>
                        <a:buNone/>
                      </a:pPr>
                      <a:r>
                        <a:rPr lang="en-GB" sz="1200" b="0" baseline="0" dirty="0" smtClean="0">
                          <a:latin typeface="Century Gothic" panose="020B0502020202020204" pitchFamily="34" charset="0"/>
                        </a:rPr>
                        <a:t>Percy the butcher had a disagreement with his wife about the amount of meat chops they could make.</a:t>
                      </a:r>
                    </a:p>
                    <a:p>
                      <a:pPr marL="0" indent="0">
                        <a:buFont typeface="Arial" panose="020B0604020202020204" pitchFamily="34" charset="0"/>
                        <a:buNone/>
                      </a:pPr>
                      <a:r>
                        <a:rPr lang="en-GB" sz="1200" b="0" baseline="0" dirty="0" smtClean="0">
                          <a:latin typeface="Century Gothic" panose="020B0502020202020204" pitchFamily="34" charset="0"/>
                        </a:rPr>
                        <a:t>Percy has, rounded to the nearest 10Kg, 700Kg of meat. Each chop weighs 500gms. Percy says he is a 100% certain he will be able to make 1400 chops.</a:t>
                      </a:r>
                    </a:p>
                    <a:p>
                      <a:pPr marL="0" indent="0">
                        <a:buFont typeface="Arial" panose="020B0604020202020204" pitchFamily="34" charset="0"/>
                        <a:buNone/>
                      </a:pPr>
                      <a:r>
                        <a:rPr lang="en-GB" sz="1200" b="0" baseline="0" dirty="0" smtClean="0">
                          <a:latin typeface="Century Gothic" panose="020B0502020202020204" pitchFamily="34" charset="0"/>
                        </a:rPr>
                        <a:t>Is he right?</a:t>
                      </a:r>
                    </a:p>
                    <a:p>
                      <a:pPr marL="0" indent="0">
                        <a:buFont typeface="Arial" panose="020B0604020202020204" pitchFamily="34" charset="0"/>
                        <a:buNone/>
                      </a:pPr>
                      <a:r>
                        <a:rPr lang="en-GB" sz="1200" b="0" baseline="0" dirty="0" smtClean="0">
                          <a:latin typeface="Century Gothic" panose="020B0502020202020204" pitchFamily="34" charset="0"/>
                        </a:rPr>
                        <a:t>Work out the maximum and minimum number of chops he could make.  </a:t>
                      </a:r>
                    </a:p>
                  </a:txBody>
                  <a:tcPr/>
                </a:tc>
                <a:extLst>
                  <a:ext uri="{0D108BD9-81ED-4DB2-BD59-A6C34878D82A}">
                    <a16:rowId xmlns:a16="http://schemas.microsoft.com/office/drawing/2014/main" val="10004"/>
                  </a:ext>
                </a:extLst>
              </a:tr>
            </a:tbl>
          </a:graphicData>
        </a:graphic>
      </p:graphicFrame>
      <p:sp>
        <p:nvSpPr>
          <p:cNvPr id="2" name="Footer Placeholder 1"/>
          <p:cNvSpPr>
            <a:spLocks noGrp="1"/>
          </p:cNvSpPr>
          <p:nvPr>
            <p:ph type="ftr" sz="quarter" idx="11"/>
          </p:nvPr>
        </p:nvSpPr>
        <p:spPr/>
        <p:txBody>
          <a:bodyPr/>
          <a:lstStyle/>
          <a:p>
            <a:r>
              <a:rPr lang="en-GB" dirty="0" smtClean="0"/>
              <a:t>(c) Focus Education (UK) Ltd</a:t>
            </a:r>
            <a:endParaRPr lang="en-GB" dirty="0"/>
          </a:p>
        </p:txBody>
      </p:sp>
      <p:sp>
        <p:nvSpPr>
          <p:cNvPr id="6" name="Slide Number Placeholder 5"/>
          <p:cNvSpPr>
            <a:spLocks noGrp="1"/>
          </p:cNvSpPr>
          <p:nvPr>
            <p:ph type="sldNum" sz="quarter" idx="12"/>
          </p:nvPr>
        </p:nvSpPr>
        <p:spPr/>
        <p:txBody>
          <a:bodyPr/>
          <a:lstStyle/>
          <a:p>
            <a:fld id="{EA2CE50E-DD84-4B50-A55B-EBE5FCB77AC7}" type="slidenum">
              <a:rPr lang="en-GB" smtClean="0"/>
              <a:t>8</a:t>
            </a:fld>
            <a:endParaRPr lang="en-GB" dirty="0"/>
          </a:p>
        </p:txBody>
      </p:sp>
    </p:spTree>
    <p:extLst>
      <p:ext uri="{BB962C8B-B14F-4D97-AF65-F5344CB8AC3E}">
        <p14:creationId xmlns:p14="http://schemas.microsoft.com/office/powerpoint/2010/main" val="28408774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5"/>
          <p:cNvGraphicFramePr>
            <a:graphicFrameLocks noGrp="1"/>
          </p:cNvGraphicFramePr>
          <p:nvPr>
            <p:ph idx="1"/>
            <p:extLst/>
          </p:nvPr>
        </p:nvGraphicFramePr>
        <p:xfrm>
          <a:off x="1982392" y="1316483"/>
          <a:ext cx="8227216" cy="3665220"/>
        </p:xfrm>
        <a:graphic>
          <a:graphicData uri="http://schemas.openxmlformats.org/drawingml/2006/table">
            <a:tbl>
              <a:tblPr firstRow="1" bandRow="1">
                <a:effectLst/>
                <a:tableStyleId>{5C22544A-7EE6-4342-B048-85BDC9FD1C3A}</a:tableStyleId>
              </a:tblPr>
              <a:tblGrid>
                <a:gridCol w="959624">
                  <a:extLst>
                    <a:ext uri="{9D8B030D-6E8A-4147-A177-3AD203B41FA5}">
                      <a16:colId xmlns:a16="http://schemas.microsoft.com/office/drawing/2014/main" val="20000"/>
                    </a:ext>
                  </a:extLst>
                </a:gridCol>
                <a:gridCol w="100496">
                  <a:extLst>
                    <a:ext uri="{9D8B030D-6E8A-4147-A177-3AD203B41FA5}">
                      <a16:colId xmlns:a16="http://schemas.microsoft.com/office/drawing/2014/main" val="20001"/>
                    </a:ext>
                  </a:extLst>
                </a:gridCol>
                <a:gridCol w="100496">
                  <a:extLst>
                    <a:ext uri="{9D8B030D-6E8A-4147-A177-3AD203B41FA5}">
                      <a16:colId xmlns:a16="http://schemas.microsoft.com/office/drawing/2014/main" val="20002"/>
                    </a:ext>
                  </a:extLst>
                </a:gridCol>
                <a:gridCol w="100496">
                  <a:extLst>
                    <a:ext uri="{9D8B030D-6E8A-4147-A177-3AD203B41FA5}">
                      <a16:colId xmlns:a16="http://schemas.microsoft.com/office/drawing/2014/main" val="20003"/>
                    </a:ext>
                  </a:extLst>
                </a:gridCol>
                <a:gridCol w="4840544">
                  <a:extLst>
                    <a:ext uri="{9D8B030D-6E8A-4147-A177-3AD203B41FA5}">
                      <a16:colId xmlns:a16="http://schemas.microsoft.com/office/drawing/2014/main" val="20004"/>
                    </a:ext>
                  </a:extLst>
                </a:gridCol>
                <a:gridCol w="1062780">
                  <a:extLst>
                    <a:ext uri="{9D8B030D-6E8A-4147-A177-3AD203B41FA5}">
                      <a16:colId xmlns:a16="http://schemas.microsoft.com/office/drawing/2014/main" val="20005"/>
                    </a:ext>
                  </a:extLst>
                </a:gridCol>
                <a:gridCol w="1062780">
                  <a:extLst>
                    <a:ext uri="{9D8B030D-6E8A-4147-A177-3AD203B41FA5}">
                      <a16:colId xmlns:a16="http://schemas.microsoft.com/office/drawing/2014/main" val="20006"/>
                    </a:ext>
                  </a:extLst>
                </a:gridCol>
              </a:tblGrid>
              <a:tr h="480060">
                <a:tc gridSpan="7">
                  <a:txBody>
                    <a:bodyPr/>
                    <a:lstStyle/>
                    <a:p>
                      <a:pPr lvl="0"/>
                      <a:r>
                        <a:rPr lang="en-GB" dirty="0" smtClean="0">
                          <a:solidFill>
                            <a:schemeClr val="tx1"/>
                          </a:solidFill>
                          <a:latin typeface="Century Gothic" panose="020B0502020202020204" pitchFamily="34" charset="0"/>
                        </a:rPr>
                        <a:t>Summer 2</a:t>
                      </a:r>
                      <a:r>
                        <a:rPr lang="en-GB" baseline="0" dirty="0" smtClean="0">
                          <a:solidFill>
                            <a:schemeClr val="tx1"/>
                          </a:solidFill>
                          <a:latin typeface="Century Gothic" panose="020B0502020202020204" pitchFamily="34" charset="0"/>
                        </a:rPr>
                        <a:t>: Week 1</a:t>
                      </a:r>
                      <a:r>
                        <a:rPr lang="en-GB" sz="1800" dirty="0" smtClean="0">
                          <a:solidFill>
                            <a:srgbClr val="000000"/>
                          </a:solidFill>
                          <a:latin typeface="Century Gothic" pitchFamily="34"/>
                        </a:rPr>
                        <a:t>: Assessment</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lvl="0" algn="ctr"/>
                      <a:endParaRPr lang="en-GB" sz="1400" dirty="0">
                        <a:latin typeface="Century Gothic" pitchFamily="34"/>
                      </a:endParaRPr>
                    </a:p>
                  </a:txBody>
                  <a:tcPr marL="68580" marR="68580" marT="34290" marB="34290"/>
                </a:tc>
                <a:tc hMerge="1">
                  <a:txBody>
                    <a:bodyPr/>
                    <a:lstStyle/>
                    <a:p>
                      <a:pPr lvl="0" algn="ctr"/>
                      <a:endParaRPr lang="en-GB" sz="1400" dirty="0">
                        <a:latin typeface="Century Gothic" pitchFamily="34"/>
                      </a:endParaRPr>
                    </a:p>
                  </a:txBody>
                  <a:tcPr marL="68580" marR="68580" marT="34290" marB="34290"/>
                </a:tc>
                <a:extLst>
                  <a:ext uri="{0D108BD9-81ED-4DB2-BD59-A6C34878D82A}">
                    <a16:rowId xmlns:a16="http://schemas.microsoft.com/office/drawing/2014/main" val="10000"/>
                  </a:ext>
                </a:extLst>
              </a:tr>
              <a:tr h="480060">
                <a:tc gridSpan="7">
                  <a:txBody>
                    <a:bodyPr/>
                    <a:lstStyle/>
                    <a:p>
                      <a:pPr lvl="0"/>
                      <a:r>
                        <a:rPr lang="en-GB" sz="1400" dirty="0" smtClean="0">
                          <a:solidFill>
                            <a:srgbClr val="000000"/>
                          </a:solidFill>
                          <a:latin typeface="Century Gothic" pitchFamily="34"/>
                        </a:rPr>
                        <a:t>The grid below helps to identify the journey</a:t>
                      </a:r>
                      <a:r>
                        <a:rPr lang="en-GB" sz="1400" baseline="0" dirty="0" smtClean="0">
                          <a:solidFill>
                            <a:srgbClr val="000000"/>
                          </a:solidFill>
                          <a:latin typeface="Century Gothic" pitchFamily="34"/>
                        </a:rPr>
                        <a:t> pupils make towards mastering this objective. It can be used by the teacher to keep an on-going check on progress or more likely placed in the pupils’ books so that they can keep their own checks.</a:t>
                      </a:r>
                      <a:endParaRPr lang="en-GB" sz="1400" dirty="0">
                        <a:solidFill>
                          <a:srgbClr val="000000"/>
                        </a:solidFill>
                        <a:latin typeface="Century Gothic" pitchFamily="34"/>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480060">
                <a:tc gridSpan="5">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Place Value: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Round any number to the nearest 10, 100 or 1000</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lgn="ctr"/>
                      <a:r>
                        <a:rPr lang="en-GB" sz="1400" dirty="0">
                          <a:latin typeface="Century Gothic" pitchFamily="34"/>
                        </a:rPr>
                        <a:t>Me</a:t>
                      </a:r>
                    </a:p>
                  </a:txBody>
                  <a:tcPr marL="68580" marR="68580" marT="34290" marB="34290"/>
                </a:tc>
                <a:tc>
                  <a:txBody>
                    <a:bodyPr/>
                    <a:lstStyle/>
                    <a:p>
                      <a:pPr lvl="0" algn="ctr"/>
                      <a:r>
                        <a:rPr lang="en-GB" sz="1400" dirty="0">
                          <a:latin typeface="Century Gothic" pitchFamily="34"/>
                        </a:rPr>
                        <a:t>My Teacher</a:t>
                      </a:r>
                    </a:p>
                  </a:txBody>
                  <a:tcPr marL="68580" marR="68580" marT="34290" marB="34290"/>
                </a:tc>
                <a:extLst>
                  <a:ext uri="{0D108BD9-81ED-4DB2-BD59-A6C34878D82A}">
                    <a16:rowId xmlns:a16="http://schemas.microsoft.com/office/drawing/2014/main" val="10002"/>
                  </a:ext>
                </a:extLst>
              </a:tr>
              <a:tr h="278090">
                <a:tc>
                  <a:txBody>
                    <a:bodyPr/>
                    <a:lstStyle/>
                    <a:p>
                      <a:pPr lvl="0"/>
                      <a:endParaRPr lang="en-GB" sz="1400" dirty="0">
                        <a:latin typeface="Century Gothic" pitchFamily="34"/>
                      </a:endParaRPr>
                    </a:p>
                  </a:txBody>
                  <a:tcPr marL="68580" marR="68580" marT="34290" marB="34290">
                    <a:solidFill>
                      <a:srgbClr val="9DC3E6"/>
                    </a:solidFill>
                  </a:tcPr>
                </a:tc>
                <a:tc grid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Century Gothic" pitchFamily="34" charset="0"/>
                          <a:ea typeface="+mn-ea"/>
                          <a:cs typeface="+mn-cs"/>
                        </a:rPr>
                        <a:t>Can</a:t>
                      </a:r>
                      <a:r>
                        <a:rPr lang="en-GB" sz="1400" kern="1200" baseline="0" dirty="0" smtClean="0">
                          <a:solidFill>
                            <a:schemeClr val="dk1"/>
                          </a:solidFill>
                          <a:effectLst/>
                          <a:latin typeface="Century Gothic" pitchFamily="34" charset="0"/>
                          <a:ea typeface="+mn-ea"/>
                          <a:cs typeface="+mn-cs"/>
                        </a:rPr>
                        <a:t> you r</a:t>
                      </a:r>
                      <a:r>
                        <a:rPr lang="en-GB" sz="1400" kern="1200" dirty="0" smtClean="0">
                          <a:solidFill>
                            <a:schemeClr val="dk1"/>
                          </a:solidFill>
                          <a:effectLst/>
                          <a:latin typeface="Century Gothic" pitchFamily="34" charset="0"/>
                          <a:ea typeface="+mn-ea"/>
                          <a:cs typeface="+mn-cs"/>
                        </a:rPr>
                        <a:t>ound any number up to 10,000 to the nearest 1000?</a:t>
                      </a:r>
                      <a:endParaRPr lang="en-GB" sz="1400" dirty="0" smtClean="0">
                        <a:latin typeface="Century Gothic" pitchFamily="34" charset="0"/>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3"/>
                  </a:ext>
                </a:extLst>
              </a:tr>
              <a:tr h="278090">
                <a:tc gridSpan="2">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Century Gothic" pitchFamily="34" charset="0"/>
                          <a:ea typeface="+mn-ea"/>
                          <a:cs typeface="+mn-cs"/>
                        </a:rPr>
                        <a:t>Can</a:t>
                      </a:r>
                      <a:r>
                        <a:rPr lang="en-GB" sz="1400" kern="1200" baseline="0" dirty="0" smtClean="0">
                          <a:solidFill>
                            <a:schemeClr val="dk1"/>
                          </a:solidFill>
                          <a:effectLst/>
                          <a:latin typeface="Century Gothic" pitchFamily="34" charset="0"/>
                          <a:ea typeface="+mn-ea"/>
                          <a:cs typeface="+mn-cs"/>
                        </a:rPr>
                        <a:t> you r</a:t>
                      </a:r>
                      <a:r>
                        <a:rPr lang="en-GB" sz="1400" kern="1200" dirty="0" smtClean="0">
                          <a:solidFill>
                            <a:schemeClr val="dk1"/>
                          </a:solidFill>
                          <a:effectLst/>
                          <a:latin typeface="Century Gothic" pitchFamily="34" charset="0"/>
                          <a:ea typeface="+mn-ea"/>
                          <a:cs typeface="+mn-cs"/>
                        </a:rPr>
                        <a:t>ound any number up to 1000 to the nearest 100?</a:t>
                      </a:r>
                      <a:endParaRPr lang="en-GB" sz="1400" dirty="0" smtClean="0">
                        <a:latin typeface="Century Gothic" pitchFamily="34" charset="0"/>
                      </a:endParaRPr>
                    </a:p>
                  </a:txBody>
                  <a:tcPr marL="68580" marR="68580" marT="34290" marB="34290"/>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4"/>
                  </a:ext>
                </a:extLst>
              </a:tr>
              <a:tr h="278090">
                <a:tc gridSpan="3">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hMerge="1">
                  <a:txBody>
                    <a:bodyPr/>
                    <a:lstStyle/>
                    <a:p>
                      <a:endParaRPr lang="en-GB"/>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Century Gothic" pitchFamily="34" charset="0"/>
                          <a:ea typeface="+mn-ea"/>
                          <a:cs typeface="+mn-cs"/>
                        </a:rPr>
                        <a:t>Can</a:t>
                      </a:r>
                      <a:r>
                        <a:rPr lang="en-GB" sz="1400" kern="1200" baseline="0" dirty="0" smtClean="0">
                          <a:solidFill>
                            <a:schemeClr val="dk1"/>
                          </a:solidFill>
                          <a:effectLst/>
                          <a:latin typeface="Century Gothic" pitchFamily="34" charset="0"/>
                          <a:ea typeface="+mn-ea"/>
                          <a:cs typeface="+mn-cs"/>
                        </a:rPr>
                        <a:t> you r</a:t>
                      </a:r>
                      <a:r>
                        <a:rPr lang="en-GB" sz="1400" kern="1200" dirty="0" smtClean="0">
                          <a:solidFill>
                            <a:schemeClr val="dk1"/>
                          </a:solidFill>
                          <a:effectLst/>
                          <a:latin typeface="Century Gothic" pitchFamily="34" charset="0"/>
                          <a:ea typeface="+mn-ea"/>
                          <a:cs typeface="+mn-cs"/>
                        </a:rPr>
                        <a:t>ound any number up to 1000 to the nearest 10?</a:t>
                      </a:r>
                    </a:p>
                  </a:txBody>
                  <a:tcPr marL="68580" marR="68580" marT="34290" marB="34290"/>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5"/>
                  </a:ext>
                </a:extLst>
              </a:tr>
              <a:tr h="278090">
                <a:tc gridSpan="4">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Century Gothic" pitchFamily="34" charset="0"/>
                          <a:ea typeface="+mn-ea"/>
                          <a:cs typeface="+mn-cs"/>
                        </a:rPr>
                        <a:t>Can</a:t>
                      </a:r>
                      <a:r>
                        <a:rPr lang="en-GB" sz="1400" kern="1200" baseline="0" dirty="0" smtClean="0">
                          <a:solidFill>
                            <a:schemeClr val="dk1"/>
                          </a:solidFill>
                          <a:effectLst/>
                          <a:latin typeface="Century Gothic" pitchFamily="34" charset="0"/>
                          <a:ea typeface="+mn-ea"/>
                          <a:cs typeface="+mn-cs"/>
                        </a:rPr>
                        <a:t> you r</a:t>
                      </a:r>
                      <a:r>
                        <a:rPr lang="en-GB" sz="1400" kern="1200" dirty="0" smtClean="0">
                          <a:solidFill>
                            <a:schemeClr val="dk1"/>
                          </a:solidFill>
                          <a:effectLst/>
                          <a:latin typeface="Century Gothic" pitchFamily="34" charset="0"/>
                          <a:ea typeface="+mn-ea"/>
                          <a:cs typeface="+mn-cs"/>
                        </a:rPr>
                        <a:t>ound any number up to 100 to the nearest 10?</a:t>
                      </a:r>
                    </a:p>
                  </a:txBody>
                  <a:tcPr marL="68580" marR="68580" marT="34290" marB="34290"/>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6"/>
                  </a:ext>
                </a:extLst>
              </a:tr>
            </a:tbl>
          </a:graphicData>
        </a:graphic>
      </p:graphicFrame>
      <p:sp>
        <p:nvSpPr>
          <p:cNvPr id="3156" name="Up Arrow 8"/>
          <p:cNvSpPr>
            <a:spLocks/>
          </p:cNvSpPr>
          <p:nvPr/>
        </p:nvSpPr>
        <p:spPr bwMode="auto">
          <a:xfrm>
            <a:off x="8820204" y="3040380"/>
            <a:ext cx="648072" cy="1941324"/>
          </a:xfrm>
          <a:custGeom>
            <a:avLst/>
            <a:gdLst>
              <a:gd name="T0" fmla="*/ 406537515 w 21600"/>
              <a:gd name="T1" fmla="*/ 0 h 21600"/>
              <a:gd name="T2" fmla="*/ 813073923 w 21600"/>
              <a:gd name="T3" fmla="*/ 2147483646 h 21600"/>
              <a:gd name="T4" fmla="*/ 406537515 w 21600"/>
              <a:gd name="T5" fmla="*/ 2147483646 h 21600"/>
              <a:gd name="T6" fmla="*/ 0 w 21600"/>
              <a:gd name="T7" fmla="*/ 2147483646 h 21600"/>
              <a:gd name="T8" fmla="*/ 0 w 21600"/>
              <a:gd name="T9" fmla="*/ 2147483646 h 21600"/>
              <a:gd name="T10" fmla="*/ 813073923 w 21600"/>
              <a:gd name="T11" fmla="*/ 2147483646 h 21600"/>
              <a:gd name="T12" fmla="*/ 17694720 60000 65536"/>
              <a:gd name="T13" fmla="*/ 0 60000 65536"/>
              <a:gd name="T14" fmla="*/ 5898240 60000 65536"/>
              <a:gd name="T15" fmla="*/ 11796480 60000 65536"/>
              <a:gd name="T16" fmla="*/ 11796480 60000 65536"/>
              <a:gd name="T17" fmla="*/ 0 60000 65536"/>
              <a:gd name="T18" fmla="*/ 5400 w 21600"/>
              <a:gd name="T19" fmla="*/ 977 h 21600"/>
              <a:gd name="T20" fmla="*/ 162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5400" y="21600"/>
                </a:moveTo>
                <a:lnTo>
                  <a:pt x="5400" y="1954"/>
                </a:lnTo>
                <a:lnTo>
                  <a:pt x="0" y="1954"/>
                </a:lnTo>
                <a:lnTo>
                  <a:pt x="10800" y="0"/>
                </a:lnTo>
                <a:lnTo>
                  <a:pt x="21600" y="1954"/>
                </a:lnTo>
                <a:lnTo>
                  <a:pt x="16200" y="1954"/>
                </a:lnTo>
                <a:lnTo>
                  <a:pt x="16200" y="21600"/>
                </a:lnTo>
                <a:lnTo>
                  <a:pt x="5400" y="21600"/>
                </a:lnTo>
                <a:close/>
              </a:path>
            </a:pathLst>
          </a:custGeom>
          <a:solidFill>
            <a:srgbClr val="5B9BD5"/>
          </a:solidFill>
          <a:ln w="12701" cap="flat">
            <a:solidFill>
              <a:srgbClr val="41719C"/>
            </a:solidFill>
            <a:prstDash val="solid"/>
            <a:miter lim="800000"/>
            <a:headEnd/>
            <a:tailEnd/>
          </a:ln>
        </p:spPr>
        <p:txBody>
          <a:bodyPr anchor="ctr" anchorCtr="1"/>
          <a:lstStyle/>
          <a:p>
            <a:endParaRPr lang="en-GB" sz="1350" dirty="0"/>
          </a:p>
        </p:txBody>
      </p:sp>
      <p:sp>
        <p:nvSpPr>
          <p:cNvPr id="2" name="Footer Placeholder 1"/>
          <p:cNvSpPr>
            <a:spLocks noGrp="1"/>
          </p:cNvSpPr>
          <p:nvPr>
            <p:ph type="ftr" sz="quarter" idx="11"/>
          </p:nvPr>
        </p:nvSpPr>
        <p:spPr/>
        <p:txBody>
          <a:bodyPr/>
          <a:lstStyle/>
          <a:p>
            <a:r>
              <a:rPr lang="en-GB" dirty="0" smtClean="0"/>
              <a:t>(c) Focus Education (UK) Ltd</a:t>
            </a:r>
            <a:endParaRPr lang="en-GB" dirty="0"/>
          </a:p>
        </p:txBody>
      </p:sp>
      <p:sp>
        <p:nvSpPr>
          <p:cNvPr id="5" name="Slide Number Placeholder 4"/>
          <p:cNvSpPr>
            <a:spLocks noGrp="1"/>
          </p:cNvSpPr>
          <p:nvPr>
            <p:ph type="sldNum" sz="quarter" idx="12"/>
          </p:nvPr>
        </p:nvSpPr>
        <p:spPr/>
        <p:txBody>
          <a:bodyPr/>
          <a:lstStyle/>
          <a:p>
            <a:fld id="{EA2CE50E-DD84-4B50-A55B-EBE5FCB77AC7}" type="slidenum">
              <a:rPr lang="en-GB" smtClean="0"/>
              <a:t>9</a:t>
            </a:fld>
            <a:endParaRPr lang="en-GB" dirty="0"/>
          </a:p>
        </p:txBody>
      </p:sp>
    </p:spTree>
    <p:extLst>
      <p:ext uri="{BB962C8B-B14F-4D97-AF65-F5344CB8AC3E}">
        <p14:creationId xmlns:p14="http://schemas.microsoft.com/office/powerpoint/2010/main" val="3026178238"/>
      </p:ext>
    </p:extLst>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2371</Words>
  <Application>Microsoft Office PowerPoint</Application>
  <PresentationFormat>Widescreen</PresentationFormat>
  <Paragraphs>334</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Calibri Light</vt:lpstr>
      <vt:lpstr>Century Gothic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Summer 1</dc:title>
  <dc:creator>Craig Marsh</dc:creator>
  <cp:lastModifiedBy>Craig Marsh</cp:lastModifiedBy>
  <cp:revision>6</cp:revision>
  <dcterms:created xsi:type="dcterms:W3CDTF">2020-07-12T19:59:41Z</dcterms:created>
  <dcterms:modified xsi:type="dcterms:W3CDTF">2020-07-12T20:04:54Z</dcterms:modified>
</cp:coreProperties>
</file>