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8" d="100"/>
          <a:sy n="88" d="100"/>
        </p:scale>
        <p:origin x="494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3E6080-BC72-40A0-BE43-C0BD81FC0D97}" type="datetimeFigureOut">
              <a:rPr lang="en-GB" smtClean="0"/>
              <a:t>05/06/2020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50E3F-9677-4E35-945D-AD51EAE648B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3428905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3E6080-BC72-40A0-BE43-C0BD81FC0D97}" type="datetimeFigureOut">
              <a:rPr lang="en-GB" smtClean="0"/>
              <a:t>05/06/2020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50E3F-9677-4E35-945D-AD51EAE648B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06548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3E6080-BC72-40A0-BE43-C0BD81FC0D97}" type="datetimeFigureOut">
              <a:rPr lang="en-GB" smtClean="0"/>
              <a:t>05/06/2020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50E3F-9677-4E35-945D-AD51EAE648B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43187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3E6080-BC72-40A0-BE43-C0BD81FC0D97}" type="datetimeFigureOut">
              <a:rPr lang="en-GB" smtClean="0"/>
              <a:t>05/06/2020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50E3F-9677-4E35-945D-AD51EAE648B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38049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3E6080-BC72-40A0-BE43-C0BD81FC0D97}" type="datetimeFigureOut">
              <a:rPr lang="en-GB" smtClean="0"/>
              <a:t>05/06/2020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50E3F-9677-4E35-945D-AD51EAE648B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83940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3E6080-BC72-40A0-BE43-C0BD81FC0D97}" type="datetimeFigureOut">
              <a:rPr lang="en-GB" smtClean="0"/>
              <a:t>05/06/2020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50E3F-9677-4E35-945D-AD51EAE648B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402013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3E6080-BC72-40A0-BE43-C0BD81FC0D97}" type="datetimeFigureOut">
              <a:rPr lang="en-GB" smtClean="0"/>
              <a:t>05/06/2020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50E3F-9677-4E35-945D-AD51EAE648B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70661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3E6080-BC72-40A0-BE43-C0BD81FC0D97}" type="datetimeFigureOut">
              <a:rPr lang="en-GB" smtClean="0"/>
              <a:t>05/06/2020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50E3F-9677-4E35-945D-AD51EAE648B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17269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3E6080-BC72-40A0-BE43-C0BD81FC0D97}" type="datetimeFigureOut">
              <a:rPr lang="en-GB" smtClean="0"/>
              <a:t>05/06/2020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50E3F-9677-4E35-945D-AD51EAE648B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80720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3E6080-BC72-40A0-BE43-C0BD81FC0D97}" type="datetimeFigureOut">
              <a:rPr lang="en-GB" smtClean="0"/>
              <a:t>05/06/2020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50E3F-9677-4E35-945D-AD51EAE648B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426218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3E6080-BC72-40A0-BE43-C0BD81FC0D97}" type="datetimeFigureOut">
              <a:rPr lang="en-GB" smtClean="0"/>
              <a:t>05/06/2020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50E3F-9677-4E35-945D-AD51EAE648B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90731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3E6080-BC72-40A0-BE43-C0BD81FC0D97}" type="datetimeFigureOut">
              <a:rPr lang="en-GB" smtClean="0"/>
              <a:t>05/06/2020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A750E3F-9677-4E35-945D-AD51EAE648B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92933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" name="Content Placeholder 8"/>
          <p:cNvGraphicFramePr>
            <a:graphicFrameLocks noGrp="1"/>
          </p:cNvGraphicFramePr>
          <p:nvPr>
            <p:ph idx="1"/>
            <p:extLst/>
          </p:nvPr>
        </p:nvGraphicFramePr>
        <p:xfrm>
          <a:off x="1981200" y="296315"/>
          <a:ext cx="8229600" cy="606336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1216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3103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4117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3042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3374032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740768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370840">
                <a:tc gridSpan="6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 smtClean="0">
                          <a:solidFill>
                            <a:schemeClr val="tx1"/>
                          </a:solidFill>
                          <a:latin typeface="Century Gothic" pitchFamily="34" charset="0"/>
                        </a:rPr>
                        <a:t>Summer 2: Week 1: Pre-Learning Task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>
                        <a:latin typeface="Century Gothic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 gridSpan="6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 smtClean="0">
                          <a:latin typeface="Century Gothic" pitchFamily="34" charset="0"/>
                        </a:rPr>
                        <a:t>The pre-learning task below could be used to assess pupils’ starting points within this objective. It needs to be completed by all/ or some of the pupils in advance of the main teaching.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>
                        <a:latin typeface="Century Gothic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 gridSpan="2">
                  <a:txBody>
                    <a:bodyPr/>
                    <a:lstStyle/>
                    <a:p>
                      <a:r>
                        <a:rPr lang="en-GB" dirty="0" smtClean="0">
                          <a:latin typeface="Century Gothic" pitchFamily="34" charset="0"/>
                        </a:rPr>
                        <a:t>Name</a:t>
                      </a:r>
                      <a:endParaRPr lang="en-GB" dirty="0">
                        <a:latin typeface="Century Gothic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r>
                        <a:rPr lang="en-GB" dirty="0" smtClean="0">
                          <a:latin typeface="Century Gothic" pitchFamily="34" charset="0"/>
                        </a:rPr>
                        <a:t>Summer 2: Week 1</a:t>
                      </a:r>
                      <a:endParaRPr lang="en-GB" dirty="0">
                        <a:latin typeface="Century Gothic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400" b="1" dirty="0" smtClean="0">
                          <a:latin typeface="Century Gothic" pitchFamily="34" charset="0"/>
                        </a:rPr>
                        <a:t>Objective:</a:t>
                      </a:r>
                    </a:p>
                    <a:p>
                      <a:r>
                        <a:rPr lang="en-GB" sz="1400" b="1" dirty="0" smtClean="0">
                          <a:latin typeface="Century Gothic" pitchFamily="34" charset="0"/>
                        </a:rPr>
                        <a:t>Place Value</a:t>
                      </a:r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 smtClean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Revise all Year 3 activities associated with place value, including additional reasoning activities.</a:t>
                      </a:r>
                      <a:endParaRPr lang="en-GB" sz="24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24317">
                <a:tc gridSpan="3">
                  <a:txBody>
                    <a:bodyPr/>
                    <a:lstStyle/>
                    <a:p>
                      <a:pPr algn="l"/>
                      <a:r>
                        <a:rPr lang="en-GB" sz="1600" dirty="0" smtClean="0">
                          <a:latin typeface="Century Gothic" panose="020B0502020202020204" pitchFamily="34" charset="0"/>
                        </a:rPr>
                        <a:t>Circle the tens value in each of the following numbers:</a:t>
                      </a:r>
                      <a:endParaRPr lang="en-GB" sz="16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l"/>
                      <a:endParaRPr lang="en-GB" sz="2000" b="1" i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600" dirty="0" smtClean="0">
                          <a:latin typeface="Century Gothic" panose="020B0502020202020204" pitchFamily="34" charset="0"/>
                        </a:rPr>
                        <a:t>Count on from the following sequence:</a:t>
                      </a:r>
                      <a:endParaRPr lang="en-GB" sz="16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endParaRPr lang="en-GB" b="1" i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24317">
                <a:tc gridSpan="3">
                  <a:txBody>
                    <a:bodyPr/>
                    <a:lstStyle/>
                    <a:p>
                      <a:endParaRPr lang="en-GB" dirty="0" smtClean="0">
                        <a:latin typeface="Century Gothic" panose="020B0502020202020204" pitchFamily="34" charset="0"/>
                      </a:endParaRPr>
                    </a:p>
                    <a:p>
                      <a:r>
                        <a:rPr lang="en-GB" dirty="0" smtClean="0">
                          <a:latin typeface="Century Gothic" panose="020B0502020202020204" pitchFamily="34" charset="0"/>
                        </a:rPr>
                        <a:t> 269       172          430        45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algn="l"/>
                      <a:endParaRPr lang="en-GB" sz="2000" b="1" i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latin typeface="Century Gothic" panose="020B0502020202020204" pitchFamily="34" charset="0"/>
                      </a:endParaRPr>
                    </a:p>
                    <a:p>
                      <a:r>
                        <a:rPr lang="en-GB" dirty="0" smtClean="0">
                          <a:latin typeface="Century Gothic" panose="020B0502020202020204" pitchFamily="34" charset="0"/>
                        </a:rPr>
                        <a:t>251.. 255..259..         ..</a:t>
                      </a:r>
                      <a:endParaRPr lang="en-GB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b="1" i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24317">
                <a:tc gridSpan="3">
                  <a:txBody>
                    <a:bodyPr/>
                    <a:lstStyle/>
                    <a:p>
                      <a:r>
                        <a:rPr lang="en-GB" dirty="0" smtClean="0">
                          <a:latin typeface="Century Gothic" panose="020B0502020202020204" pitchFamily="34" charset="0"/>
                        </a:rPr>
                        <a:t>If 379 is be set as 300 + 70 + 9</a:t>
                      </a:r>
                    </a:p>
                    <a:p>
                      <a:r>
                        <a:rPr lang="en-GB" dirty="0" smtClean="0">
                          <a:latin typeface="Century Gothic" panose="020B0502020202020204" pitchFamily="34" charset="0"/>
                        </a:rPr>
                        <a:t>Set the following in the same way:</a:t>
                      </a:r>
                      <a:endParaRPr lang="en-GB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l"/>
                      <a:endParaRPr lang="en-GB" sz="2000" b="1" i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dirty="0" smtClean="0">
                          <a:latin typeface="Century Gothic" panose="020B0502020202020204" pitchFamily="34" charset="0"/>
                        </a:rPr>
                        <a:t>Continue with the following sequences:</a:t>
                      </a:r>
                      <a:endParaRPr lang="en-GB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endParaRPr lang="en-GB" b="1" i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848636">
                <a:tc gridSpan="3">
                  <a:txBody>
                    <a:bodyPr/>
                    <a:lstStyle/>
                    <a:p>
                      <a:r>
                        <a:rPr lang="en-GB" dirty="0" smtClean="0">
                          <a:latin typeface="Century Gothic" panose="020B0502020202020204" pitchFamily="34" charset="0"/>
                        </a:rPr>
                        <a:t>  279</a:t>
                      </a:r>
                    </a:p>
                    <a:p>
                      <a:r>
                        <a:rPr lang="en-GB" dirty="0" smtClean="0">
                          <a:latin typeface="Century Gothic" panose="020B0502020202020204" pitchFamily="34" charset="0"/>
                        </a:rPr>
                        <a:t>  358</a:t>
                      </a:r>
                    </a:p>
                    <a:p>
                      <a:r>
                        <a:rPr lang="en-GB" dirty="0" smtClean="0">
                          <a:latin typeface="Century Gothic" panose="020B0502020202020204" pitchFamily="34" charset="0"/>
                        </a:rPr>
                        <a:t>  612</a:t>
                      </a:r>
                      <a:endParaRPr lang="en-GB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algn="l"/>
                      <a:endParaRPr lang="en-GB" sz="2000" b="1" i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dirty="0" smtClean="0">
                          <a:latin typeface="Century Gothic" panose="020B0502020202020204" pitchFamily="34" charset="0"/>
                        </a:rPr>
                        <a:t>412..405..        ..391..</a:t>
                      </a:r>
                    </a:p>
                    <a:p>
                      <a:endParaRPr lang="en-GB" dirty="0" smtClean="0">
                        <a:latin typeface="Century Gothic" panose="020B0502020202020204" pitchFamily="34" charset="0"/>
                      </a:endParaRPr>
                    </a:p>
                    <a:p>
                      <a:r>
                        <a:rPr lang="en-GB" dirty="0" smtClean="0">
                          <a:latin typeface="Century Gothic" panose="020B0502020202020204" pitchFamily="34" charset="0"/>
                        </a:rPr>
                        <a:t>620.. 605..         ..</a:t>
                      </a:r>
                      <a:r>
                        <a:rPr lang="en-GB" baseline="0" dirty="0" smtClean="0">
                          <a:latin typeface="Century Gothic" panose="020B0502020202020204" pitchFamily="34" charset="0"/>
                        </a:rPr>
                        <a:t> 575..</a:t>
                      </a:r>
                      <a:endParaRPr lang="en-GB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b="1" i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24317">
                <a:tc gridSpan="3">
                  <a:txBody>
                    <a:bodyPr/>
                    <a:lstStyle/>
                    <a:p>
                      <a:r>
                        <a:rPr lang="en-GB" dirty="0" smtClean="0">
                          <a:latin typeface="Century Gothic" panose="020B0502020202020204" pitchFamily="34" charset="0"/>
                        </a:rPr>
                        <a:t>Order the following putting the smallest first:</a:t>
                      </a:r>
                      <a:endParaRPr lang="en-GB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l"/>
                      <a:endParaRPr lang="en-GB" sz="2000" b="1" i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dirty="0" smtClean="0">
                          <a:latin typeface="Century Gothic" panose="020B0502020202020204" pitchFamily="34" charset="0"/>
                        </a:rPr>
                        <a:t>Write the following amounts in words:</a:t>
                      </a:r>
                      <a:endParaRPr lang="en-GB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endParaRPr lang="en-GB" b="1" i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24317">
                <a:tc gridSpan="3">
                  <a:txBody>
                    <a:bodyPr/>
                    <a:lstStyle/>
                    <a:p>
                      <a:r>
                        <a:rPr lang="en-GB" dirty="0" smtClean="0">
                          <a:latin typeface="Century Gothic" panose="020B0502020202020204" pitchFamily="34" charset="0"/>
                        </a:rPr>
                        <a:t>262;  98;  258;  82; 501; 239</a:t>
                      </a:r>
                      <a:endParaRPr lang="en-GB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algn="l"/>
                      <a:endParaRPr lang="en-GB" sz="2000" b="1" i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dirty="0" smtClean="0">
                          <a:latin typeface="Century Gothic" panose="020B0502020202020204" pitchFamily="34" charset="0"/>
                        </a:rPr>
                        <a:t>259 _______________________</a:t>
                      </a:r>
                    </a:p>
                    <a:p>
                      <a:r>
                        <a:rPr lang="en-GB" dirty="0" smtClean="0">
                          <a:latin typeface="Century Gothic" panose="020B0502020202020204" pitchFamily="34" charset="0"/>
                        </a:rPr>
                        <a:t>167 _______________________</a:t>
                      </a:r>
                      <a:endParaRPr lang="en-GB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b="1" i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</a:tbl>
          </a:graphicData>
        </a:graphic>
      </p:graphicFrame>
      <p:sp>
        <p:nvSpPr>
          <p:cNvPr id="4" name="Rectangle 3"/>
          <p:cNvSpPr/>
          <p:nvPr/>
        </p:nvSpPr>
        <p:spPr>
          <a:xfrm>
            <a:off x="7844790" y="2857500"/>
            <a:ext cx="411480" cy="36576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6" name="Rectangle 5"/>
          <p:cNvSpPr/>
          <p:nvPr/>
        </p:nvSpPr>
        <p:spPr>
          <a:xfrm>
            <a:off x="8530590" y="2857500"/>
            <a:ext cx="411480" cy="36576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7" name="Rectangle 6"/>
          <p:cNvSpPr/>
          <p:nvPr/>
        </p:nvSpPr>
        <p:spPr>
          <a:xfrm>
            <a:off x="7227570" y="4198620"/>
            <a:ext cx="411480" cy="36576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8" name="Rectangle 7"/>
          <p:cNvSpPr/>
          <p:nvPr/>
        </p:nvSpPr>
        <p:spPr>
          <a:xfrm>
            <a:off x="8530590" y="4198620"/>
            <a:ext cx="411480" cy="36576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0" name="Rectangle 9"/>
          <p:cNvSpPr/>
          <p:nvPr/>
        </p:nvSpPr>
        <p:spPr>
          <a:xfrm>
            <a:off x="7345680" y="4671060"/>
            <a:ext cx="411480" cy="36576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1" name="Rectangle 10"/>
          <p:cNvSpPr/>
          <p:nvPr/>
        </p:nvSpPr>
        <p:spPr>
          <a:xfrm>
            <a:off x="8625840" y="4671060"/>
            <a:ext cx="411480" cy="36576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 smtClean="0"/>
              <a:t>© Focus Education UK Ltd</a:t>
            </a:r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E22722-BC2A-42CA-8B53-DCF75C5C902D}" type="slidenum">
              <a:rPr lang="en-GB" smtClean="0"/>
              <a:t>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352735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/>
          </p:nvPr>
        </p:nvGraphicFramePr>
        <p:xfrm>
          <a:off x="1813932" y="232728"/>
          <a:ext cx="8564136" cy="612260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5037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28878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62496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70840">
                <a:tc gridSpan="3">
                  <a:txBody>
                    <a:bodyPr/>
                    <a:lstStyle/>
                    <a:p>
                      <a:r>
                        <a:rPr lang="en-GB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Summer 2</a:t>
                      </a:r>
                      <a:r>
                        <a:rPr lang="en-GB" baseline="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: Week 1: Practice and Consolidation</a:t>
                      </a:r>
                      <a:endParaRPr lang="en-GB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 gridSpan="3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Place Value: </a:t>
                      </a:r>
                      <a:r>
                        <a:rPr lang="en-GB" sz="1400" dirty="0" smtClean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Revise all Year 3 activities associated with place value, including additional reasoning activities.</a:t>
                      </a:r>
                      <a:endParaRPr lang="en-GB" sz="24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b="1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Teaching Sequence</a:t>
                      </a:r>
                      <a:endParaRPr lang="en-GB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400" b="1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Oral and Mental Activities:</a:t>
                      </a:r>
                      <a:r>
                        <a:rPr lang="en-GB" sz="1400" b="1" baseline="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 </a:t>
                      </a:r>
                      <a:r>
                        <a:rPr lang="en-GB" sz="1400" b="1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Examples:</a:t>
                      </a:r>
                      <a:endParaRPr lang="en-GB" sz="14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b="1" dirty="0" smtClean="0">
                          <a:latin typeface="Century Gothic" panose="020B0502020202020204" pitchFamily="34" charset="0"/>
                        </a:rPr>
                        <a:t>Pencil and Paper</a:t>
                      </a:r>
                      <a:r>
                        <a:rPr lang="en-GB" sz="1400" b="1" baseline="0" dirty="0" smtClean="0">
                          <a:latin typeface="Century Gothic" panose="020B0502020202020204" pitchFamily="34" charset="0"/>
                        </a:rPr>
                        <a:t> Activities</a:t>
                      </a:r>
                    </a:p>
                    <a:p>
                      <a:r>
                        <a:rPr lang="en-GB" sz="1400" b="1" baseline="0" dirty="0" smtClean="0">
                          <a:latin typeface="Century Gothic" panose="020B0502020202020204" pitchFamily="34" charset="0"/>
                        </a:rPr>
                        <a:t>Examples:</a:t>
                      </a:r>
                      <a:endParaRPr lang="en-GB" sz="1400" b="1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970597">
                <a:tc rowSpan="4">
                  <a:txBody>
                    <a:bodyPr/>
                    <a:lstStyle/>
                    <a:p>
                      <a:pPr marL="342900" lvl="0" indent="-342900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1050" b="1" dirty="0" smtClean="0">
                          <a:solidFill>
                            <a:srgbClr val="0070C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 Focus specifically on:</a:t>
                      </a:r>
                      <a:endParaRPr lang="en-GB" sz="1050" dirty="0" smtClean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1050" dirty="0" smtClean="0">
                          <a:solidFill>
                            <a:srgbClr val="0070C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Knowing which number in a set of 3 digit numbers is the greatest </a:t>
                      </a:r>
                      <a:endParaRPr lang="en-GB" sz="1050" dirty="0" smtClean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1050" dirty="0" smtClean="0">
                          <a:solidFill>
                            <a:srgbClr val="0070C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Knowing which number in a set of 3 digit numbers is the smallest</a:t>
                      </a:r>
                      <a:endParaRPr lang="en-GB" sz="1050" dirty="0" smtClean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1050" dirty="0" smtClean="0">
                          <a:solidFill>
                            <a:srgbClr val="0070C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Ordering a set of 3 digit numbers from smallest to largest</a:t>
                      </a:r>
                      <a:endParaRPr lang="en-GB" sz="1050" dirty="0" smtClean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1050" dirty="0" smtClean="0">
                          <a:solidFill>
                            <a:srgbClr val="0070C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Ordering a set of 3 digit numbers from largest to smallest</a:t>
                      </a:r>
                      <a:endParaRPr lang="en-GB" sz="1050" dirty="0" smtClean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1050" dirty="0" smtClean="0">
                          <a:solidFill>
                            <a:srgbClr val="0070C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Identifying the hundreds, tens and ones in any 3 digit number</a:t>
                      </a:r>
                      <a:endParaRPr lang="en-GB" sz="1050" dirty="0" smtClean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1050" dirty="0" smtClean="0">
                          <a:solidFill>
                            <a:srgbClr val="0070C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Partitioning a 3 digit number identifying the value of each digit</a:t>
                      </a:r>
                      <a:r>
                        <a:rPr lang="en-GB" sz="8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	</a:t>
                      </a:r>
                      <a:endParaRPr lang="en-GB" sz="105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rowSpan="4">
                  <a:txBody>
                    <a:bodyPr/>
                    <a:lstStyle/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During this session it is important to ensure all pupils are confident in place value of numbers with up to 3-digits.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Go up and down in sequences with numbers up to 1000.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Ensure pupils are confident going through the hundreds and through the tens when counting in amounts both forwards and backwards.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Knowing the value of each digit is of paramount importance before they move on to Year 4, so double check pupils’ understanding.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endParaRPr lang="en-GB" sz="1200" baseline="0" dirty="0" smtClean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Partition the following numbers, as set out by the first example:</a:t>
                      </a:r>
                    </a:p>
                    <a:p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258 = (200 + 50 + 8)              723</a:t>
                      </a:r>
                    </a:p>
                    <a:p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349                                         174</a:t>
                      </a:r>
                    </a:p>
                    <a:p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402                                         509</a:t>
                      </a:r>
                    </a:p>
                    <a:p>
                      <a:endParaRPr lang="en-GB" sz="1200" baseline="0" dirty="0" smtClean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61987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Continue these sequences:</a:t>
                      </a:r>
                    </a:p>
                    <a:p>
                      <a:endParaRPr lang="en-GB" sz="1200" dirty="0" smtClean="0">
                        <a:latin typeface="Century Gothic" panose="020B0502020202020204" pitchFamily="34" charset="0"/>
                      </a:endParaRPr>
                    </a:p>
                    <a:p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234…239…244…</a:t>
                      </a:r>
                    </a:p>
                    <a:p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825…819…816….</a:t>
                      </a:r>
                    </a:p>
                    <a:p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264…      …244…234…</a:t>
                      </a:r>
                    </a:p>
                    <a:p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518…503…      473…</a:t>
                      </a:r>
                    </a:p>
                    <a:p>
                      <a:endParaRPr lang="en-GB" sz="1200" dirty="0" smtClean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845820">
                <a:tc vMerge="1">
                  <a:txBody>
                    <a:bodyPr/>
                    <a:lstStyle/>
                    <a:p>
                      <a:pPr marL="342900" lvl="0" indent="-342900" algn="l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endParaRPr lang="en-GB" sz="11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vMerge="1">
                  <a:txBody>
                    <a:bodyPr/>
                    <a:lstStyle/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endParaRPr lang="en-GB" sz="1200" baseline="0" dirty="0" smtClean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Which of the these numbers is the greatest value?</a:t>
                      </a:r>
                    </a:p>
                    <a:p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Write them in order – smallest first:</a:t>
                      </a:r>
                    </a:p>
                    <a:p>
                      <a:endParaRPr lang="en-GB" sz="1200" baseline="0" dirty="0" smtClean="0">
                        <a:latin typeface="Century Gothic" panose="020B0502020202020204" pitchFamily="34" charset="0"/>
                      </a:endParaRPr>
                    </a:p>
                    <a:p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238        283      832     823     328     382</a:t>
                      </a:r>
                    </a:p>
                    <a:p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562        625      652     265     256     526</a:t>
                      </a:r>
                    </a:p>
                    <a:p>
                      <a:endParaRPr lang="en-GB" sz="1200" baseline="0" dirty="0" smtClean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936561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Write these numbers in words:</a:t>
                      </a:r>
                    </a:p>
                    <a:p>
                      <a:endParaRPr lang="en-GB" sz="1200" dirty="0" smtClean="0">
                        <a:latin typeface="Century Gothic" panose="020B0502020202020204" pitchFamily="34" charset="0"/>
                      </a:endParaRPr>
                    </a:p>
                    <a:p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278                          723                    491                     666</a:t>
                      </a:r>
                    </a:p>
                    <a:p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276                          476</a:t>
                      </a: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                    601                     905</a:t>
                      </a:r>
                      <a:endParaRPr lang="en-GB" sz="1200" dirty="0" smtClean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5" name="Rectangle 4"/>
          <p:cNvSpPr/>
          <p:nvPr/>
        </p:nvSpPr>
        <p:spPr>
          <a:xfrm>
            <a:off x="6267450" y="3623310"/>
            <a:ext cx="205740" cy="14859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6" name="Rectangle 5"/>
          <p:cNvSpPr/>
          <p:nvPr/>
        </p:nvSpPr>
        <p:spPr>
          <a:xfrm>
            <a:off x="7117080" y="3261360"/>
            <a:ext cx="205740" cy="14859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7" name="Rectangle 6"/>
          <p:cNvSpPr/>
          <p:nvPr/>
        </p:nvSpPr>
        <p:spPr>
          <a:xfrm>
            <a:off x="7117080" y="3463576"/>
            <a:ext cx="205740" cy="14859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8" name="Rectangle 7"/>
          <p:cNvSpPr/>
          <p:nvPr/>
        </p:nvSpPr>
        <p:spPr>
          <a:xfrm>
            <a:off x="7433310" y="3623310"/>
            <a:ext cx="205740" cy="14859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9" name="Rectangle 8"/>
          <p:cNvSpPr/>
          <p:nvPr/>
        </p:nvSpPr>
        <p:spPr>
          <a:xfrm>
            <a:off x="6644640" y="3851910"/>
            <a:ext cx="205740" cy="14859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0" name="Rectangle 9"/>
          <p:cNvSpPr/>
          <p:nvPr/>
        </p:nvSpPr>
        <p:spPr>
          <a:xfrm>
            <a:off x="7410450" y="3825526"/>
            <a:ext cx="205740" cy="14859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 smtClean="0"/>
              <a:t>© Focus Education UK Ltd</a:t>
            </a:r>
            <a:endParaRPr lang="en-GB" dirty="0"/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E22722-BC2A-42CA-8B53-DCF75C5C902D}" type="slidenum">
              <a:rPr lang="en-GB" smtClean="0"/>
              <a:t>2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0019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/>
          </p:nvPr>
        </p:nvGraphicFramePr>
        <p:xfrm>
          <a:off x="1825085" y="322637"/>
          <a:ext cx="8564137" cy="600900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5037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45687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45687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70840">
                <a:tc gridSpan="3">
                  <a:txBody>
                    <a:bodyPr/>
                    <a:lstStyle/>
                    <a:p>
                      <a:r>
                        <a:rPr lang="en-GB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Summer 2</a:t>
                      </a:r>
                      <a:r>
                        <a:rPr lang="en-GB" baseline="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: Week 1: Mastering this Objective – Deeper Understanding</a:t>
                      </a:r>
                      <a:endParaRPr lang="en-GB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 gridSpan="3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Place Value: </a:t>
                      </a:r>
                      <a:r>
                        <a:rPr lang="en-GB" sz="1400" dirty="0" smtClean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Revise all Year 3 activities associated with place value, including additional reasoning activities.</a:t>
                      </a:r>
                      <a:endParaRPr lang="en-GB" sz="24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b="1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Teaching Sequence</a:t>
                      </a:r>
                      <a:endParaRPr lang="en-GB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grid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If pupils have mastered this objective they will</a:t>
                      </a:r>
                      <a:r>
                        <a:rPr lang="en-GB" sz="1400" b="1" baseline="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 be able to complete these activities independently: </a:t>
                      </a:r>
                      <a:r>
                        <a:rPr lang="en-GB" sz="1400" b="1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 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236470">
                <a:tc rowSpan="2">
                  <a:txBody>
                    <a:bodyPr/>
                    <a:lstStyle/>
                    <a:p>
                      <a:pPr marL="342900" lvl="0" indent="-342900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1050" b="1" dirty="0" smtClean="0">
                          <a:solidFill>
                            <a:srgbClr val="0070C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Focus specifically on:</a:t>
                      </a:r>
                      <a:endParaRPr lang="en-GB" sz="1050" dirty="0" smtClean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1050" dirty="0" smtClean="0">
                          <a:solidFill>
                            <a:srgbClr val="0070C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Knowing which number in a set of 3 digit numbers is the greatest </a:t>
                      </a:r>
                      <a:endParaRPr lang="en-GB" sz="1050" dirty="0" smtClean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1050" dirty="0" smtClean="0">
                          <a:solidFill>
                            <a:srgbClr val="0070C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Knowing which number in a set of 3 digit numbers is the smallest</a:t>
                      </a:r>
                      <a:endParaRPr lang="en-GB" sz="1050" dirty="0" smtClean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1050" dirty="0" smtClean="0">
                          <a:solidFill>
                            <a:srgbClr val="0070C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Ordering a set of 3 digit numbers from smallest to largest</a:t>
                      </a:r>
                      <a:endParaRPr lang="en-GB" sz="1050" dirty="0" smtClean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1050" dirty="0" smtClean="0">
                          <a:solidFill>
                            <a:srgbClr val="0070C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Ordering a set of 3 digit numbers from largest to smallest</a:t>
                      </a:r>
                      <a:endParaRPr lang="en-GB" sz="1050" dirty="0" smtClean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1050" dirty="0" smtClean="0">
                          <a:solidFill>
                            <a:srgbClr val="0070C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Identifying the hundreds, tens and ones in any 3 digit number</a:t>
                      </a:r>
                      <a:endParaRPr lang="en-GB" sz="1050" dirty="0" smtClean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1050" dirty="0" smtClean="0">
                          <a:solidFill>
                            <a:srgbClr val="0070C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Partitioning a 3 digit number identifying the value of each digit</a:t>
                      </a:r>
                      <a:r>
                        <a:rPr lang="en-GB" sz="10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	</a:t>
                      </a:r>
                      <a:endParaRPr lang="en-GB" sz="12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lvl="0" indent="0" algn="l">
                        <a:spcAft>
                          <a:spcPts val="0"/>
                        </a:spcAft>
                        <a:buFont typeface="Wingdings" panose="05000000000000000000" pitchFamily="2" charset="2"/>
                        <a:buNone/>
                      </a:pPr>
                      <a:endParaRPr lang="en-GB" sz="1000" dirty="0" smtClean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Write the value of the numbers represented by counters in the following matrix: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Harry has three cards: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dirty="0" smtClean="0">
                        <a:latin typeface="Century Gothic" panose="020B0502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dirty="0" smtClean="0">
                        <a:latin typeface="Century Gothic" panose="020B0502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dirty="0" smtClean="0">
                        <a:latin typeface="Century Gothic" panose="020B0502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dirty="0" smtClean="0">
                        <a:latin typeface="Century Gothic" panose="020B0502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Make up as many 3-digit numbers as you can using these three cards.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dirty="0" smtClean="0">
                        <a:latin typeface="Century Gothic" panose="020B0502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How many 3-digit numbers</a:t>
                      </a: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 </a:t>
                      </a:r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can you make if you could use each card twice?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How many if you could use each card three times?</a:t>
                      </a:r>
                      <a:endParaRPr lang="en-GB" sz="12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962729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To</a:t>
                      </a:r>
                      <a:r>
                        <a:rPr lang="en-GB" sz="1200" kern="1200" baseline="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 w</a:t>
                      </a:r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hich set do these numbers belong: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213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147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76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7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245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189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102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171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67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199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201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Make up a set of 20 cards with numbers between 0 and 1000 written in words. There should be a good mixture of larger and smaller 3-digit numbers as well as the occasional 2-digit and one-digit number.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dirty="0" smtClean="0">
                        <a:latin typeface="Century Gothic" panose="020B0502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Now make up a set of 20 cards with the corresponding numbers on.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With a friend think of a suitable game to play. Make up and write</a:t>
                      </a: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 out the rules.</a:t>
                      </a:r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  </a:t>
                      </a:r>
                      <a:endParaRPr lang="en-GB" sz="12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graphicFrame>
        <p:nvGraphicFramePr>
          <p:cNvPr id="3" name="Table 2"/>
          <p:cNvGraphicFramePr>
            <a:graphicFrameLocks noGrp="1"/>
          </p:cNvGraphicFramePr>
          <p:nvPr>
            <p:extLst/>
          </p:nvPr>
        </p:nvGraphicFramePr>
        <p:xfrm>
          <a:off x="3516630" y="2254250"/>
          <a:ext cx="3356612" cy="16459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3915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3915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3915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3915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60562">
                <a:tc>
                  <a:txBody>
                    <a:bodyPr/>
                    <a:lstStyle/>
                    <a:p>
                      <a:pPr algn="ctr"/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100s</a:t>
                      </a:r>
                      <a:endParaRPr lang="en-GB" sz="12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10s</a:t>
                      </a:r>
                      <a:endParaRPr lang="en-GB" sz="12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1s</a:t>
                      </a:r>
                      <a:endParaRPr lang="en-GB" sz="12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No.</a:t>
                      </a:r>
                      <a:endParaRPr lang="en-GB" sz="12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60562">
                <a:tc>
                  <a:txBody>
                    <a:bodyPr/>
                    <a:lstStyle/>
                    <a:p>
                      <a:endParaRPr lang="en-GB" sz="12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60562">
                <a:tc>
                  <a:txBody>
                    <a:bodyPr/>
                    <a:lstStyle/>
                    <a:p>
                      <a:endParaRPr lang="en-GB" sz="12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60562">
                <a:tc>
                  <a:txBody>
                    <a:bodyPr/>
                    <a:lstStyle/>
                    <a:p>
                      <a:endParaRPr lang="en-GB" sz="12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60562">
                <a:tc>
                  <a:txBody>
                    <a:bodyPr/>
                    <a:lstStyle/>
                    <a:p>
                      <a:endParaRPr lang="en-GB" sz="12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60562">
                <a:tc>
                  <a:txBody>
                    <a:bodyPr/>
                    <a:lstStyle/>
                    <a:p>
                      <a:endParaRPr lang="en-GB" sz="12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6" name="Oval 5"/>
          <p:cNvSpPr/>
          <p:nvPr/>
        </p:nvSpPr>
        <p:spPr>
          <a:xfrm>
            <a:off x="3707130" y="2606040"/>
            <a:ext cx="68580" cy="8001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7" name="Oval 6"/>
          <p:cNvSpPr/>
          <p:nvPr/>
        </p:nvSpPr>
        <p:spPr>
          <a:xfrm>
            <a:off x="3890010" y="2606040"/>
            <a:ext cx="68580" cy="8001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8" name="Oval 7"/>
          <p:cNvSpPr/>
          <p:nvPr/>
        </p:nvSpPr>
        <p:spPr>
          <a:xfrm>
            <a:off x="4552950" y="2606040"/>
            <a:ext cx="68580" cy="8001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9" name="Oval 8"/>
          <p:cNvSpPr/>
          <p:nvPr/>
        </p:nvSpPr>
        <p:spPr>
          <a:xfrm>
            <a:off x="4798696" y="2606040"/>
            <a:ext cx="68580" cy="8001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0" name="Oval 9"/>
          <p:cNvSpPr/>
          <p:nvPr/>
        </p:nvSpPr>
        <p:spPr>
          <a:xfrm>
            <a:off x="4690110" y="2661285"/>
            <a:ext cx="68580" cy="8001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1" name="Oval 10"/>
          <p:cNvSpPr/>
          <p:nvPr/>
        </p:nvSpPr>
        <p:spPr>
          <a:xfrm>
            <a:off x="4095750" y="2618740"/>
            <a:ext cx="68580" cy="8001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2" name="Oval 11"/>
          <p:cNvSpPr/>
          <p:nvPr/>
        </p:nvSpPr>
        <p:spPr>
          <a:xfrm>
            <a:off x="5521643" y="2578735"/>
            <a:ext cx="68580" cy="8001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3" name="Oval 12"/>
          <p:cNvSpPr/>
          <p:nvPr/>
        </p:nvSpPr>
        <p:spPr>
          <a:xfrm>
            <a:off x="3768090" y="2886365"/>
            <a:ext cx="68580" cy="8001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4" name="Oval 13"/>
          <p:cNvSpPr/>
          <p:nvPr/>
        </p:nvSpPr>
        <p:spPr>
          <a:xfrm>
            <a:off x="4011930" y="2910840"/>
            <a:ext cx="68580" cy="8001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5" name="Oval 14"/>
          <p:cNvSpPr/>
          <p:nvPr/>
        </p:nvSpPr>
        <p:spPr>
          <a:xfrm>
            <a:off x="4164793" y="2926370"/>
            <a:ext cx="68580" cy="8001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6" name="Oval 15"/>
          <p:cNvSpPr/>
          <p:nvPr/>
        </p:nvSpPr>
        <p:spPr>
          <a:xfrm>
            <a:off x="4587240" y="2861020"/>
            <a:ext cx="68580" cy="8001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7" name="Oval 16"/>
          <p:cNvSpPr/>
          <p:nvPr/>
        </p:nvSpPr>
        <p:spPr>
          <a:xfrm>
            <a:off x="3611880" y="2851495"/>
            <a:ext cx="68580" cy="8001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8" name="Oval 17"/>
          <p:cNvSpPr/>
          <p:nvPr/>
        </p:nvSpPr>
        <p:spPr>
          <a:xfrm>
            <a:off x="3875702" y="2955000"/>
            <a:ext cx="68580" cy="8001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9" name="Oval 18"/>
          <p:cNvSpPr/>
          <p:nvPr/>
        </p:nvSpPr>
        <p:spPr>
          <a:xfrm>
            <a:off x="4762961" y="2926370"/>
            <a:ext cx="68580" cy="8001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0" name="Oval 19"/>
          <p:cNvSpPr/>
          <p:nvPr/>
        </p:nvSpPr>
        <p:spPr>
          <a:xfrm>
            <a:off x="4943149" y="2901025"/>
            <a:ext cx="68580" cy="8001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1" name="Oval 20"/>
          <p:cNvSpPr/>
          <p:nvPr/>
        </p:nvSpPr>
        <p:spPr>
          <a:xfrm>
            <a:off x="3909058" y="3180453"/>
            <a:ext cx="68580" cy="8001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2" name="Oval 21"/>
          <p:cNvSpPr/>
          <p:nvPr/>
        </p:nvSpPr>
        <p:spPr>
          <a:xfrm>
            <a:off x="5484169" y="2848320"/>
            <a:ext cx="68580" cy="8001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3" name="Oval 22"/>
          <p:cNvSpPr/>
          <p:nvPr/>
        </p:nvSpPr>
        <p:spPr>
          <a:xfrm>
            <a:off x="5356860" y="2955000"/>
            <a:ext cx="68580" cy="8001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4" name="Oval 23"/>
          <p:cNvSpPr/>
          <p:nvPr/>
        </p:nvSpPr>
        <p:spPr>
          <a:xfrm>
            <a:off x="5265420" y="2833080"/>
            <a:ext cx="68580" cy="8001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5" name="Oval 24"/>
          <p:cNvSpPr/>
          <p:nvPr/>
        </p:nvSpPr>
        <p:spPr>
          <a:xfrm>
            <a:off x="5585460" y="2913090"/>
            <a:ext cx="68580" cy="8001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6" name="Oval 25"/>
          <p:cNvSpPr/>
          <p:nvPr/>
        </p:nvSpPr>
        <p:spPr>
          <a:xfrm>
            <a:off x="5897880" y="2910840"/>
            <a:ext cx="68580" cy="8001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7" name="Oval 26"/>
          <p:cNvSpPr/>
          <p:nvPr/>
        </p:nvSpPr>
        <p:spPr>
          <a:xfrm>
            <a:off x="5735629" y="2905125"/>
            <a:ext cx="68580" cy="8001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8" name="Oval 27"/>
          <p:cNvSpPr/>
          <p:nvPr/>
        </p:nvSpPr>
        <p:spPr>
          <a:xfrm>
            <a:off x="4442458" y="3135630"/>
            <a:ext cx="68580" cy="8001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9" name="Oval 28"/>
          <p:cNvSpPr/>
          <p:nvPr/>
        </p:nvSpPr>
        <p:spPr>
          <a:xfrm>
            <a:off x="4011930" y="2910840"/>
            <a:ext cx="68580" cy="8001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0" name="Oval 29"/>
          <p:cNvSpPr/>
          <p:nvPr/>
        </p:nvSpPr>
        <p:spPr>
          <a:xfrm>
            <a:off x="4621530" y="3150725"/>
            <a:ext cx="68580" cy="8001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1" name="Oval 30"/>
          <p:cNvSpPr/>
          <p:nvPr/>
        </p:nvSpPr>
        <p:spPr>
          <a:xfrm>
            <a:off x="4099560" y="3201408"/>
            <a:ext cx="68580" cy="8001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2" name="Oval 31"/>
          <p:cNvSpPr/>
          <p:nvPr/>
        </p:nvSpPr>
        <p:spPr>
          <a:xfrm>
            <a:off x="4827731" y="3158490"/>
            <a:ext cx="68580" cy="8001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3" name="Oval 32"/>
          <p:cNvSpPr/>
          <p:nvPr/>
        </p:nvSpPr>
        <p:spPr>
          <a:xfrm>
            <a:off x="4476748" y="3431540"/>
            <a:ext cx="68580" cy="8001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4" name="Oval 33"/>
          <p:cNvSpPr/>
          <p:nvPr/>
        </p:nvSpPr>
        <p:spPr>
          <a:xfrm>
            <a:off x="5391150" y="3745230"/>
            <a:ext cx="68580" cy="8001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5" name="Oval 34"/>
          <p:cNvSpPr/>
          <p:nvPr/>
        </p:nvSpPr>
        <p:spPr>
          <a:xfrm>
            <a:off x="3798570" y="3710015"/>
            <a:ext cx="68580" cy="8001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6" name="Oval 35"/>
          <p:cNvSpPr/>
          <p:nvPr/>
        </p:nvSpPr>
        <p:spPr>
          <a:xfrm>
            <a:off x="5619750" y="3745230"/>
            <a:ext cx="68580" cy="8001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7" name="Oval 36"/>
          <p:cNvSpPr/>
          <p:nvPr/>
        </p:nvSpPr>
        <p:spPr>
          <a:xfrm>
            <a:off x="5878830" y="3739225"/>
            <a:ext cx="68580" cy="8001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8" name="Oval 37"/>
          <p:cNvSpPr/>
          <p:nvPr/>
        </p:nvSpPr>
        <p:spPr>
          <a:xfrm>
            <a:off x="4011930" y="3729700"/>
            <a:ext cx="68580" cy="8001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9" name="Oval 38"/>
          <p:cNvSpPr/>
          <p:nvPr/>
        </p:nvSpPr>
        <p:spPr>
          <a:xfrm>
            <a:off x="4724400" y="3413270"/>
            <a:ext cx="68580" cy="8001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0" name="Rounded Rectangle 39"/>
          <p:cNvSpPr/>
          <p:nvPr/>
        </p:nvSpPr>
        <p:spPr>
          <a:xfrm>
            <a:off x="7664799" y="2105988"/>
            <a:ext cx="400050" cy="54864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6</a:t>
            </a:r>
            <a:endParaRPr lang="en-GB" dirty="0"/>
          </a:p>
        </p:txBody>
      </p:sp>
      <p:sp>
        <p:nvSpPr>
          <p:cNvPr id="41" name="Rounded Rectangle 40"/>
          <p:cNvSpPr/>
          <p:nvPr/>
        </p:nvSpPr>
        <p:spPr>
          <a:xfrm>
            <a:off x="8822713" y="2105988"/>
            <a:ext cx="400050" cy="54864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5</a:t>
            </a:r>
            <a:endParaRPr lang="en-GB" dirty="0"/>
          </a:p>
        </p:txBody>
      </p:sp>
      <p:sp>
        <p:nvSpPr>
          <p:cNvPr id="42" name="Rounded Rectangle 41"/>
          <p:cNvSpPr/>
          <p:nvPr/>
        </p:nvSpPr>
        <p:spPr>
          <a:xfrm>
            <a:off x="8243756" y="2105988"/>
            <a:ext cx="400050" cy="54864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8</a:t>
            </a:r>
            <a:endParaRPr lang="en-GB" dirty="0"/>
          </a:p>
        </p:txBody>
      </p:sp>
      <p:sp>
        <p:nvSpPr>
          <p:cNvPr id="43" name="Rounded Rectangle 42"/>
          <p:cNvSpPr/>
          <p:nvPr/>
        </p:nvSpPr>
        <p:spPr>
          <a:xfrm>
            <a:off x="4943149" y="4294560"/>
            <a:ext cx="1335731" cy="3429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1 to 50</a:t>
            </a:r>
            <a:endParaRPr lang="en-GB" dirty="0"/>
          </a:p>
        </p:txBody>
      </p:sp>
      <p:sp>
        <p:nvSpPr>
          <p:cNvPr id="44" name="Rounded Rectangle 43"/>
          <p:cNvSpPr/>
          <p:nvPr/>
        </p:nvSpPr>
        <p:spPr>
          <a:xfrm>
            <a:off x="4943149" y="4693340"/>
            <a:ext cx="1335731" cy="3429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51 to 100</a:t>
            </a:r>
            <a:endParaRPr lang="en-GB" dirty="0"/>
          </a:p>
        </p:txBody>
      </p:sp>
      <p:sp>
        <p:nvSpPr>
          <p:cNvPr id="45" name="Rounded Rectangle 44"/>
          <p:cNvSpPr/>
          <p:nvPr/>
        </p:nvSpPr>
        <p:spPr>
          <a:xfrm>
            <a:off x="4951885" y="5092120"/>
            <a:ext cx="1335731" cy="3429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101 to 150</a:t>
            </a:r>
            <a:endParaRPr lang="en-GB" dirty="0"/>
          </a:p>
        </p:txBody>
      </p:sp>
      <p:sp>
        <p:nvSpPr>
          <p:cNvPr id="46" name="Rounded Rectangle 45"/>
          <p:cNvSpPr/>
          <p:nvPr/>
        </p:nvSpPr>
        <p:spPr>
          <a:xfrm>
            <a:off x="4959890" y="5507891"/>
            <a:ext cx="1335731" cy="3429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151 to 200</a:t>
            </a:r>
            <a:endParaRPr lang="en-GB" dirty="0"/>
          </a:p>
        </p:txBody>
      </p:sp>
      <p:sp>
        <p:nvSpPr>
          <p:cNvPr id="47" name="Rounded Rectangle 46"/>
          <p:cNvSpPr/>
          <p:nvPr/>
        </p:nvSpPr>
        <p:spPr>
          <a:xfrm>
            <a:off x="4959506" y="5923442"/>
            <a:ext cx="1335731" cy="3429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201 to 250</a:t>
            </a:r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 smtClean="0"/>
              <a:t>© Focus Education UK Ltd</a:t>
            </a:r>
            <a:endParaRPr lang="en-GB" dirty="0"/>
          </a:p>
        </p:txBody>
      </p:sp>
      <p:sp>
        <p:nvSpPr>
          <p:cNvPr id="49" name="Slide Number Placeholder 4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E22722-BC2A-42CA-8B53-DCF75C5C902D}" type="slidenum">
              <a:rPr lang="en-GB" smtClean="0"/>
              <a:t>3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014693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/>
          </p:nvPr>
        </p:nvGraphicFramePr>
        <p:xfrm>
          <a:off x="1825085" y="322636"/>
          <a:ext cx="8564137" cy="585597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5037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45687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45687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70840">
                <a:tc gridSpan="3">
                  <a:txBody>
                    <a:bodyPr/>
                    <a:lstStyle/>
                    <a:p>
                      <a:r>
                        <a:rPr lang="en-GB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Summer 2</a:t>
                      </a:r>
                      <a:r>
                        <a:rPr lang="en-GB" baseline="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: Week 1: Working at greater depth</a:t>
                      </a:r>
                      <a:endParaRPr lang="en-GB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 gridSpan="3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Place Value: </a:t>
                      </a:r>
                      <a:r>
                        <a:rPr lang="en-GB" sz="1400" dirty="0" smtClean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Revise all Year 3 activities associated with place value, including additional reasoning activities.</a:t>
                      </a:r>
                      <a:endParaRPr lang="en-GB" sz="24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b="1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Teaching Sequence</a:t>
                      </a:r>
                      <a:endParaRPr lang="en-GB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gridSpan="2">
                  <a:txBody>
                    <a:bodyPr/>
                    <a:lstStyle/>
                    <a:p>
                      <a:r>
                        <a:rPr lang="en-GB" sz="1400" b="1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Activities for pupils working at greater depth:</a:t>
                      </a:r>
                      <a:endParaRPr lang="en-GB" sz="14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119574">
                <a:tc rowSpan="2">
                  <a:txBody>
                    <a:bodyPr/>
                    <a:lstStyle/>
                    <a:p>
                      <a:pPr marL="342900" lvl="0" indent="-342900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1050" b="1" dirty="0" smtClean="0">
                          <a:solidFill>
                            <a:srgbClr val="0070C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Focus specifically on:</a:t>
                      </a:r>
                      <a:endParaRPr lang="en-GB" sz="1050" dirty="0" smtClean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1050" dirty="0" smtClean="0">
                          <a:solidFill>
                            <a:srgbClr val="0070C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Knowing which number in a set of 3 digit numbers is the greatest </a:t>
                      </a:r>
                      <a:endParaRPr lang="en-GB" sz="1050" dirty="0" smtClean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1050" dirty="0" smtClean="0">
                          <a:solidFill>
                            <a:srgbClr val="0070C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Knowing which number in a set of 3 digit numbers is the smallest</a:t>
                      </a:r>
                      <a:endParaRPr lang="en-GB" sz="1050" dirty="0" smtClean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1050" dirty="0" smtClean="0">
                          <a:solidFill>
                            <a:srgbClr val="0070C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Ordering a set of 3 digit numbers from smallest to largest</a:t>
                      </a:r>
                      <a:endParaRPr lang="en-GB" sz="1050" dirty="0" smtClean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1050" dirty="0" smtClean="0">
                          <a:solidFill>
                            <a:srgbClr val="0070C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Ordering a set of 3 digit numbers from largest to smallest</a:t>
                      </a:r>
                      <a:endParaRPr lang="en-GB" sz="1050" dirty="0" smtClean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1050" dirty="0" smtClean="0">
                          <a:solidFill>
                            <a:srgbClr val="0070C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Identifying the hundreds, tens and ones in any 3 digit number</a:t>
                      </a:r>
                      <a:endParaRPr lang="en-GB" sz="1050" dirty="0" smtClean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1050" dirty="0" smtClean="0">
                          <a:solidFill>
                            <a:srgbClr val="0070C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Partitioning a 3 digit number identifying the value of each digit</a:t>
                      </a:r>
                      <a:r>
                        <a:rPr lang="en-GB" sz="1050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	</a:t>
                      </a:r>
                    </a:p>
                    <a:p>
                      <a:pPr marL="0" lvl="0" indent="0" algn="l">
                        <a:spcAft>
                          <a:spcPts val="0"/>
                        </a:spcAft>
                        <a:buFont typeface="Wingdings" panose="05000000000000000000" pitchFamily="2" charset="2"/>
                        <a:buNone/>
                      </a:pPr>
                      <a:endParaRPr lang="en-GB" sz="1000" dirty="0" smtClean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kern="1200" baseline="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Look at the six cards with digits on below. How many 3-digit numbers can you make from the set you have if: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kern="1200" baseline="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you use the number just once?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kern="1200" baseline="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you can use each digit twice?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kern="1200" baseline="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if one digit has to be in every number?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kern="1200" baseline="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If two of the digits have to be in every number?</a:t>
                      </a: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kern="1200" baseline="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There are six numbers below.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kern="1200" baseline="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Each has a missing digit.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kern="1200" baseline="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Add a digit to each so that the number on top is always smaller than the number beneath it.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kern="1200" baseline="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kern="1200" baseline="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kern="1200" baseline="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kern="1200" baseline="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kern="1200" baseline="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kern="1200" baseline="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kern="1200" baseline="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kern="1200" baseline="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kern="1200" baseline="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kern="1200" baseline="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kern="1200" baseline="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kern="1200" baseline="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kern="1200" baseline="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kern="1200" baseline="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kern="1200" baseline="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kern="1200" baseline="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kern="1200" baseline="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kern="1200" baseline="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Now create similar problems for your friends where the numbers go down in value.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947854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Create two 3-digit numbers that have a difference of more than 10 with the ones number being 7 and the hundreds number being 6?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kern="120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Create a 3-digit number where the sum of the 3 digits</a:t>
                      </a:r>
                      <a:r>
                        <a:rPr lang="en-GB" sz="1200" kern="1200" baseline="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 adds up to 12. 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kern="1200" baseline="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What is the largest number you can make?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kern="1200" baseline="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What is the smallest number you can make?</a:t>
                      </a:r>
                      <a:endParaRPr lang="en-GB" sz="1200" kern="120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b="0" kern="120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b="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Now create your own problems for your friends to solve.</a:t>
                      </a:r>
                      <a:endParaRPr lang="en-GB" sz="1200" b="0" dirty="0" smtClean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baseline="0" dirty="0" smtClean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2" name="Rounded Rectangle 1"/>
          <p:cNvSpPr/>
          <p:nvPr/>
        </p:nvSpPr>
        <p:spPr>
          <a:xfrm>
            <a:off x="3941529" y="3211830"/>
            <a:ext cx="331470" cy="49149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7</a:t>
            </a:r>
            <a:endParaRPr lang="en-GB" dirty="0"/>
          </a:p>
        </p:txBody>
      </p:sp>
      <p:sp>
        <p:nvSpPr>
          <p:cNvPr id="7" name="Rounded Rectangle 6"/>
          <p:cNvSpPr/>
          <p:nvPr/>
        </p:nvSpPr>
        <p:spPr>
          <a:xfrm>
            <a:off x="4429156" y="3215431"/>
            <a:ext cx="331470" cy="49149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5</a:t>
            </a:r>
            <a:endParaRPr lang="en-GB" dirty="0"/>
          </a:p>
        </p:txBody>
      </p:sp>
      <p:sp>
        <p:nvSpPr>
          <p:cNvPr id="8" name="Rounded Rectangle 7"/>
          <p:cNvSpPr/>
          <p:nvPr/>
        </p:nvSpPr>
        <p:spPr>
          <a:xfrm>
            <a:off x="6307455" y="3211830"/>
            <a:ext cx="331470" cy="49149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3</a:t>
            </a:r>
            <a:endParaRPr lang="en-GB" dirty="0"/>
          </a:p>
        </p:txBody>
      </p:sp>
      <p:sp>
        <p:nvSpPr>
          <p:cNvPr id="9" name="Rounded Rectangle 8"/>
          <p:cNvSpPr/>
          <p:nvPr/>
        </p:nvSpPr>
        <p:spPr>
          <a:xfrm>
            <a:off x="5820481" y="3211830"/>
            <a:ext cx="331470" cy="49149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1</a:t>
            </a:r>
            <a:endParaRPr lang="en-GB" dirty="0"/>
          </a:p>
        </p:txBody>
      </p:sp>
      <p:sp>
        <p:nvSpPr>
          <p:cNvPr id="10" name="Rounded Rectangle 9"/>
          <p:cNvSpPr/>
          <p:nvPr/>
        </p:nvSpPr>
        <p:spPr>
          <a:xfrm>
            <a:off x="5332854" y="3211830"/>
            <a:ext cx="331470" cy="49149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8</a:t>
            </a:r>
            <a:endParaRPr lang="en-GB" dirty="0"/>
          </a:p>
        </p:txBody>
      </p:sp>
      <p:sp>
        <p:nvSpPr>
          <p:cNvPr id="11" name="Rounded Rectangle 10"/>
          <p:cNvSpPr/>
          <p:nvPr/>
        </p:nvSpPr>
        <p:spPr>
          <a:xfrm>
            <a:off x="4883970" y="3211830"/>
            <a:ext cx="331470" cy="49149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0</a:t>
            </a:r>
            <a:endParaRPr lang="en-GB" dirty="0"/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/>
          </p:nvPr>
        </p:nvGraphicFramePr>
        <p:xfrm>
          <a:off x="7346811" y="2722908"/>
          <a:ext cx="2545080" cy="3657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4836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4836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4836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79070">
                <a:tc>
                  <a:txBody>
                    <a:bodyPr/>
                    <a:lstStyle/>
                    <a:p>
                      <a:pPr algn="ctr"/>
                      <a:endParaRPr lang="en-GB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7</a:t>
                      </a:r>
                      <a:endParaRPr lang="en-GB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2</a:t>
                      </a:r>
                      <a:endParaRPr lang="en-GB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12" name="Table 11"/>
          <p:cNvGraphicFramePr>
            <a:graphicFrameLocks noGrp="1"/>
          </p:cNvGraphicFramePr>
          <p:nvPr>
            <p:extLst/>
          </p:nvPr>
        </p:nvGraphicFramePr>
        <p:xfrm>
          <a:off x="7345016" y="4566123"/>
          <a:ext cx="2545080" cy="3657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4836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4836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4836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79070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6</a:t>
                      </a:r>
                      <a:endParaRPr lang="en-GB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8</a:t>
                      </a:r>
                      <a:endParaRPr lang="en-GB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13" name="Table 12"/>
          <p:cNvGraphicFramePr>
            <a:graphicFrameLocks noGrp="1"/>
          </p:cNvGraphicFramePr>
          <p:nvPr>
            <p:extLst/>
          </p:nvPr>
        </p:nvGraphicFramePr>
        <p:xfrm>
          <a:off x="7345016" y="4105319"/>
          <a:ext cx="2545080" cy="3657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4836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4836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4836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79070"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5</a:t>
                      </a:r>
                      <a:endParaRPr lang="en-GB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2</a:t>
                      </a:r>
                      <a:endParaRPr lang="en-GB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15" name="Table 14"/>
          <p:cNvGraphicFramePr>
            <a:graphicFrameLocks noGrp="1"/>
          </p:cNvGraphicFramePr>
          <p:nvPr>
            <p:extLst/>
          </p:nvPr>
        </p:nvGraphicFramePr>
        <p:xfrm>
          <a:off x="7345016" y="5026927"/>
          <a:ext cx="2545080" cy="3657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4836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4836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4836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79070"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8</a:t>
                      </a:r>
                      <a:endParaRPr lang="en-GB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0</a:t>
                      </a:r>
                      <a:endParaRPr lang="en-GB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16" name="Table 15"/>
          <p:cNvGraphicFramePr>
            <a:graphicFrameLocks noGrp="1"/>
          </p:cNvGraphicFramePr>
          <p:nvPr>
            <p:extLst/>
          </p:nvPr>
        </p:nvGraphicFramePr>
        <p:xfrm>
          <a:off x="7345016" y="3644515"/>
          <a:ext cx="2545080" cy="3657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4836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4836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4836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79070"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5</a:t>
                      </a:r>
                      <a:endParaRPr lang="en-GB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7</a:t>
                      </a:r>
                      <a:endParaRPr lang="en-GB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17" name="Table 16"/>
          <p:cNvGraphicFramePr>
            <a:graphicFrameLocks noGrp="1"/>
          </p:cNvGraphicFramePr>
          <p:nvPr>
            <p:extLst/>
          </p:nvPr>
        </p:nvGraphicFramePr>
        <p:xfrm>
          <a:off x="7345016" y="3183711"/>
          <a:ext cx="2545080" cy="3657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4836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4836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4836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79070"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3</a:t>
                      </a:r>
                      <a:endParaRPr lang="en-GB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 smtClean="0"/>
              <a:t>© Focus Education UK Ltd</a:t>
            </a:r>
            <a:endParaRPr lang="en-GB" dirty="0"/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E22722-BC2A-42CA-8B53-DCF75C5C902D}" type="slidenum">
              <a:rPr lang="en-GB" smtClean="0"/>
              <a:t>4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8485568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Content Placeholder 5"/>
          <p:cNvGraphicFramePr>
            <a:graphicFrameLocks noGrp="1"/>
          </p:cNvGraphicFramePr>
          <p:nvPr>
            <p:ph idx="1"/>
            <p:extLst/>
          </p:nvPr>
        </p:nvGraphicFramePr>
        <p:xfrm>
          <a:off x="1982392" y="1625094"/>
          <a:ext cx="8227216" cy="3695065"/>
        </p:xfrm>
        <a:graphic>
          <a:graphicData uri="http://schemas.openxmlformats.org/drawingml/2006/table">
            <a:tbl>
              <a:tblPr firstRow="1" bandRow="1">
                <a:effectLst/>
                <a:tableStyleId>{5C22544A-7EE6-4342-B048-85BDC9FD1C3A}</a:tableStyleId>
              </a:tblPr>
              <a:tblGrid>
                <a:gridCol w="95962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049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049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0049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4840544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06278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06278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480060">
                <a:tc gridSpan="7">
                  <a:txBody>
                    <a:bodyPr/>
                    <a:lstStyle/>
                    <a:p>
                      <a:pPr lvl="0"/>
                      <a:r>
                        <a:rPr lang="en-GB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Summer 2</a:t>
                      </a:r>
                      <a:r>
                        <a:rPr lang="en-GB" baseline="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: Week 1</a:t>
                      </a:r>
                      <a:r>
                        <a:rPr lang="en-GB" sz="1800" dirty="0" smtClean="0">
                          <a:solidFill>
                            <a:srgbClr val="000000"/>
                          </a:solidFill>
                          <a:latin typeface="Century Gothic" pitchFamily="34"/>
                        </a:rPr>
                        <a:t>: Assessment</a:t>
                      </a:r>
                    </a:p>
                  </a:txBody>
                  <a:tcPr marL="68580" marR="68580" marT="34290" marB="34290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vl="0" algn="ctr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tc hMerge="1">
                  <a:txBody>
                    <a:bodyPr/>
                    <a:lstStyle/>
                    <a:p>
                      <a:pPr lvl="0" algn="ctr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80060">
                <a:tc gridSpan="7">
                  <a:txBody>
                    <a:bodyPr/>
                    <a:lstStyle/>
                    <a:p>
                      <a:pPr lvl="0"/>
                      <a:r>
                        <a:rPr lang="en-GB" sz="1400" dirty="0" smtClean="0">
                          <a:solidFill>
                            <a:srgbClr val="000000"/>
                          </a:solidFill>
                          <a:latin typeface="Century Gothic" pitchFamily="34"/>
                        </a:rPr>
                        <a:t>The grid below helps to identify the journey</a:t>
                      </a:r>
                      <a:r>
                        <a:rPr lang="en-GB" sz="1400" baseline="0" dirty="0" smtClean="0">
                          <a:solidFill>
                            <a:srgbClr val="000000"/>
                          </a:solidFill>
                          <a:latin typeface="Century Gothic" pitchFamily="34"/>
                        </a:rPr>
                        <a:t> pupils make towards mastering this objective. It can be used by the teacher to keep an on-going check on progress or more likely placed in the pupils’ books so that they can keep their own checks.</a:t>
                      </a:r>
                      <a:endParaRPr lang="en-GB" sz="1400" dirty="0">
                        <a:solidFill>
                          <a:srgbClr val="000000"/>
                        </a:solidFill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80060">
                <a:tc gridSpan="5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Place Value: </a:t>
                      </a:r>
                      <a:r>
                        <a:rPr lang="en-GB" sz="1400" dirty="0" smtClean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Revise all Year 3 activities associated with place value, including additional reasoning activities.</a:t>
                      </a:r>
                      <a:endParaRPr lang="en-GB" sz="24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ctr"/>
                      <a:r>
                        <a:rPr lang="en-GB" sz="1400" dirty="0">
                          <a:latin typeface="Century Gothic" pitchFamily="34"/>
                        </a:rPr>
                        <a:t>Me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lvl="0" algn="ctr"/>
                      <a:r>
                        <a:rPr lang="en-GB" sz="1400" dirty="0">
                          <a:latin typeface="Century Gothic" pitchFamily="34"/>
                        </a:rPr>
                        <a:t>My Teacher</a:t>
                      </a: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78090">
                <a:tc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>
                    <a:solidFill>
                      <a:srgbClr val="9DC3E6"/>
                    </a:solidFill>
                  </a:tcPr>
                </a:tc>
                <a:tc gridSpan="4">
                  <a:txBody>
                    <a:bodyPr/>
                    <a:lstStyle/>
                    <a:p>
                      <a:r>
                        <a:rPr lang="en-GB" sz="1400" dirty="0" smtClean="0">
                          <a:latin typeface="Century Gothic" panose="020B0502020202020204" pitchFamily="34" charset="0"/>
                        </a:rPr>
                        <a:t>Can you write each 3-digit number in words?</a:t>
                      </a:r>
                    </a:p>
                    <a:p>
                      <a:endParaRPr lang="en-GB" sz="140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34290" marB="34290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78090">
                <a:tc gridSpan="2"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>
                    <a:solidFill>
                      <a:srgbClr val="2E75B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r>
                        <a:rPr lang="en-GB" sz="1400" dirty="0" smtClean="0">
                          <a:latin typeface="Century Gothic" panose="020B0502020202020204" pitchFamily="34" charset="0"/>
                        </a:rPr>
                        <a:t>Can you continue a sequence of 3-digit numbers that either go up or down</a:t>
                      </a:r>
                      <a:r>
                        <a:rPr lang="en-GB" sz="1400" baseline="0" dirty="0" smtClean="0">
                          <a:latin typeface="Century Gothic" panose="020B0502020202020204" pitchFamily="34" charset="0"/>
                        </a:rPr>
                        <a:t> in value?</a:t>
                      </a:r>
                      <a:endParaRPr lang="en-GB" sz="140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34290" marB="34290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78090">
                <a:tc gridSpan="3"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>
                    <a:solidFill>
                      <a:srgbClr val="9DC3E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r>
                        <a:rPr lang="en-GB" sz="1400" dirty="0" smtClean="0">
                          <a:latin typeface="Century Gothic" panose="020B0502020202020204" pitchFamily="34" charset="0"/>
                        </a:rPr>
                        <a:t>Can you order a set of 3-digit numbers with either the highest number or lowest number first?</a:t>
                      </a:r>
                      <a:endParaRPr lang="en-GB" sz="140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34290" marB="34290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78090">
                <a:tc gridSpan="4"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>
                    <a:solidFill>
                      <a:srgbClr val="2E75B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smtClean="0">
                          <a:latin typeface="Century Gothic" panose="020B0502020202020204" pitchFamily="34" charset="0"/>
                        </a:rPr>
                        <a:t>Do you know the value of each number in a 3-digit number?</a:t>
                      </a:r>
                      <a:endParaRPr lang="en-GB" sz="140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3156" name="Up Arrow 8"/>
          <p:cNvSpPr>
            <a:spLocks/>
          </p:cNvSpPr>
          <p:nvPr/>
        </p:nvSpPr>
        <p:spPr bwMode="auto">
          <a:xfrm>
            <a:off x="8831634" y="3312387"/>
            <a:ext cx="648072" cy="2007772"/>
          </a:xfrm>
          <a:custGeom>
            <a:avLst/>
            <a:gdLst>
              <a:gd name="T0" fmla="*/ 406537515 w 21600"/>
              <a:gd name="T1" fmla="*/ 0 h 21600"/>
              <a:gd name="T2" fmla="*/ 813073923 w 21600"/>
              <a:gd name="T3" fmla="*/ 2147483646 h 21600"/>
              <a:gd name="T4" fmla="*/ 406537515 w 21600"/>
              <a:gd name="T5" fmla="*/ 2147483646 h 21600"/>
              <a:gd name="T6" fmla="*/ 0 w 21600"/>
              <a:gd name="T7" fmla="*/ 2147483646 h 21600"/>
              <a:gd name="T8" fmla="*/ 0 w 21600"/>
              <a:gd name="T9" fmla="*/ 2147483646 h 21600"/>
              <a:gd name="T10" fmla="*/ 813073923 w 21600"/>
              <a:gd name="T11" fmla="*/ 2147483646 h 21600"/>
              <a:gd name="T12" fmla="*/ 17694720 60000 65536"/>
              <a:gd name="T13" fmla="*/ 0 60000 65536"/>
              <a:gd name="T14" fmla="*/ 5898240 60000 65536"/>
              <a:gd name="T15" fmla="*/ 11796480 60000 65536"/>
              <a:gd name="T16" fmla="*/ 11796480 60000 65536"/>
              <a:gd name="T17" fmla="*/ 0 60000 65536"/>
              <a:gd name="T18" fmla="*/ 5400 w 21600"/>
              <a:gd name="T19" fmla="*/ 977 h 21600"/>
              <a:gd name="T20" fmla="*/ 16200 w 21600"/>
              <a:gd name="T21" fmla="*/ 21600 h 21600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21600" h="21600">
                <a:moveTo>
                  <a:pt x="5400" y="21600"/>
                </a:moveTo>
                <a:lnTo>
                  <a:pt x="5400" y="1954"/>
                </a:lnTo>
                <a:lnTo>
                  <a:pt x="0" y="1954"/>
                </a:lnTo>
                <a:lnTo>
                  <a:pt x="10800" y="0"/>
                </a:lnTo>
                <a:lnTo>
                  <a:pt x="21600" y="1954"/>
                </a:lnTo>
                <a:lnTo>
                  <a:pt x="16200" y="1954"/>
                </a:lnTo>
                <a:lnTo>
                  <a:pt x="16200" y="21600"/>
                </a:lnTo>
                <a:lnTo>
                  <a:pt x="5400" y="21600"/>
                </a:lnTo>
                <a:close/>
              </a:path>
            </a:pathLst>
          </a:custGeom>
          <a:solidFill>
            <a:srgbClr val="5B9BD5"/>
          </a:solidFill>
          <a:ln w="12701" cap="flat">
            <a:solidFill>
              <a:srgbClr val="41719C"/>
            </a:solidFill>
            <a:prstDash val="solid"/>
            <a:miter lim="800000"/>
            <a:headEnd/>
            <a:tailEnd/>
          </a:ln>
        </p:spPr>
        <p:txBody>
          <a:bodyPr anchor="ctr" anchorCtr="1"/>
          <a:lstStyle/>
          <a:p>
            <a:endParaRPr lang="en-GB" sz="1350" dirty="0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 smtClean="0"/>
              <a:t>© Focus Education UK Ltd</a:t>
            </a:r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E22722-BC2A-42CA-8B53-DCF75C5C902D}" type="slidenum">
              <a:rPr lang="en-GB" smtClean="0"/>
              <a:t>5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27739070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</TotalTime>
  <Words>1226</Words>
  <Application>Microsoft Office PowerPoint</Application>
  <PresentationFormat>Widescreen</PresentationFormat>
  <Paragraphs>192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2" baseType="lpstr">
      <vt:lpstr>Arial</vt:lpstr>
      <vt:lpstr>Calibri</vt:lpstr>
      <vt:lpstr>Calibri Light</vt:lpstr>
      <vt:lpstr>Century Gothic</vt:lpstr>
      <vt:lpstr>Times New Roman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Craig Marsh</dc:creator>
  <cp:lastModifiedBy>Craig Marsh</cp:lastModifiedBy>
  <cp:revision>5</cp:revision>
  <dcterms:created xsi:type="dcterms:W3CDTF">2020-06-05T09:33:41Z</dcterms:created>
  <dcterms:modified xsi:type="dcterms:W3CDTF">2020-06-05T09:37:39Z</dcterms:modified>
</cp:coreProperties>
</file>