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0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8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8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9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58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1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289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47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4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5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5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1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jpe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gif"/><Relationship Id="rId5" Type="http://schemas.openxmlformats.org/officeDocument/2006/relationships/image" Target="../media/image9.png"/><Relationship Id="rId15" Type="http://schemas.openxmlformats.org/officeDocument/2006/relationships/image" Target="../media/image19.jpeg"/><Relationship Id="rId10" Type="http://schemas.openxmlformats.org/officeDocument/2006/relationships/image" Target="../media/image14.png"/><Relationship Id="rId4" Type="http://schemas.openxmlformats.org/officeDocument/2006/relationships/image" Target="../media/image8.gif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8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7.jpeg"/><Relationship Id="rId2" Type="http://schemas.openxmlformats.org/officeDocument/2006/relationships/image" Target="../media/image6.jpe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gif"/><Relationship Id="rId5" Type="http://schemas.openxmlformats.org/officeDocument/2006/relationships/image" Target="../media/image9.png"/><Relationship Id="rId15" Type="http://schemas.openxmlformats.org/officeDocument/2006/relationships/image" Target="../media/image20.gif"/><Relationship Id="rId10" Type="http://schemas.openxmlformats.org/officeDocument/2006/relationships/image" Target="../media/image14.png"/><Relationship Id="rId4" Type="http://schemas.openxmlformats.org/officeDocument/2006/relationships/image" Target="../media/image8.gif"/><Relationship Id="rId9" Type="http://schemas.openxmlformats.org/officeDocument/2006/relationships/image" Target="../media/image13.png"/><Relationship Id="rId1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474772"/>
          <a:ext cx="8229600" cy="583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8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4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2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Summer 1 Week 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dirty="0" smtClean="0">
                          <a:latin typeface="Century Gothic" pitchFamily="34" charset="0"/>
                        </a:rPr>
                        <a:t>Geometry 4: </a:t>
                      </a:r>
                    </a:p>
                    <a:p>
                      <a:r>
                        <a:rPr lang="en-GB" sz="1400" dirty="0" smtClean="0">
                          <a:latin typeface="Century Gothic" pitchFamily="34" charset="0"/>
                        </a:rPr>
                        <a:t>Position and Direction</a:t>
                      </a:r>
                      <a:endParaRPr lang="en-GB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 and movement, including half, quarter and three-quarter turns and link to shapes</a:t>
                      </a:r>
                      <a:endParaRPr lang="en-GB" sz="24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Work out the answers</a:t>
                      </a:r>
                      <a:endParaRPr lang="en-GB" sz="16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b="1" i="1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8720">
                <a:tc gridSpan="2">
                  <a:txBody>
                    <a:bodyPr/>
                    <a:lstStyle/>
                    <a:p>
                      <a:r>
                        <a:rPr lang="en-GB" sz="2400" dirty="0" smtClean="0"/>
                        <a:t>   </a:t>
                      </a:r>
                      <a:endParaRPr lang="en-GB" sz="2400" dirty="0"/>
                    </a:p>
                    <a:p>
                      <a:r>
                        <a:rPr lang="en-GB" sz="2400" dirty="0" smtClean="0"/>
                        <a:t>   </a:t>
                      </a:r>
                      <a:endParaRPr lang="en-GB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 smtClean="0"/>
                    </a:p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63040">
                <a:tc gridSpan="2">
                  <a:txBody>
                    <a:bodyPr/>
                    <a:lstStyle/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shape is to the left of the circle?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shape is above the moon?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shape is below the square?</a:t>
                      </a:r>
                    </a:p>
                    <a:p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Which shape is second from the left on the bottom row?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     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FC5B9-DBDC-439D-9FFC-D3534770D08D}" type="slidenum">
              <a:rPr lang="en-GB" smtClean="0"/>
              <a:t>1</a:t>
            </a:fld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2248829" y="3189250"/>
            <a:ext cx="468000" cy="4125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2895600" y="3189250"/>
            <a:ext cx="468000" cy="4683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3542370" y="3189248"/>
            <a:ext cx="468000" cy="414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5-Point Star 4"/>
          <p:cNvSpPr/>
          <p:nvPr/>
        </p:nvSpPr>
        <p:spPr>
          <a:xfrm>
            <a:off x="2202922" y="3665853"/>
            <a:ext cx="540000" cy="47950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Heart 5"/>
          <p:cNvSpPr/>
          <p:nvPr/>
        </p:nvSpPr>
        <p:spPr>
          <a:xfrm>
            <a:off x="4187397" y="3178097"/>
            <a:ext cx="504000" cy="4680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Moon 6"/>
          <p:cNvSpPr/>
          <p:nvPr/>
        </p:nvSpPr>
        <p:spPr>
          <a:xfrm>
            <a:off x="4224700" y="3749355"/>
            <a:ext cx="360000" cy="3960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Up Arrow 7"/>
          <p:cNvSpPr/>
          <p:nvPr/>
        </p:nvSpPr>
        <p:spPr>
          <a:xfrm rot="5400000">
            <a:off x="6454930" y="3229314"/>
            <a:ext cx="434898" cy="94785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614658" y="3236303"/>
            <a:ext cx="15346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</a:rPr>
              <a:t>If the arrow makes half a turn, </a:t>
            </a:r>
            <a:r>
              <a:rPr lang="en-GB" sz="1400" dirty="0">
                <a:latin typeface="Century Gothic" panose="020B0502020202020204" pitchFamily="34" charset="0"/>
              </a:rPr>
              <a:t>w</a:t>
            </a:r>
            <a:r>
              <a:rPr lang="en-GB" sz="1400" dirty="0">
                <a:latin typeface="Century Gothic" panose="020B0502020202020204" pitchFamily="34" charset="0"/>
              </a:rPr>
              <a:t>hat will it look like?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2" name="Quad Arrow 11"/>
          <p:cNvSpPr/>
          <p:nvPr/>
        </p:nvSpPr>
        <p:spPr>
          <a:xfrm>
            <a:off x="6096000" y="4616605"/>
            <a:ext cx="1092820" cy="947854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505691" y="4297626"/>
            <a:ext cx="253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188821" y="4905866"/>
            <a:ext cx="23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05690" y="5498223"/>
            <a:ext cx="273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5861826" y="4902571"/>
            <a:ext cx="23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</a:t>
            </a:r>
            <a:endParaRPr lang="en-GB" dirty="0"/>
          </a:p>
        </p:txBody>
      </p:sp>
      <p:sp>
        <p:nvSpPr>
          <p:cNvPr id="17" name="Curved Left Arrow 16"/>
          <p:cNvSpPr/>
          <p:nvPr/>
        </p:nvSpPr>
        <p:spPr>
          <a:xfrm>
            <a:off x="7188821" y="4616605"/>
            <a:ext cx="691375" cy="106628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1951" y="4482293"/>
            <a:ext cx="14482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If you start by facing A and make three-quarters of a turn to the right, which letter will you be facing?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20" name="Smiley Face 19"/>
          <p:cNvSpPr/>
          <p:nvPr/>
        </p:nvSpPr>
        <p:spPr>
          <a:xfrm>
            <a:off x="2851555" y="3713355"/>
            <a:ext cx="468000" cy="4680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Cross 20"/>
          <p:cNvSpPr/>
          <p:nvPr/>
        </p:nvSpPr>
        <p:spPr>
          <a:xfrm>
            <a:off x="3536822" y="3720551"/>
            <a:ext cx="473548" cy="469858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444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4" y="322636"/>
          <a:ext cx="8564138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27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1: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Geometry: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 and movement, including half, quarter and three-quarter turns and link to shapes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941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terms left and right in different contexts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Remind them of moving bodies through full turns;  half turns; quarter turns and  three-quarter turns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shape apparatus to show movements through these turns in practical setting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direction, movement using appropriate vocabulary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solidFill>
                          <a:srgbClr val="7030A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Revise turns: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Pupils stand up and turn through half a turn and then a full turn.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Pupils to revise turning a quarter turn to the left or to the right.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Then, work on three quarter turns to the left and to the right.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Ask questions about various objects being to the left or to the right.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practical equipment set out in a circle around a person, get them to turn and see which object they face.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Using shapes: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Move each of these shapes through: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Half a turn;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quarter turn to the left or to the right;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three-quarter turn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What do they notice?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00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5605346" y="2386361"/>
            <a:ext cx="468000" cy="4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237249" y="2386361"/>
            <a:ext cx="792000" cy="43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Isosceles Triangle 4"/>
          <p:cNvSpPr/>
          <p:nvPr/>
        </p:nvSpPr>
        <p:spPr>
          <a:xfrm>
            <a:off x="7155366" y="2386361"/>
            <a:ext cx="468000" cy="432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5588619" y="2893158"/>
            <a:ext cx="504000" cy="50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ight Arrow 8"/>
          <p:cNvSpPr/>
          <p:nvPr/>
        </p:nvSpPr>
        <p:spPr>
          <a:xfrm>
            <a:off x="6237249" y="2893158"/>
            <a:ext cx="648000" cy="50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Heart 9"/>
          <p:cNvSpPr/>
          <p:nvPr/>
        </p:nvSpPr>
        <p:spPr>
          <a:xfrm>
            <a:off x="7155366" y="2953116"/>
            <a:ext cx="468000" cy="4320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988" y="4166376"/>
            <a:ext cx="1175758" cy="5290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835" y="4695467"/>
            <a:ext cx="925551" cy="6941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3740" y="4649467"/>
            <a:ext cx="786161" cy="7861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786" y="5621828"/>
            <a:ext cx="840872" cy="4606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96" y="4745172"/>
            <a:ext cx="369306" cy="70669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5385" y="4166375"/>
            <a:ext cx="163923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Betty faces the green car.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Which car will she face if she makes half a turn?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Which car will she face if she makes a quarter turn to the left?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What about half a turn to the right?</a:t>
            </a:r>
            <a:endParaRPr lang="en-GB" sz="1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295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367241"/>
          <a:ext cx="8564137" cy="607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1: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Geometry: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 and movement, including half, quarter and three-quarter turns and link to shapes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2392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terms left and right in different contexts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Remind them of moving bodies through full turns;  half turns; quarter turns and  three-quarter turns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shape apparatus to show movements through these turns in practical setting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direction, movement using appropriate vocabulary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Identify the position of each object. Top, middle or bottom, first, second, third, fourth or fifth. To the left or right.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On which row and column is the car: the football; and the fruit bowl.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75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                                   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                       W                      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                                    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Associate the turns with North; East, South and West.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Start by saying that someone is facing the North (or East, South or West). Then ask them to make a range of turns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and record their outcomes.</a:t>
                      </a: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650165" y="2578722"/>
          <a:ext cx="4932555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6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6342" b="7978"/>
          <a:stretch/>
        </p:blipFill>
        <p:spPr>
          <a:xfrm>
            <a:off x="3841286" y="2647297"/>
            <a:ext cx="654514" cy="4922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450" y="2628083"/>
            <a:ext cx="563136" cy="555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145" y="2661736"/>
            <a:ext cx="849709" cy="4633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524" y="2598448"/>
            <a:ext cx="587964" cy="5899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7795" y="2598449"/>
            <a:ext cx="429368" cy="5410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287" y="3387968"/>
            <a:ext cx="615467" cy="3246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388" y="3333840"/>
            <a:ext cx="769034" cy="4394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201" y="3314480"/>
            <a:ext cx="662485" cy="47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338" y="3910709"/>
            <a:ext cx="616071" cy="5575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943" y="3854586"/>
            <a:ext cx="784879" cy="6443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7844">
            <a:off x="5896314" y="3931250"/>
            <a:ext cx="384712" cy="50444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66" y="3910708"/>
            <a:ext cx="405202" cy="5016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088" y="3887638"/>
            <a:ext cx="579863" cy="57986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026" y="3393250"/>
            <a:ext cx="812177" cy="36548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559" y="3254561"/>
            <a:ext cx="591479" cy="591479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722110" y="2384736"/>
            <a:ext cx="15165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On which row is: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bicycle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teddy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toaster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dice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Which column from the left is: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lego brick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book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yogurt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3" name="Quad Arrow 12"/>
          <p:cNvSpPr/>
          <p:nvPr/>
        </p:nvSpPr>
        <p:spPr>
          <a:xfrm>
            <a:off x="4830338" y="5084956"/>
            <a:ext cx="1028465" cy="1137424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9812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367242"/>
          <a:ext cx="8564137" cy="5871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1: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Geometry: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Consolidate: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 and movement, including half, quarter and three-quarter turns and link to shapes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2392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terms left and right in different contexts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Remind them of moving bodies through full turns;  half turns; quarter turns and  three-quarter turns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shape apparatus to show movements through these turns in practical setting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7030A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direction, movement using appropriate vocabulary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Identify the position of each object. Top, middle or bottom, first, second, third, fourth or fifth. To the left or right.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75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dirty="0" smtClean="0">
                          <a:latin typeface="Century Gothic" panose="020B0502020202020204" pitchFamily="34" charset="0"/>
                        </a:rPr>
                        <a:t>Pupils to set up their own objects in a circle and invite pupils to go into the middle and then ask them to turn</a:t>
                      </a:r>
                      <a:r>
                        <a:rPr lang="en-GB" sz="1400" b="0" baseline="0" dirty="0" smtClean="0">
                          <a:latin typeface="Century Gothic" panose="020B0502020202020204" pitchFamily="34" charset="0"/>
                        </a:rPr>
                        <a:t> using the terms: quarter; half; full; three-quarters; left and right.</a:t>
                      </a:r>
                      <a:endParaRPr lang="en-GB" sz="14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On the school playground or the school field,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pupils mark out North, East, South and West. Pupils to instruct others  to make turns. This time the pupils describe what they will see when they make a turn. The partner needs then to respond by saying that they turned a quarter to the left, etc.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650165" y="2578722"/>
          <a:ext cx="4932555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6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51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57"/>
          <a:stretch/>
        </p:blipFill>
        <p:spPr>
          <a:xfrm>
            <a:off x="3841287" y="2650984"/>
            <a:ext cx="615485" cy="4848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337" y="2590181"/>
            <a:ext cx="563136" cy="555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145" y="2661736"/>
            <a:ext cx="849709" cy="4633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524" y="2598448"/>
            <a:ext cx="587964" cy="5899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69918" y="2616727"/>
            <a:ext cx="434102" cy="54704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287" y="3387968"/>
            <a:ext cx="615467" cy="3246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388" y="3333840"/>
            <a:ext cx="769034" cy="4394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201" y="3314480"/>
            <a:ext cx="662485" cy="47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338" y="3910709"/>
            <a:ext cx="616071" cy="5575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559" y="3866233"/>
            <a:ext cx="770695" cy="6327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66" y="3910708"/>
            <a:ext cx="405202" cy="5016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088" y="3887638"/>
            <a:ext cx="579863" cy="57986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026" y="3393250"/>
            <a:ext cx="812177" cy="36548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559" y="3254561"/>
            <a:ext cx="591479" cy="59147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578345" y="2514161"/>
            <a:ext cx="17172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Your partner thinks of an object from the grid.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You can ask your partner up to 4 questions, using the language above.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Your partner has to answer with a yes or no.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7844">
            <a:off x="5896314" y="3931250"/>
            <a:ext cx="384712" cy="50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8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2074505" y="560697"/>
          <a:ext cx="8227218" cy="572233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29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0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80035">
                <a:tc gridSpan="1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1: Week 5: Assessment (this re-enforces the learning carried out in Spring 2 Week 4)</a:t>
                      </a: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35">
                <a:tc gridSpan="1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 books so that they can keep their own checks.</a:t>
                      </a:r>
                      <a:endParaRPr lang="en-GB" sz="1400" dirty="0" smtClean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35">
                <a:tc gridSpan="9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Geometry:</a:t>
                      </a:r>
                      <a:r>
                        <a:rPr lang="en-GB" sz="1400" b="1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Position and Direction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</a:t>
                      </a:r>
                      <a:r>
                        <a:rPr lang="en-GB" sz="1400" b="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position, direction and movement, including half, quarter and three-quarter turns</a:t>
                      </a: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987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2E75B6"/>
                    </a:solidFill>
                  </a:tcPr>
                </a:tc>
                <a:tc gridSpan="8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use the terms ‘to the left of..’ or ‘to the right of…’ accurately?</a:t>
                      </a:r>
                    </a:p>
                  </a:txBody>
                  <a:tcPr marL="68580" marR="68580" marT="34277" marB="34277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987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itchFamily="34"/>
                        </a:rPr>
                        <a:t>Can you use</a:t>
                      </a:r>
                      <a:r>
                        <a:rPr lang="en-GB" sz="1400" baseline="0" dirty="0" smtClean="0">
                          <a:latin typeface="Century Gothic" pitchFamily="34"/>
                        </a:rPr>
                        <a:t> the terms behind, in front of, and in between accurately</a:t>
                      </a:r>
                      <a:r>
                        <a:rPr lang="en-GB" sz="1400" dirty="0" smtClean="0">
                          <a:latin typeface="Century Gothic" pitchFamily="34"/>
                        </a:rPr>
                        <a:t>?</a:t>
                      </a: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987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turn to the right or left?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987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hold out your right or left hand?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987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turn your body through three-quarters of a turn?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987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turn your body through a quarter of a turn?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7987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turn your body through half a turn?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77" marB="34277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987">
                <a:tc gridSpan="8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turn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your body through one full turn?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77" marB="3427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349" name="Up Arrow 8"/>
          <p:cNvSpPr>
            <a:spLocks/>
          </p:cNvSpPr>
          <p:nvPr/>
        </p:nvSpPr>
        <p:spPr bwMode="auto">
          <a:xfrm>
            <a:off x="8971589" y="2344995"/>
            <a:ext cx="538663" cy="3901166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56846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1107</Words>
  <Application>Microsoft Office PowerPoint</Application>
  <PresentationFormat>Widescreen</PresentationFormat>
  <Paragraphs>160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</cp:revision>
  <dcterms:created xsi:type="dcterms:W3CDTF">2020-07-05T19:07:54Z</dcterms:created>
  <dcterms:modified xsi:type="dcterms:W3CDTF">2020-07-05T19:08:41Z</dcterms:modified>
</cp:coreProperties>
</file>