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9436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13781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717319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979026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B8F18D-F4D1-494A-9D9B-C4DA7CF728D2}"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21588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B8F18D-F4D1-494A-9D9B-C4DA7CF728D2}"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859956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B8F18D-F4D1-494A-9D9B-C4DA7CF728D2}"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612489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16190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77875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32306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70725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B8F18D-F4D1-494A-9D9B-C4DA7CF728D2}" type="datetimeFigureOut">
              <a:rPr lang="en-GB" smtClean="0"/>
              <a:t>12/07/2020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B53B1-6F97-4EDC-94F1-0D78474094D7}" type="slidenum">
              <a:rPr lang="en-GB" smtClean="0"/>
              <a:t>‹#›</a:t>
            </a:fld>
            <a:endParaRPr lang="en-GB"/>
          </a:p>
        </p:txBody>
      </p:sp>
    </p:spTree>
    <p:extLst>
      <p:ext uri="{BB962C8B-B14F-4D97-AF65-F5344CB8AC3E}">
        <p14:creationId xmlns:p14="http://schemas.microsoft.com/office/powerpoint/2010/main" val="198406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08633"/>
          <a:ext cx="8229600" cy="6175537"/>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933852">
                  <a:extLst>
                    <a:ext uri="{9D8B030D-6E8A-4147-A177-3AD203B41FA5}">
                      <a16:colId xmlns:a16="http://schemas.microsoft.com/office/drawing/2014/main" val="20001"/>
                    </a:ext>
                  </a:extLst>
                </a:gridCol>
                <a:gridCol w="29718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286000">
                  <a:extLst>
                    <a:ext uri="{9D8B030D-6E8A-4147-A177-3AD203B41FA5}">
                      <a16:colId xmlns:a16="http://schemas.microsoft.com/office/drawing/2014/main" val="20005"/>
                    </a:ext>
                  </a:extLst>
                </a:gridCol>
                <a:gridCol w="108803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Autumn 2: Week 4: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Autumn 2: Week 4</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Measures</a:t>
                      </a:r>
                    </a:p>
                  </a:txBody>
                  <a:tcPr/>
                </a:tc>
                <a:tc gridSpan="7">
                  <a:txBody>
                    <a:bodyPr/>
                    <a:lstStyle/>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-Calculate, estimate and compare volume of cubes and cuboids using standard units, including cm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extending to other units such as mm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km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-Convert between miles &amp; km.</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424317">
                <a:tc gridSpan="2">
                  <a:txBody>
                    <a:bodyPr/>
                    <a:lstStyle/>
                    <a:p>
                      <a:pPr algn="l"/>
                      <a:r>
                        <a:rPr lang="en-GB" sz="1600" dirty="0" smtClean="0">
                          <a:latin typeface="Century Gothic" panose="020B0502020202020204" pitchFamily="34" charset="0"/>
                        </a:rPr>
                        <a:t>What does the symbol (³) stand for?</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rowSpan="2">
                  <a:txBody>
                    <a:bodyPr/>
                    <a:lstStyle/>
                    <a:p>
                      <a:r>
                        <a:rPr lang="en-GB" sz="1600" dirty="0" smtClean="0">
                          <a:latin typeface="Century Gothic" panose="020B0502020202020204" pitchFamily="34" charset="0"/>
                        </a:rPr>
                        <a:t>There are approximately 8Km in every 5 miles.</a:t>
                      </a:r>
                    </a:p>
                    <a:p>
                      <a:r>
                        <a:rPr lang="en-GB" sz="1600" dirty="0" smtClean="0">
                          <a:latin typeface="Century Gothic" panose="020B0502020202020204" pitchFamily="34" charset="0"/>
                        </a:rPr>
                        <a:t>How many Km are there in 25 miles?</a:t>
                      </a:r>
                      <a:endParaRPr lang="en-GB" sz="1600" dirty="0">
                        <a:latin typeface="Century Gothic" panose="020B0502020202020204" pitchFamily="34" charset="0"/>
                      </a:endParaRPr>
                    </a:p>
                  </a:txBody>
                  <a:tcPr/>
                </a:tc>
                <a:tc rowSpan="2">
                  <a:txBody>
                    <a:bodyPr/>
                    <a:lstStyle/>
                    <a:p>
                      <a:pPr algn="l"/>
                      <a:endParaRPr lang="en-GB" sz="1600" dirty="0" smtClean="0">
                        <a:latin typeface="Century Gothic" panose="020B0502020202020204" pitchFamily="34" charset="0"/>
                      </a:endParaRPr>
                    </a:p>
                  </a:txBody>
                  <a:tcPr/>
                </a:tc>
                <a:tc rowSpan="2">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424317">
                <a:tc gridSpan="2">
                  <a:txBody>
                    <a:bodyPr/>
                    <a:lstStyle/>
                    <a:p>
                      <a:pPr algn="l"/>
                      <a:r>
                        <a:rPr lang="en-GB" sz="1600" dirty="0" smtClean="0">
                          <a:latin typeface="Century Gothic" panose="020B0502020202020204" pitchFamily="34" charset="0"/>
                        </a:rPr>
                        <a:t>What is the volume of a cube with a side of 6cms.?</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vMerge="1">
                  <a:txBody>
                    <a:bodyPr/>
                    <a:lstStyle/>
                    <a:p>
                      <a:endParaRPr lang="en-GB" sz="1600" dirty="0">
                        <a:latin typeface="Century Gothic" panose="020B0502020202020204" pitchFamily="34" charset="0"/>
                      </a:endParaRPr>
                    </a:p>
                  </a:txBody>
                  <a:tcPr/>
                </a:tc>
                <a:tc vMerge="1">
                  <a:txBody>
                    <a:bodyPr/>
                    <a:lstStyle/>
                    <a:p>
                      <a:pPr algn="l"/>
                      <a:endParaRPr lang="en-GB" sz="1600" dirty="0" smtClean="0">
                        <a:latin typeface="Century Gothic" panose="020B0502020202020204" pitchFamily="34" charset="0"/>
                      </a:endParaRPr>
                    </a:p>
                  </a:txBody>
                  <a:tcPr/>
                </a:tc>
                <a:tc vMerge="1">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460104">
                <a:tc rowSpan="2" gridSpan="2">
                  <a:txBody>
                    <a:bodyPr/>
                    <a:lstStyle/>
                    <a:p>
                      <a:pPr algn="l"/>
                      <a:r>
                        <a:rPr lang="en-GB" sz="1600" dirty="0" smtClean="0">
                          <a:latin typeface="Century Gothic" panose="020B0502020202020204" pitchFamily="34" charset="0"/>
                        </a:rPr>
                        <a:t>What is the</a:t>
                      </a:r>
                      <a:r>
                        <a:rPr lang="en-GB" sz="1600" baseline="0" dirty="0" smtClean="0">
                          <a:latin typeface="Century Gothic" panose="020B0502020202020204" pitchFamily="34" charset="0"/>
                        </a:rPr>
                        <a:t> volume of a cuboid with sides of 8cm x 6cm x 3cm?</a:t>
                      </a:r>
                      <a:endParaRPr lang="en-GB" sz="1600" dirty="0">
                        <a:latin typeface="Century Gothic" panose="020B0502020202020204" pitchFamily="34" charset="0"/>
                      </a:endParaRPr>
                    </a:p>
                  </a:txBody>
                  <a:tcPr/>
                </a:tc>
                <a:tc rowSpan="2" hMerge="1">
                  <a:txBody>
                    <a:bodyPr/>
                    <a:lstStyle/>
                    <a:p>
                      <a:endParaRPr lang="en-GB"/>
                    </a:p>
                  </a:txBody>
                  <a:tcPr/>
                </a:tc>
                <a:tc rowSpan="2" gridSpan="2">
                  <a:txBody>
                    <a:bodyPr/>
                    <a:lstStyle/>
                    <a:p>
                      <a:pPr algn="l"/>
                      <a:endParaRPr lang="en-GB" sz="1600" dirty="0" smtClean="0">
                        <a:latin typeface="Century Gothic" panose="020B0502020202020204" pitchFamily="34" charset="0"/>
                      </a:endParaRPr>
                    </a:p>
                  </a:txBody>
                  <a:tcPr/>
                </a:tc>
                <a:tc rowSpan="2" hMerge="1">
                  <a:txBody>
                    <a:bodyPr/>
                    <a:lstStyle/>
                    <a:p>
                      <a:endParaRPr lang="en-GB"/>
                    </a:p>
                  </a:txBody>
                  <a:tcPr/>
                </a:tc>
                <a:tc rowSpan="2">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424318">
                <a:tc gridSpan="2" vMerge="1">
                  <a:txBody>
                    <a:bodyPr/>
                    <a:lstStyle/>
                    <a:p>
                      <a:pPr algn="l"/>
                      <a:endParaRPr lang="en-GB" sz="1600" dirty="0">
                        <a:latin typeface="Century Gothic" panose="020B0502020202020204" pitchFamily="34" charset="0"/>
                      </a:endParaRPr>
                    </a:p>
                  </a:txBody>
                  <a:tcPr/>
                </a:tc>
                <a:tc hMerge="1" vMerge="1">
                  <a:txBody>
                    <a:bodyPr/>
                    <a:lstStyle/>
                    <a:p>
                      <a:endParaRPr lang="en-GB"/>
                    </a:p>
                  </a:txBody>
                  <a:tcPr/>
                </a:tc>
                <a:tc gridSpan="2" vMerge="1">
                  <a:txBody>
                    <a:bodyPr/>
                    <a:lstStyle/>
                    <a:p>
                      <a:pPr algn="l"/>
                      <a:endParaRPr lang="en-GB" sz="1600" dirty="0" smtClean="0">
                        <a:latin typeface="Century Gothic" panose="020B0502020202020204" pitchFamily="34" charset="0"/>
                      </a:endParaRPr>
                    </a:p>
                  </a:txBody>
                  <a:tcPr/>
                </a:tc>
                <a:tc hMerge="1" vMerge="1">
                  <a:txBody>
                    <a:bodyPr/>
                    <a:lstStyle/>
                    <a:p>
                      <a:endParaRPr lang="en-GB"/>
                    </a:p>
                  </a:txBody>
                  <a:tcPr/>
                </a:tc>
                <a:tc vMerge="1">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424318">
                <a:tc rowSpan="4" gridSpan="2">
                  <a:txBody>
                    <a:bodyPr/>
                    <a:lstStyle/>
                    <a:p>
                      <a:pPr algn="l"/>
                      <a:r>
                        <a:rPr lang="en-GB" sz="1600" dirty="0" smtClean="0">
                          <a:latin typeface="Century Gothic" panose="020B0502020202020204" pitchFamily="34" charset="0"/>
                        </a:rPr>
                        <a:t>A large container is unloaded from a ship. It measures 5m x 4m x 3m. What</a:t>
                      </a:r>
                      <a:r>
                        <a:rPr lang="en-GB" sz="1600" baseline="0" dirty="0" smtClean="0">
                          <a:latin typeface="Century Gothic" panose="020B0502020202020204" pitchFamily="34" charset="0"/>
                        </a:rPr>
                        <a:t> is its volume?</a:t>
                      </a:r>
                      <a:endParaRPr lang="en-GB" sz="1600" dirty="0">
                        <a:latin typeface="Century Gothic" panose="020B0502020202020204" pitchFamily="34" charset="0"/>
                      </a:endParaRPr>
                    </a:p>
                  </a:txBody>
                  <a:tcPr/>
                </a:tc>
                <a:tc rowSpan="4" hMerge="1">
                  <a:txBody>
                    <a:bodyPr/>
                    <a:lstStyle/>
                    <a:p>
                      <a:endParaRPr lang="en-GB"/>
                    </a:p>
                  </a:txBody>
                  <a:tcPr/>
                </a:tc>
                <a:tc rowSpan="4" gridSpan="2">
                  <a:txBody>
                    <a:bodyPr/>
                    <a:lstStyle/>
                    <a:p>
                      <a:pPr algn="l"/>
                      <a:endParaRPr lang="en-GB" sz="1600" dirty="0" smtClean="0">
                        <a:latin typeface="Century Gothic" panose="020B0502020202020204" pitchFamily="34" charset="0"/>
                      </a:endParaRPr>
                    </a:p>
                  </a:txBody>
                  <a:tcPr/>
                </a:tc>
                <a:tc rowSpan="4" hMerge="1">
                  <a:txBody>
                    <a:bodyPr/>
                    <a:lstStyle/>
                    <a:p>
                      <a:endParaRPr lang="en-GB"/>
                    </a:p>
                  </a:txBody>
                  <a:tcPr/>
                </a:tc>
                <a:tc rowSpan="4">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424317">
                <a:tc gridSpan="2" vMerge="1">
                  <a:txBody>
                    <a:bodyPr/>
                    <a:lstStyle/>
                    <a:p>
                      <a:pPr algn="l"/>
                      <a:endParaRPr lang="en-GB" sz="1600" dirty="0">
                        <a:latin typeface="Century Gothic" panose="020B0502020202020204" pitchFamily="34" charset="0"/>
                      </a:endParaRPr>
                    </a:p>
                  </a:txBody>
                  <a:tcPr/>
                </a:tc>
                <a:tc hMerge="1" vMerge="1">
                  <a:txBody>
                    <a:bodyPr/>
                    <a:lstStyle/>
                    <a:p>
                      <a:endParaRPr lang="en-GB"/>
                    </a:p>
                  </a:txBody>
                  <a:tcPr/>
                </a:tc>
                <a:tc gridSpan="2" vMerge="1">
                  <a:txBody>
                    <a:bodyPr/>
                    <a:lstStyle/>
                    <a:p>
                      <a:pPr algn="l"/>
                      <a:endParaRPr lang="en-GB" sz="1600" dirty="0" smtClean="0">
                        <a:latin typeface="Century Gothic" panose="020B0502020202020204" pitchFamily="34" charset="0"/>
                      </a:endParaRPr>
                    </a:p>
                  </a:txBody>
                  <a:tcPr/>
                </a:tc>
                <a:tc hMerge="1" vMerge="1">
                  <a:txBody>
                    <a:bodyPr/>
                    <a:lstStyle/>
                    <a:p>
                      <a:endParaRPr lang="en-GB"/>
                    </a:p>
                  </a:txBody>
                  <a:tcPr/>
                </a:tc>
                <a:tc vMerge="1">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9"/>
                  </a:ext>
                </a:extLst>
              </a:tr>
              <a:tr h="424317">
                <a:tc gridSpan="2" vMerge="1">
                  <a:txBody>
                    <a:bodyPr/>
                    <a:lstStyle/>
                    <a:p>
                      <a:pPr algn="l"/>
                      <a:endParaRPr lang="en-GB" sz="1600" dirty="0">
                        <a:latin typeface="Century Gothic" panose="020B0502020202020204" pitchFamily="34" charset="0"/>
                      </a:endParaRPr>
                    </a:p>
                  </a:txBody>
                  <a:tcPr/>
                </a:tc>
                <a:tc hMerge="1" vMerge="1">
                  <a:txBody>
                    <a:bodyPr/>
                    <a:lstStyle/>
                    <a:p>
                      <a:endParaRPr lang="en-GB"/>
                    </a:p>
                  </a:txBody>
                  <a:tcPr/>
                </a:tc>
                <a:tc gridSpan="2" vMerge="1">
                  <a:txBody>
                    <a:bodyPr/>
                    <a:lstStyle/>
                    <a:p>
                      <a:pPr algn="l"/>
                      <a:endParaRPr lang="en-GB" sz="1600" dirty="0" smtClean="0">
                        <a:latin typeface="Century Gothic" panose="020B0502020202020204" pitchFamily="34" charset="0"/>
                      </a:endParaRPr>
                    </a:p>
                  </a:txBody>
                  <a:tcPr/>
                </a:tc>
                <a:tc hMerge="1" vMerge="1">
                  <a:txBody>
                    <a:bodyPr/>
                    <a:lstStyle/>
                    <a:p>
                      <a:endParaRPr lang="en-GB"/>
                    </a:p>
                  </a:txBody>
                  <a:tcPr/>
                </a:tc>
                <a:tc vMerge="1">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0"/>
                  </a:ext>
                </a:extLst>
              </a:tr>
              <a:tr h="424317">
                <a:tc gridSpan="2" vMerge="1">
                  <a:txBody>
                    <a:bodyPr/>
                    <a:lstStyle/>
                    <a:p>
                      <a:pPr algn="l"/>
                      <a:endParaRPr lang="en-GB" sz="1600" dirty="0">
                        <a:latin typeface="Century Gothic" panose="020B0502020202020204" pitchFamily="34" charset="0"/>
                      </a:endParaRPr>
                    </a:p>
                  </a:txBody>
                  <a:tcPr/>
                </a:tc>
                <a:tc hMerge="1" vMerge="1">
                  <a:txBody>
                    <a:bodyPr/>
                    <a:lstStyle/>
                    <a:p>
                      <a:endParaRPr lang="en-GB"/>
                    </a:p>
                  </a:txBody>
                  <a:tcPr/>
                </a:tc>
                <a:tc gridSpan="2" vMerge="1">
                  <a:txBody>
                    <a:bodyPr/>
                    <a:lstStyle/>
                    <a:p>
                      <a:pPr algn="l"/>
                      <a:endParaRPr lang="en-GB" sz="1600" dirty="0" smtClean="0">
                        <a:latin typeface="Century Gothic" panose="020B0502020202020204" pitchFamily="34" charset="0"/>
                      </a:endParaRPr>
                    </a:p>
                  </a:txBody>
                  <a:tcPr/>
                </a:tc>
                <a:tc hMerge="1" vMerge="1">
                  <a:txBody>
                    <a:bodyPr/>
                    <a:lstStyle/>
                    <a:p>
                      <a:endParaRPr lang="en-GB"/>
                    </a:p>
                  </a:txBody>
                  <a:tcPr/>
                </a:tc>
                <a:tc vMerge="1">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1"/>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a:t>
            </a:fld>
            <a:endParaRPr lang="en-GB" dirty="0"/>
          </a:p>
        </p:txBody>
      </p:sp>
    </p:spTree>
    <p:extLst>
      <p:ext uri="{BB962C8B-B14F-4D97-AF65-F5344CB8AC3E}">
        <p14:creationId xmlns:p14="http://schemas.microsoft.com/office/powerpoint/2010/main" val="2155005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6071552"/>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694429">
                  <a:extLst>
                    <a:ext uri="{9D8B030D-6E8A-4147-A177-3AD203B41FA5}">
                      <a16:colId xmlns:a16="http://schemas.microsoft.com/office/drawing/2014/main" val="20001"/>
                    </a:ext>
                  </a:extLst>
                </a:gridCol>
                <a:gridCol w="521932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4: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-Calculate, estimate and compare volume of cubes and cuboids using standard units, including cm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extending to other units such as mm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km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-Convert between miles &amp; km.</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1632584">
                <a:tc rowSpan="3">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Estimate volume of shapes and check for accuracy</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the formula for converting m:km</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the formula to calculate distances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a conversion graph</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Remind pupils of the symbol (³) for cubed.</a:t>
                      </a:r>
                    </a:p>
                    <a:p>
                      <a:pPr marL="171450" indent="-171450">
                        <a:buFont typeface="Arial" panose="020B0604020202020204" pitchFamily="34" charset="0"/>
                        <a:buChar char="•"/>
                      </a:pPr>
                      <a:r>
                        <a:rPr lang="en-GB" sz="1100" baseline="0" dirty="0" smtClean="0">
                          <a:latin typeface="Century Gothic" panose="020B0502020202020204" pitchFamily="34" charset="0"/>
                        </a:rPr>
                        <a:t>When finding the volume you effectively multiply </a:t>
                      </a:r>
                    </a:p>
                    <a:p>
                      <a:pPr marL="0" indent="0">
                        <a:buFont typeface="Arial" panose="020B0604020202020204" pitchFamily="34" charset="0"/>
                        <a:buNone/>
                      </a:pPr>
                      <a:r>
                        <a:rPr lang="en-GB" sz="1100" baseline="0" dirty="0" smtClean="0">
                          <a:latin typeface="Century Gothic" panose="020B0502020202020204" pitchFamily="34" charset="0"/>
                        </a:rPr>
                        <a:t>    </a:t>
                      </a:r>
                      <a:r>
                        <a:rPr lang="en-GB" sz="1100" b="1" baseline="0" dirty="0" smtClean="0">
                          <a:latin typeface="Century Gothic" panose="020B0502020202020204" pitchFamily="34" charset="0"/>
                        </a:rPr>
                        <a:t>l x b x w  </a:t>
                      </a:r>
                    </a:p>
                    <a:p>
                      <a:pPr marL="171450" indent="-171450">
                        <a:buFont typeface="Arial" panose="020B0604020202020204" pitchFamily="34" charset="0"/>
                        <a:buChar char="•"/>
                      </a:pPr>
                      <a:r>
                        <a:rPr lang="en-GB" sz="1100" b="0" baseline="0" dirty="0" smtClean="0">
                          <a:latin typeface="Century Gothic" panose="020B0502020202020204" pitchFamily="34" charset="0"/>
                        </a:rPr>
                        <a:t>Emphasise that this remains the same no matter what the size is.</a:t>
                      </a:r>
                    </a:p>
                    <a:p>
                      <a:pPr marL="171450" indent="-171450">
                        <a:buFont typeface="Arial" panose="020B0604020202020204" pitchFamily="34" charset="0"/>
                        <a:buChar char="•"/>
                      </a:pPr>
                      <a:r>
                        <a:rPr lang="en-GB" sz="1100" b="0" baseline="0" dirty="0" smtClean="0">
                          <a:latin typeface="Century Gothic" panose="020B0502020202020204" pitchFamily="34" charset="0"/>
                        </a:rPr>
                        <a:t>There are very precise systems in place for converting between miles and Km.</a:t>
                      </a:r>
                    </a:p>
                    <a:p>
                      <a:pPr marL="171450" indent="-171450">
                        <a:buFont typeface="Arial" panose="020B0604020202020204" pitchFamily="34" charset="0"/>
                        <a:buChar char="•"/>
                      </a:pPr>
                      <a:r>
                        <a:rPr lang="en-GB" sz="1100" b="0" baseline="0" dirty="0" smtClean="0">
                          <a:latin typeface="Century Gothic" panose="020B0502020202020204" pitchFamily="34" charset="0"/>
                        </a:rPr>
                        <a:t>However, there are also two very good approximate examples which work very well.</a:t>
                      </a:r>
                    </a:p>
                  </a:txBody>
                  <a:tcPr/>
                </a:tc>
                <a:tc>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A chocolate box measures 20cm x 10cm x 4cm.</a:t>
                      </a:r>
                    </a:p>
                    <a:p>
                      <a:pPr marL="0" indent="0">
                        <a:buFont typeface="Arial" panose="020B0604020202020204" pitchFamily="34" charset="0"/>
                        <a:buNone/>
                      </a:pPr>
                      <a:r>
                        <a:rPr lang="en-GB" sz="1200" baseline="0" dirty="0" smtClean="0">
                          <a:latin typeface="Century Gothic" panose="020B0502020202020204" pitchFamily="34" charset="0"/>
                        </a:rPr>
                        <a:t>    What is the volume of the chocolate box?</a:t>
                      </a:r>
                    </a:p>
                    <a:p>
                      <a:pPr marL="171450" indent="-171450">
                        <a:buFont typeface="Arial" panose="020B0604020202020204" pitchFamily="34" charset="0"/>
                        <a:buChar char="•"/>
                      </a:pPr>
                      <a:r>
                        <a:rPr lang="en-GB" sz="1200" baseline="0" dirty="0" smtClean="0">
                          <a:latin typeface="Century Gothic" panose="020B0502020202020204" pitchFamily="34" charset="0"/>
                        </a:rPr>
                        <a:t>A carpenter’s tool box measures 45cm x 20cm x 15cm.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    What is the volume of the carpenter’s tool box?</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aseline="0" dirty="0" smtClean="0">
                          <a:latin typeface="Century Gothic" panose="020B0502020202020204" pitchFamily="34" charset="0"/>
                        </a:rPr>
                        <a:t>A removal firm has 2 lots of boxes. They measure as shown below:</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    4m x 2m x 2m</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    6.5m x 5m x 3m</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    What is the volume of each of the two boxes?</a:t>
                      </a:r>
                    </a:p>
                  </a:txBody>
                  <a:tcPr/>
                </a:tc>
                <a:extLst>
                  <a:ext uri="{0D108BD9-81ED-4DB2-BD59-A6C34878D82A}">
                    <a16:rowId xmlns:a16="http://schemas.microsoft.com/office/drawing/2014/main" val="10003"/>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1" baseline="0" dirty="0" smtClean="0">
                          <a:latin typeface="Century Gothic" panose="020B0502020202020204" pitchFamily="34" charset="0"/>
                        </a:rPr>
                        <a:t>Converting Miles to Km</a:t>
                      </a:r>
                    </a:p>
                    <a:p>
                      <a:r>
                        <a:rPr lang="en-GB" sz="1200" baseline="0" dirty="0" smtClean="0">
                          <a:latin typeface="Century Gothic" panose="020B0502020202020204" pitchFamily="34" charset="0"/>
                        </a:rPr>
                        <a:t>If you divide the number of miles by 5 and then multiply your answer by 8. In other words (X ÷ 5) x 8.</a:t>
                      </a:r>
                    </a:p>
                    <a:p>
                      <a:r>
                        <a:rPr lang="en-GB" sz="1200" baseline="0" dirty="0" smtClean="0">
                          <a:latin typeface="Century Gothic" panose="020B0502020202020204" pitchFamily="34" charset="0"/>
                        </a:rPr>
                        <a:t>Use this method to convert the following miles to Km</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45miles      60 miles      120 miles     25 miles     80 miles     65 miles </a:t>
                      </a:r>
                    </a:p>
                  </a:txBody>
                  <a:tcPr/>
                </a:tc>
                <a:extLst>
                  <a:ext uri="{0D108BD9-81ED-4DB2-BD59-A6C34878D82A}">
                    <a16:rowId xmlns:a16="http://schemas.microsoft.com/office/drawing/2014/main" val="10004"/>
                  </a:ext>
                </a:extLst>
              </a:tr>
              <a:tr h="1086327">
                <a:tc vMerge="1">
                  <a:txBody>
                    <a:bodyPr/>
                    <a:lstStyle/>
                    <a:p>
                      <a:endParaRPr lang="en-GB"/>
                    </a:p>
                  </a:txBody>
                  <a:tcPr/>
                </a:tc>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smtClean="0">
                          <a:latin typeface="Century Gothic" panose="020B0502020202020204" pitchFamily="34" charset="0"/>
                        </a:rPr>
                        <a:t>Converting</a:t>
                      </a:r>
                      <a:r>
                        <a:rPr lang="en-GB" sz="1200" b="1" baseline="0" dirty="0" smtClean="0">
                          <a:latin typeface="Century Gothic" panose="020B0502020202020204" pitchFamily="34" charset="0"/>
                        </a:rPr>
                        <a:t> Km to miles</a:t>
                      </a:r>
                      <a:endParaRPr lang="en-GB" sz="1200" b="1"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You take the kilometre number, 144, and halve it; 72. Then take a quarter of your half, 18, and just add the two together. 72 + 18 = 90. </a:t>
                      </a:r>
                      <a:r>
                        <a:rPr lang="en-GB" sz="1200" b="1" dirty="0" smtClean="0">
                          <a:latin typeface="Century Gothic" panose="020B0502020202020204" pitchFamily="34" charset="0"/>
                        </a:rPr>
                        <a:t>That’s your answer in miles</a:t>
                      </a:r>
                      <a:r>
                        <a:rPr lang="en-GB" sz="1200" dirty="0" smtClean="0">
                          <a:latin typeface="Century Gothic" panose="020B050202020202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Use this method to convert the following Km to miles: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  40Km        64Km       120Km      400Km      160Km      240Km      80Km     </a:t>
                      </a:r>
                    </a:p>
                  </a:txBody>
                  <a:tcPr/>
                </a:tc>
                <a:extLst>
                  <a:ext uri="{0D108BD9-81ED-4DB2-BD59-A6C34878D82A}">
                    <a16:rowId xmlns:a16="http://schemas.microsoft.com/office/drawing/2014/main" val="10005"/>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2</a:t>
            </a:fld>
            <a:endParaRPr lang="en-GB" dirty="0"/>
          </a:p>
        </p:txBody>
      </p:sp>
    </p:spTree>
    <p:extLst>
      <p:ext uri="{BB962C8B-B14F-4D97-AF65-F5344CB8AC3E}">
        <p14:creationId xmlns:p14="http://schemas.microsoft.com/office/powerpoint/2010/main" val="14470398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9981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4: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-Calculate, estimate and compare volume of cubes and cuboids using standard units, including cm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extending to other units such as mm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km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-Convert between miles &amp; km.</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400" b="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Estimate volume of shapes and check for accuracy</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the formula for converting m:km</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the formula to calculate distances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a conversion graph</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Chocolate box</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Bars of chocolate arrive in boxes.</a:t>
                      </a:r>
                    </a:p>
                    <a:p>
                      <a:pPr marL="0" indent="0">
                        <a:buFont typeface="Arial" panose="020B0604020202020204" pitchFamily="34" charset="0"/>
                        <a:buNone/>
                      </a:pPr>
                      <a:r>
                        <a:rPr lang="en-GB" sz="1200" dirty="0" smtClean="0">
                          <a:latin typeface="Century Gothic" panose="020B0502020202020204" pitchFamily="34" charset="0"/>
                        </a:rPr>
                        <a:t>The dimensions for the large box are 60cm x 30cm</a:t>
                      </a:r>
                      <a:r>
                        <a:rPr lang="en-GB" sz="1200" baseline="0" dirty="0" smtClean="0">
                          <a:latin typeface="Century Gothic" panose="020B0502020202020204" pitchFamily="34" charset="0"/>
                        </a:rPr>
                        <a:t> x 10cm.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Each chocolate bar measures 10cm x 5cm x 1cm.</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What is the maximum number of bars of chocolate that can fit into the larger box?</a:t>
                      </a:r>
                      <a:endParaRPr lang="en-GB" sz="12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These 3 boxes have the following dimensions (all in cm):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20 x 10 x 45                B 10 x 11 x 26</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C 25 x 25 x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Which box has the greatest volume?</a:t>
                      </a:r>
                    </a:p>
                  </a:txBody>
                  <a:tcPr>
                    <a:noFill/>
                  </a:tcPr>
                </a:tc>
                <a:tc>
                  <a:txBody>
                    <a:bodyPr/>
                    <a:lstStyle/>
                    <a:p>
                      <a:pPr marL="0" indent="0">
                        <a:buFont typeface="Arial" panose="020B0604020202020204" pitchFamily="34" charset="0"/>
                        <a:buNone/>
                      </a:pPr>
                      <a:r>
                        <a:rPr lang="en-GB" sz="1200" dirty="0" smtClean="0">
                          <a:latin typeface="Century Gothic" panose="020B0502020202020204" pitchFamily="34" charset="0"/>
                        </a:rPr>
                        <a:t>Use a quick method and the accurate method to convert these Miles to Km</a:t>
                      </a:r>
                    </a:p>
                    <a:p>
                      <a:pPr marL="0" indent="0">
                        <a:buFont typeface="Arial" panose="020B0604020202020204" pitchFamily="34" charset="0"/>
                        <a:buNone/>
                      </a:pPr>
                      <a:r>
                        <a:rPr lang="en-GB" sz="1200" dirty="0" smtClean="0">
                          <a:latin typeface="Century Gothic" panose="020B0502020202020204" pitchFamily="34" charset="0"/>
                        </a:rPr>
                        <a:t>Accurate method</a:t>
                      </a:r>
                      <a:r>
                        <a:rPr lang="en-GB" sz="1200" baseline="0" dirty="0" smtClean="0">
                          <a:latin typeface="Century Gothic" panose="020B0502020202020204" pitchFamily="34" charset="0"/>
                        </a:rPr>
                        <a:t>: </a:t>
                      </a:r>
                      <a:r>
                        <a:rPr lang="en-GB" sz="1200" dirty="0" smtClean="0">
                          <a:latin typeface="Century Gothic" panose="020B0502020202020204" pitchFamily="34" charset="0"/>
                        </a:rPr>
                        <a:t>1</a:t>
                      </a:r>
                      <a:r>
                        <a:rPr lang="en-GB" sz="1200" baseline="0" dirty="0" smtClean="0">
                          <a:latin typeface="Century Gothic" panose="020B0502020202020204" pitchFamily="34" charset="0"/>
                        </a:rPr>
                        <a:t> mile = 1.60934Km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Approximate method:</a:t>
                      </a:r>
                      <a:r>
                        <a:rPr lang="en-GB" sz="1200" dirty="0" smtClean="0">
                          <a:latin typeface="Century Gothic" panose="020B0502020202020204" pitchFamily="34" charset="0"/>
                        </a:rPr>
                        <a:t> </a:t>
                      </a:r>
                      <a:r>
                        <a:rPr lang="en-GB" sz="1200" baseline="0" dirty="0" smtClean="0">
                          <a:latin typeface="Century Gothic" panose="020B0502020202020204" pitchFamily="34" charset="0"/>
                        </a:rPr>
                        <a:t>(X miles ÷ 5) x 8.</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     205 miles               75 miles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     125 miles              105 miles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       35 miles                95 miles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       80 miles              175 miles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What is the difference in Km between the two measures?</a:t>
                      </a:r>
                    </a:p>
                  </a:txBody>
                  <a:tcPr/>
                </a:tc>
                <a:extLst>
                  <a:ext uri="{0D108BD9-81ED-4DB2-BD59-A6C34878D82A}">
                    <a16:rowId xmlns:a16="http://schemas.microsoft.com/office/drawing/2014/main" val="10004"/>
                  </a:ext>
                </a:extLst>
              </a:tr>
            </a:tbl>
          </a:graphicData>
        </a:graphic>
      </p:graphicFrame>
      <p:sp>
        <p:nvSpPr>
          <p:cNvPr id="6" name="TextBox 5"/>
          <p:cNvSpPr txBox="1"/>
          <p:nvPr/>
        </p:nvSpPr>
        <p:spPr>
          <a:xfrm>
            <a:off x="4690110" y="2251710"/>
            <a:ext cx="2114550" cy="1938992"/>
          </a:xfrm>
          <a:prstGeom prst="rect">
            <a:avLst/>
          </a:prstGeom>
          <a:noFill/>
        </p:spPr>
        <p:txBody>
          <a:bodyPr wrap="square" rtlCol="0">
            <a:spAutoFit/>
          </a:bodyPr>
          <a:lstStyle/>
          <a:p>
            <a:r>
              <a:rPr lang="en-GB" sz="1200" dirty="0">
                <a:latin typeface="Century Gothic" panose="020B0502020202020204" pitchFamily="34" charset="0"/>
              </a:rPr>
              <a:t>A block of flats has the following dimensions:</a:t>
            </a:r>
          </a:p>
          <a:p>
            <a:r>
              <a:rPr lang="en-GB" sz="1200" dirty="0">
                <a:latin typeface="Century Gothic" panose="020B0502020202020204" pitchFamily="34" charset="0"/>
              </a:rPr>
              <a:t>15m x 12m x 25m</a:t>
            </a:r>
          </a:p>
          <a:p>
            <a:r>
              <a:rPr lang="en-GB" sz="1200" dirty="0">
                <a:latin typeface="Century Gothic" panose="020B0502020202020204" pitchFamily="34" charset="0"/>
              </a:rPr>
              <a:t>What is the volume of the space occupied by the block of flats?</a:t>
            </a:r>
          </a:p>
          <a:p>
            <a:endParaRPr lang="en-GB" sz="1200" dirty="0">
              <a:latin typeface="Century Gothic" panose="020B0502020202020204" pitchFamily="34" charset="0"/>
            </a:endParaRPr>
          </a:p>
          <a:p>
            <a:r>
              <a:rPr lang="en-GB" sz="1200" dirty="0">
                <a:latin typeface="Century Gothic" panose="020B0502020202020204" pitchFamily="34" charset="0"/>
              </a:rPr>
              <a:t>T</a:t>
            </a:r>
            <a:r>
              <a:rPr lang="en-GB" sz="1200" dirty="0">
                <a:latin typeface="Century Gothic" panose="020B0502020202020204" pitchFamily="34" charset="0"/>
              </a:rPr>
              <a:t>here are 9 floors in the block of flats. What is the volume of each floor?</a:t>
            </a:r>
            <a:endParaRPr lang="en-GB" sz="1200" dirty="0">
              <a:latin typeface="Century Gothic" panose="020B050202020202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3569970" y="2392680"/>
            <a:ext cx="1129202" cy="134493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522" y="4620240"/>
            <a:ext cx="750398" cy="72288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2921" y="4425802"/>
            <a:ext cx="1049165" cy="847725"/>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00778" y="4512612"/>
            <a:ext cx="899160" cy="760914"/>
          </a:xfrm>
          <a:prstGeom prst="rect">
            <a:avLst/>
          </a:prstGeom>
        </p:spPr>
      </p:pic>
      <p:sp>
        <p:nvSpPr>
          <p:cNvPr id="11" name="TextBox 10"/>
          <p:cNvSpPr txBox="1"/>
          <p:nvPr/>
        </p:nvSpPr>
        <p:spPr>
          <a:xfrm>
            <a:off x="3624929" y="4785883"/>
            <a:ext cx="287741" cy="369332"/>
          </a:xfrm>
          <a:prstGeom prst="rect">
            <a:avLst/>
          </a:prstGeom>
          <a:noFill/>
        </p:spPr>
        <p:txBody>
          <a:bodyPr wrap="square" rtlCol="0">
            <a:spAutoFit/>
          </a:bodyPr>
          <a:lstStyle/>
          <a:p>
            <a:r>
              <a:rPr lang="en-GB" dirty="0">
                <a:latin typeface="Century Gothic" panose="020B0502020202020204" pitchFamily="34" charset="0"/>
              </a:rPr>
              <a:t>A</a:t>
            </a:r>
            <a:endParaRPr lang="en-GB" dirty="0">
              <a:latin typeface="Century Gothic" panose="020B0502020202020204" pitchFamily="34" charset="0"/>
            </a:endParaRPr>
          </a:p>
        </p:txBody>
      </p:sp>
      <p:sp>
        <p:nvSpPr>
          <p:cNvPr id="12" name="TextBox 11"/>
          <p:cNvSpPr txBox="1"/>
          <p:nvPr/>
        </p:nvSpPr>
        <p:spPr>
          <a:xfrm>
            <a:off x="4688120" y="4597552"/>
            <a:ext cx="287741" cy="369332"/>
          </a:xfrm>
          <a:prstGeom prst="rect">
            <a:avLst/>
          </a:prstGeom>
          <a:noFill/>
        </p:spPr>
        <p:txBody>
          <a:bodyPr wrap="square" rtlCol="0">
            <a:spAutoFit/>
          </a:bodyPr>
          <a:lstStyle/>
          <a:p>
            <a:r>
              <a:rPr lang="en-GB" dirty="0">
                <a:latin typeface="Century Gothic" panose="020B0502020202020204" pitchFamily="34" charset="0"/>
              </a:rPr>
              <a:t>B</a:t>
            </a:r>
          </a:p>
        </p:txBody>
      </p:sp>
      <p:sp>
        <p:nvSpPr>
          <p:cNvPr id="13" name="TextBox 12"/>
          <p:cNvSpPr txBox="1"/>
          <p:nvPr/>
        </p:nvSpPr>
        <p:spPr>
          <a:xfrm>
            <a:off x="5881436" y="4611419"/>
            <a:ext cx="287741" cy="369332"/>
          </a:xfrm>
          <a:prstGeom prst="rect">
            <a:avLst/>
          </a:prstGeom>
          <a:noFill/>
        </p:spPr>
        <p:txBody>
          <a:bodyPr wrap="square" rtlCol="0">
            <a:spAutoFit/>
          </a:bodyPr>
          <a:lstStyle/>
          <a:p>
            <a:r>
              <a:rPr lang="en-GB" dirty="0">
                <a:latin typeface="Century Gothic" panose="020B0502020202020204" pitchFamily="34" charset="0"/>
              </a:rPr>
              <a:t>C</a:t>
            </a:r>
          </a:p>
        </p:txBody>
      </p:sp>
      <p:sp>
        <p:nvSpPr>
          <p:cNvPr id="14"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3</a:t>
            </a:fld>
            <a:endParaRPr lang="en-GB" dirty="0"/>
          </a:p>
        </p:txBody>
      </p:sp>
    </p:spTree>
    <p:extLst>
      <p:ext uri="{BB962C8B-B14F-4D97-AF65-F5344CB8AC3E}">
        <p14:creationId xmlns:p14="http://schemas.microsoft.com/office/powerpoint/2010/main" val="1987528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23781"/>
          <a:ext cx="8564137" cy="6175693"/>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4: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-Calculate, estimate and compare volume of cubes and cuboids using standard units, including cm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extending to other units such as mm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and km</a:t>
                      </a:r>
                      <a:r>
                        <a:rPr lang="en-GB" sz="1400" baseline="300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-Convert between miles &amp; km.</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Estimate volume of shapes and check for accuracy</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the formula for converting m:km</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the formula to calculate distances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a conversion graph</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Gold Bar Extravaganza</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large box holds gold bars.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The box has the following dimensions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5m x 3m x 2m.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Each bar of gold is 30cm x 10cm x 5cm.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What is the maximum number of bars that will fit into the large box?</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Explain your reasoning.</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Hotel Design</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 large hotel has 16 floors.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Each floor has the following dimensions: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25m x 20m x 3m.</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is volume of the whole building?</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The designers want to fit five rooms in each floor. Design one of the floors. Make sure that there is enough space in each room and that there is corridor which enables access to each room. Rooms can be of different size.</a:t>
                      </a:r>
                    </a:p>
                  </a:txBody>
                  <a:tcPr>
                    <a:solidFill>
                      <a:schemeClr val="accent1">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Taxi Mix-up</a:t>
                      </a:r>
                    </a:p>
                    <a:p>
                      <a:pPr marL="0" indent="0">
                        <a:buFont typeface="Arial" panose="020B0604020202020204" pitchFamily="34" charset="0"/>
                        <a:buNone/>
                      </a:pPr>
                      <a:r>
                        <a:rPr lang="en-GB" sz="1200" b="0" dirty="0" smtClean="0">
                          <a:latin typeface="Century Gothic" panose="020B0502020202020204" pitchFamily="34" charset="0"/>
                        </a:rPr>
                        <a:t>A man notices that a taxi firm has 2 sets of fairs. </a:t>
                      </a:r>
                    </a:p>
                    <a:p>
                      <a:pPr marL="0" indent="0">
                        <a:buFont typeface="Arial" panose="020B0604020202020204" pitchFamily="34" charset="0"/>
                        <a:buNone/>
                      </a:pPr>
                      <a:r>
                        <a:rPr lang="en-GB" sz="1200" b="0" dirty="0" smtClean="0">
                          <a:latin typeface="Century Gothic" panose="020B0502020202020204" pitchFamily="34" charset="0"/>
                        </a:rPr>
                        <a:t>The first is measured in Km and the second</a:t>
                      </a:r>
                      <a:r>
                        <a:rPr lang="en-GB" sz="1200" b="0" baseline="0" dirty="0" smtClean="0">
                          <a:latin typeface="Century Gothic" panose="020B0502020202020204" pitchFamily="34" charset="0"/>
                        </a:rPr>
                        <a:t> in miles.</a:t>
                      </a:r>
                    </a:p>
                    <a:p>
                      <a:pPr marL="0" indent="0">
                        <a:buFont typeface="Arial" panose="020B0604020202020204" pitchFamily="34" charset="0"/>
                        <a:buNone/>
                      </a:pPr>
                      <a:r>
                        <a:rPr lang="en-GB" sz="1200" b="0" baseline="0" dirty="0" smtClean="0">
                          <a:latin typeface="Century Gothic" panose="020B0502020202020204" pitchFamily="34" charset="0"/>
                        </a:rPr>
                        <a:t>The two prices are as follows:</a:t>
                      </a:r>
                    </a:p>
                    <a:p>
                      <a:pPr marL="0" indent="0">
                        <a:buFont typeface="Arial" panose="020B0604020202020204" pitchFamily="34" charset="0"/>
                        <a:buNone/>
                      </a:pPr>
                      <a:r>
                        <a:rPr lang="en-GB" sz="1200" b="0" baseline="0" dirty="0" smtClean="0">
                          <a:latin typeface="Century Gothic" panose="020B0502020202020204" pitchFamily="34" charset="0"/>
                        </a:rPr>
                        <a:t>25p for 5 Km  or 25p for 3 miles.</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The man wants to go on a 80Km or 50 mile trip. What is the difference in taxi firm’s prices? </a:t>
                      </a:r>
                      <a:endParaRPr lang="en-GB" sz="1200" b="0" dirty="0" smtClean="0">
                        <a:latin typeface="Century Gothic" panose="020B0502020202020204" pitchFamily="34" charset="0"/>
                      </a:endParaRPr>
                    </a:p>
                  </a:txBody>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House extension</a:t>
                      </a:r>
                    </a:p>
                    <a:p>
                      <a:pPr marL="0" indent="0">
                        <a:buFont typeface="Arial" panose="020B0604020202020204" pitchFamily="34" charset="0"/>
                        <a:buNone/>
                      </a:pPr>
                      <a:r>
                        <a:rPr lang="en-GB" sz="1200" baseline="0" dirty="0" smtClean="0">
                          <a:latin typeface="Century Gothic" panose="020B0502020202020204" pitchFamily="34" charset="0"/>
                        </a:rPr>
                        <a:t>A builder charges for an extension by m³.</a:t>
                      </a:r>
                    </a:p>
                    <a:p>
                      <a:pPr marL="0" indent="0">
                        <a:buFont typeface="Arial" panose="020B0604020202020204" pitchFamily="34" charset="0"/>
                        <a:buNone/>
                      </a:pPr>
                      <a:r>
                        <a:rPr lang="en-GB" sz="1200" baseline="0" dirty="0" smtClean="0">
                          <a:latin typeface="Century Gothic" panose="020B0502020202020204" pitchFamily="34" charset="0"/>
                        </a:rPr>
                        <a:t>He charges £250 per m³.</a:t>
                      </a:r>
                    </a:p>
                    <a:p>
                      <a:pPr marL="0" indent="0">
                        <a:buFont typeface="Arial" panose="020B0604020202020204" pitchFamily="34" charset="0"/>
                        <a:buNone/>
                      </a:pPr>
                      <a:r>
                        <a:rPr lang="en-GB" sz="1200" baseline="0" dirty="0" smtClean="0">
                          <a:latin typeface="Century Gothic" panose="020B0502020202020204" pitchFamily="34" charset="0"/>
                        </a:rPr>
                        <a:t>The first family want an extension which measures 5m x 4m x 3m;</a:t>
                      </a:r>
                    </a:p>
                    <a:p>
                      <a:pPr marL="0" indent="0">
                        <a:buFont typeface="Arial" panose="020B0604020202020204" pitchFamily="34" charset="0"/>
                        <a:buNone/>
                      </a:pPr>
                      <a:r>
                        <a:rPr lang="en-GB" sz="1200" baseline="0" dirty="0" smtClean="0">
                          <a:latin typeface="Century Gothic" panose="020B0502020202020204" pitchFamily="34" charset="0"/>
                        </a:rPr>
                        <a:t>The second family want an extension which measures 8m x 4m x 3m;</a:t>
                      </a:r>
                    </a:p>
                    <a:p>
                      <a:pPr marL="0" indent="0">
                        <a:buFont typeface="Arial" panose="020B0604020202020204" pitchFamily="34" charset="0"/>
                        <a:buNone/>
                      </a:pPr>
                      <a:r>
                        <a:rPr lang="en-GB" sz="1200" baseline="0" dirty="0" smtClean="0">
                          <a:latin typeface="Century Gothic" panose="020B0502020202020204" pitchFamily="34" charset="0"/>
                        </a:rPr>
                        <a:t>The third family want an extension which measures 12m x 4m x 3m</a:t>
                      </a:r>
                    </a:p>
                    <a:p>
                      <a:pPr marL="0" indent="0">
                        <a:buFont typeface="Arial" panose="020B0604020202020204" pitchFamily="34" charset="0"/>
                        <a:buNone/>
                      </a:pPr>
                      <a:r>
                        <a:rPr lang="en-GB" sz="1200" baseline="0" dirty="0" smtClean="0">
                          <a:latin typeface="Century Gothic" panose="020B0502020202020204" pitchFamily="34" charset="0"/>
                        </a:rPr>
                        <a:t>Which family will pay most and by how much?</a:t>
                      </a:r>
                    </a:p>
                  </a:txBody>
                  <a:tcPr/>
                </a:tc>
                <a:extLst>
                  <a:ext uri="{0D108BD9-81ED-4DB2-BD59-A6C34878D82A}">
                    <a16:rowId xmlns:a16="http://schemas.microsoft.com/office/drawing/2014/main" val="10004"/>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4</a:t>
            </a:fld>
            <a:endParaRPr lang="en-GB" dirty="0"/>
          </a:p>
        </p:txBody>
      </p:sp>
    </p:spTree>
    <p:extLst>
      <p:ext uri="{BB962C8B-B14F-4D97-AF65-F5344CB8AC3E}">
        <p14:creationId xmlns:p14="http://schemas.microsoft.com/office/powerpoint/2010/main" val="1016145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6074410"/>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762402">
                  <a:extLst>
                    <a:ext uri="{9D8B030D-6E8A-4147-A177-3AD203B41FA5}">
                      <a16:colId xmlns:a16="http://schemas.microsoft.com/office/drawing/2014/main" val="20001"/>
                    </a:ext>
                  </a:extLst>
                </a:gridCol>
                <a:gridCol w="46863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548890">
                  <a:extLst>
                    <a:ext uri="{9D8B030D-6E8A-4147-A177-3AD203B41FA5}">
                      <a16:colId xmlns:a16="http://schemas.microsoft.com/office/drawing/2014/main" val="20005"/>
                    </a:ext>
                  </a:extLst>
                </a:gridCol>
                <a:gridCol w="82514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Autumn 2: Week 5: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Autumn 2: Week 5</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Measures</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Use, read, write and convert between standard units, converting measurements of length, mass, volume and time from a smaller unit of measure to a larger unit, and vice versa, using decimal notation to three decimal places.</a:t>
                      </a: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424317">
                <a:tc gridSpan="2">
                  <a:txBody>
                    <a:bodyPr/>
                    <a:lstStyle/>
                    <a:p>
                      <a:pPr algn="l"/>
                      <a:r>
                        <a:rPr lang="en-GB" sz="1600" dirty="0" smtClean="0">
                          <a:latin typeface="Century Gothic" panose="020B0502020202020204" pitchFamily="34" charset="0"/>
                        </a:rPr>
                        <a:t>How many seconds in 23 minutes?</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rowSpan="2">
                  <a:txBody>
                    <a:bodyPr/>
                    <a:lstStyle/>
                    <a:p>
                      <a:r>
                        <a:rPr lang="en-GB" sz="1400" dirty="0" smtClean="0">
                          <a:latin typeface="Century Gothic" panose="020B0502020202020204" pitchFamily="34" charset="0"/>
                        </a:rPr>
                        <a:t>Three children</a:t>
                      </a:r>
                      <a:r>
                        <a:rPr lang="en-GB" sz="1400" baseline="0" dirty="0" smtClean="0">
                          <a:latin typeface="Century Gothic" panose="020B0502020202020204" pitchFamily="34" charset="0"/>
                        </a:rPr>
                        <a:t> weigh 85Kg between them.</a:t>
                      </a:r>
                    </a:p>
                    <a:p>
                      <a:r>
                        <a:rPr lang="en-GB" sz="1400" baseline="0" dirty="0" smtClean="0">
                          <a:latin typeface="Century Gothic" panose="020B0502020202020204" pitchFamily="34" charset="0"/>
                        </a:rPr>
                        <a:t>The first weighs 23Kg, the second 32Kg. How many grams does the third weigh?</a:t>
                      </a:r>
                      <a:endParaRPr lang="en-GB" sz="1400" dirty="0" smtClean="0">
                        <a:latin typeface="Century Gothic" panose="020B0502020202020204" pitchFamily="34" charset="0"/>
                      </a:endParaRPr>
                    </a:p>
                  </a:txBody>
                  <a:tcPr/>
                </a:tc>
                <a:tc rowSpan="2">
                  <a:txBody>
                    <a:bodyPr/>
                    <a:lstStyle/>
                    <a:p>
                      <a:pPr algn="l"/>
                      <a:endParaRPr lang="en-GB" sz="1600" dirty="0" smtClean="0">
                        <a:latin typeface="Century Gothic" panose="020B0502020202020204" pitchFamily="34" charset="0"/>
                      </a:endParaRPr>
                    </a:p>
                  </a:txBody>
                  <a:tcPr/>
                </a:tc>
                <a:tc rowSpan="2">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424317">
                <a:tc gridSpan="2">
                  <a:txBody>
                    <a:bodyPr/>
                    <a:lstStyle/>
                    <a:p>
                      <a:pPr algn="l"/>
                      <a:r>
                        <a:rPr lang="en-GB" sz="1600" dirty="0" smtClean="0">
                          <a:latin typeface="Century Gothic" panose="020B0502020202020204" pitchFamily="34" charset="0"/>
                        </a:rPr>
                        <a:t>Write 3290 seconds as minutes and seconds.</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vMerge="1">
                  <a:txBody>
                    <a:bodyPr/>
                    <a:lstStyle/>
                    <a:p>
                      <a:endParaRPr lang="en-GB" sz="1600" dirty="0">
                        <a:latin typeface="Century Gothic" panose="020B0502020202020204" pitchFamily="34" charset="0"/>
                      </a:endParaRPr>
                    </a:p>
                  </a:txBody>
                  <a:tcPr/>
                </a:tc>
                <a:tc vMerge="1">
                  <a:txBody>
                    <a:bodyPr/>
                    <a:lstStyle/>
                    <a:p>
                      <a:pPr algn="l"/>
                      <a:endParaRPr lang="en-GB" sz="1600" dirty="0" smtClean="0">
                        <a:latin typeface="Century Gothic" panose="020B0502020202020204" pitchFamily="34" charset="0"/>
                      </a:endParaRPr>
                    </a:p>
                  </a:txBody>
                  <a:tcPr/>
                </a:tc>
                <a:tc vMerge="1">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424317">
                <a:tc gridSpan="2">
                  <a:txBody>
                    <a:bodyPr/>
                    <a:lstStyle/>
                    <a:p>
                      <a:pPr algn="l"/>
                      <a:r>
                        <a:rPr lang="en-GB" sz="1600" dirty="0" smtClean="0">
                          <a:latin typeface="Century Gothic" panose="020B0502020202020204" pitchFamily="34" charset="0"/>
                        </a:rPr>
                        <a:t>Write 3490 grams as Kg and grams.</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rowSpan="2">
                  <a:txBody>
                    <a:bodyPr/>
                    <a:lstStyle/>
                    <a:p>
                      <a:r>
                        <a:rPr lang="en-GB" sz="1600" dirty="0" smtClean="0">
                          <a:latin typeface="Century Gothic" panose="020B0502020202020204" pitchFamily="34" charset="0"/>
                        </a:rPr>
                        <a:t>On three consecutive days, Ryan</a:t>
                      </a:r>
                      <a:r>
                        <a:rPr lang="en-GB" sz="1600" baseline="0" dirty="0" smtClean="0">
                          <a:latin typeface="Century Gothic" panose="020B0502020202020204" pitchFamily="34" charset="0"/>
                        </a:rPr>
                        <a:t> runs 4.7Km; 5.3Km and 4.8Km. How many metres did he run?</a:t>
                      </a:r>
                      <a:endParaRPr lang="en-GB" sz="1600" dirty="0">
                        <a:latin typeface="Century Gothic" panose="020B0502020202020204" pitchFamily="34" charset="0"/>
                      </a:endParaRPr>
                    </a:p>
                  </a:txBody>
                  <a:tcPr/>
                </a:tc>
                <a:tc rowSpan="2">
                  <a:txBody>
                    <a:bodyPr/>
                    <a:lstStyle/>
                    <a:p>
                      <a:pPr algn="l"/>
                      <a:endParaRPr lang="en-GB" sz="1600" dirty="0" smtClean="0">
                        <a:latin typeface="Century Gothic" panose="020B0502020202020204" pitchFamily="34" charset="0"/>
                      </a:endParaRPr>
                    </a:p>
                  </a:txBody>
                  <a:tcPr/>
                </a:tc>
                <a:tc rowSpan="2">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424318">
                <a:tc gridSpan="2">
                  <a:txBody>
                    <a:bodyPr/>
                    <a:lstStyle/>
                    <a:p>
                      <a:pPr algn="l"/>
                      <a:r>
                        <a:rPr lang="en-GB" sz="1600" dirty="0" smtClean="0">
                          <a:latin typeface="Century Gothic" panose="020B0502020202020204" pitchFamily="34" charset="0"/>
                        </a:rPr>
                        <a:t>How many hours in 4 days and 10 hours?</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vMerge="1">
                  <a:txBody>
                    <a:bodyPr/>
                    <a:lstStyle/>
                    <a:p>
                      <a:endParaRPr lang="en-GB" sz="1600" dirty="0">
                        <a:latin typeface="Century Gothic" panose="020B0502020202020204" pitchFamily="34" charset="0"/>
                      </a:endParaRPr>
                    </a:p>
                  </a:txBody>
                  <a:tcPr/>
                </a:tc>
                <a:tc vMerge="1">
                  <a:txBody>
                    <a:bodyPr/>
                    <a:lstStyle/>
                    <a:p>
                      <a:pPr algn="l"/>
                      <a:endParaRPr lang="en-GB" sz="1600" dirty="0" smtClean="0">
                        <a:latin typeface="Century Gothic" panose="020B0502020202020204" pitchFamily="34" charset="0"/>
                      </a:endParaRPr>
                    </a:p>
                  </a:txBody>
                  <a:tcPr/>
                </a:tc>
                <a:tc vMerge="1">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424318">
                <a:tc gridSpan="2">
                  <a:txBody>
                    <a:bodyPr/>
                    <a:lstStyle/>
                    <a:p>
                      <a:pPr algn="l"/>
                      <a:r>
                        <a:rPr lang="en-GB" sz="1600" dirty="0" smtClean="0">
                          <a:latin typeface="Century Gothic" panose="020B0502020202020204" pitchFamily="34" charset="0"/>
                        </a:rPr>
                        <a:t>How many metres in 7.4 Km? </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How many minutes have passed between 2.35am and 4.15 am?</a:t>
                      </a:r>
                    </a:p>
                    <a:p>
                      <a:endParaRPr lang="en-GB" sz="1600" dirty="0">
                        <a:latin typeface="Century Gothic" panose="020B0502020202020204" pitchFamily="34" charset="0"/>
                      </a:endParaRPr>
                    </a:p>
                  </a:txBody>
                  <a:tcPr/>
                </a:tc>
                <a:tc rowSpan="2">
                  <a:txBody>
                    <a:bodyPr/>
                    <a:lstStyle/>
                    <a:p>
                      <a:pPr algn="l"/>
                      <a:endParaRPr lang="en-GB" sz="1600" dirty="0" smtClean="0">
                        <a:latin typeface="Century Gothic" panose="020B0502020202020204" pitchFamily="34" charset="0"/>
                      </a:endParaRPr>
                    </a:p>
                  </a:txBody>
                  <a:tcPr/>
                </a:tc>
                <a:tc rowSpan="2">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424317">
                <a:tc gridSpan="2">
                  <a:txBody>
                    <a:bodyPr/>
                    <a:lstStyle/>
                    <a:p>
                      <a:pPr algn="l"/>
                      <a:r>
                        <a:rPr lang="en-GB" sz="1600" dirty="0" smtClean="0">
                          <a:latin typeface="Century Gothic" panose="020B0502020202020204" pitchFamily="34" charset="0"/>
                        </a:rPr>
                        <a:t>How many cm</a:t>
                      </a:r>
                      <a:r>
                        <a:rPr lang="en-GB" sz="1600" baseline="0" dirty="0" smtClean="0">
                          <a:latin typeface="Century Gothic" panose="020B0502020202020204" pitchFamily="34" charset="0"/>
                        </a:rPr>
                        <a:t> in 6.7 metres?</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vMerge="1">
                  <a:txBody>
                    <a:bodyPr/>
                    <a:lstStyle/>
                    <a:p>
                      <a:endParaRPr lang="en-GB" sz="1600" dirty="0">
                        <a:latin typeface="Century Gothic" panose="020B0502020202020204" pitchFamily="34" charset="0"/>
                      </a:endParaRPr>
                    </a:p>
                  </a:txBody>
                  <a:tcPr/>
                </a:tc>
                <a:tc vMerge="1">
                  <a:txBody>
                    <a:bodyPr/>
                    <a:lstStyle/>
                    <a:p>
                      <a:pPr algn="l"/>
                      <a:endParaRPr lang="en-GB" sz="1600" dirty="0" smtClean="0">
                        <a:latin typeface="Century Gothic" panose="020B0502020202020204" pitchFamily="34" charset="0"/>
                      </a:endParaRPr>
                    </a:p>
                  </a:txBody>
                  <a:tcPr/>
                </a:tc>
                <a:tc vMerge="1">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9"/>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5</a:t>
            </a:fld>
            <a:endParaRPr lang="en-GB" dirty="0"/>
          </a:p>
        </p:txBody>
      </p:sp>
    </p:spTree>
    <p:extLst>
      <p:ext uri="{BB962C8B-B14F-4D97-AF65-F5344CB8AC3E}">
        <p14:creationId xmlns:p14="http://schemas.microsoft.com/office/powerpoint/2010/main" val="22701027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75249"/>
          <a:ext cx="8564136" cy="603821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740149">
                  <a:extLst>
                    <a:ext uri="{9D8B030D-6E8A-4147-A177-3AD203B41FA5}">
                      <a16:colId xmlns:a16="http://schemas.microsoft.com/office/drawing/2014/main" val="20001"/>
                    </a:ext>
                  </a:extLst>
                </a:gridCol>
                <a:gridCol w="517360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5: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Use, read, write and convert between standard units, converting measurements of length, mass, volume and time from a smaller unit of measure to a larger unit, and vice versa, using decimal notation to three decimal places.</a:t>
                      </a: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3">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add and subtract positive and negative integers for measures such as temperature and money</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Convert large numbers of cm into m; ml into l; g into kg; minutes into hours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This is a unit which aims to improve pupils’ ability to convert between standard units.</a:t>
                      </a:r>
                    </a:p>
                    <a:p>
                      <a:pPr marL="171450" indent="-171450">
                        <a:buFont typeface="Arial" panose="020B0604020202020204" pitchFamily="34" charset="0"/>
                        <a:buChar char="•"/>
                      </a:pPr>
                      <a:r>
                        <a:rPr lang="en-GB" sz="1200" baseline="0" dirty="0" smtClean="0">
                          <a:latin typeface="Century Gothic" panose="020B0502020202020204" pitchFamily="34" charset="0"/>
                        </a:rPr>
                        <a:t>This will include length; weight; volume; time and temperature.</a:t>
                      </a:r>
                    </a:p>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Here are the recorded high and low temperatures for each month last year.</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What is the difference between the highest recorded and lowest recorded temperature through the year?</a:t>
                      </a:r>
                    </a:p>
                    <a:p>
                      <a:r>
                        <a:rPr lang="en-GB" sz="1200" baseline="0" dirty="0" smtClean="0">
                          <a:latin typeface="Century Gothic" panose="020B0502020202020204" pitchFamily="34" charset="0"/>
                        </a:rPr>
                        <a:t>Look at the winter months of Dec; Jan and Feb: What is the difference between the highest winter temperature and the lowest winter temperature?</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Convert the following weight to grams: 2.34Kg; 5.67Kg; 8.28Kg</a:t>
                      </a:r>
                    </a:p>
                    <a:p>
                      <a:r>
                        <a:rPr lang="en-GB" sz="1200" dirty="0" smtClean="0">
                          <a:latin typeface="Century Gothic" panose="020B0502020202020204" pitchFamily="34" charset="0"/>
                        </a:rPr>
                        <a:t>Convert the following length to metres: 1.76Km; 2.34Km; 3.35Km</a:t>
                      </a:r>
                    </a:p>
                    <a:p>
                      <a:r>
                        <a:rPr lang="en-GB" sz="1200" dirty="0" smtClean="0">
                          <a:latin typeface="Century Gothic" panose="020B0502020202020204" pitchFamily="34" charset="0"/>
                        </a:rPr>
                        <a:t>Convert the following time to seconds: 1hour</a:t>
                      </a:r>
                      <a:r>
                        <a:rPr lang="en-GB" sz="1200" baseline="0" dirty="0" smtClean="0">
                          <a:latin typeface="Century Gothic" panose="020B0502020202020204" pitchFamily="34" charset="0"/>
                        </a:rPr>
                        <a:t> and 34 minutes</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5"/>
                  </a:ext>
                </a:extLst>
              </a:tr>
            </a:tbl>
          </a:graphicData>
        </a:graphic>
      </p:graphicFrame>
      <p:graphicFrame>
        <p:nvGraphicFramePr>
          <p:cNvPr id="5" name="Table 4"/>
          <p:cNvGraphicFramePr>
            <a:graphicFrameLocks noGrp="1"/>
          </p:cNvGraphicFramePr>
          <p:nvPr>
            <p:extLst/>
          </p:nvPr>
        </p:nvGraphicFramePr>
        <p:xfrm>
          <a:off x="5303866" y="2379987"/>
          <a:ext cx="4865376" cy="1207770"/>
        </p:xfrm>
        <a:graphic>
          <a:graphicData uri="http://schemas.openxmlformats.org/drawingml/2006/table">
            <a:tbl>
              <a:tblPr firstRow="1" bandRow="1">
                <a:tableStyleId>{5C22544A-7EE6-4342-B048-85BDC9FD1C3A}</a:tableStyleId>
              </a:tblPr>
              <a:tblGrid>
                <a:gridCol w="405448">
                  <a:extLst>
                    <a:ext uri="{9D8B030D-6E8A-4147-A177-3AD203B41FA5}">
                      <a16:colId xmlns:a16="http://schemas.microsoft.com/office/drawing/2014/main" val="20000"/>
                    </a:ext>
                  </a:extLst>
                </a:gridCol>
                <a:gridCol w="405448">
                  <a:extLst>
                    <a:ext uri="{9D8B030D-6E8A-4147-A177-3AD203B41FA5}">
                      <a16:colId xmlns:a16="http://schemas.microsoft.com/office/drawing/2014/main" val="20001"/>
                    </a:ext>
                  </a:extLst>
                </a:gridCol>
                <a:gridCol w="405448">
                  <a:extLst>
                    <a:ext uri="{9D8B030D-6E8A-4147-A177-3AD203B41FA5}">
                      <a16:colId xmlns:a16="http://schemas.microsoft.com/office/drawing/2014/main" val="20002"/>
                    </a:ext>
                  </a:extLst>
                </a:gridCol>
                <a:gridCol w="405448">
                  <a:extLst>
                    <a:ext uri="{9D8B030D-6E8A-4147-A177-3AD203B41FA5}">
                      <a16:colId xmlns:a16="http://schemas.microsoft.com/office/drawing/2014/main" val="20003"/>
                    </a:ext>
                  </a:extLst>
                </a:gridCol>
                <a:gridCol w="405448">
                  <a:extLst>
                    <a:ext uri="{9D8B030D-6E8A-4147-A177-3AD203B41FA5}">
                      <a16:colId xmlns:a16="http://schemas.microsoft.com/office/drawing/2014/main" val="20004"/>
                    </a:ext>
                  </a:extLst>
                </a:gridCol>
                <a:gridCol w="405448">
                  <a:extLst>
                    <a:ext uri="{9D8B030D-6E8A-4147-A177-3AD203B41FA5}">
                      <a16:colId xmlns:a16="http://schemas.microsoft.com/office/drawing/2014/main" val="20005"/>
                    </a:ext>
                  </a:extLst>
                </a:gridCol>
                <a:gridCol w="405448">
                  <a:extLst>
                    <a:ext uri="{9D8B030D-6E8A-4147-A177-3AD203B41FA5}">
                      <a16:colId xmlns:a16="http://schemas.microsoft.com/office/drawing/2014/main" val="20006"/>
                    </a:ext>
                  </a:extLst>
                </a:gridCol>
                <a:gridCol w="405448">
                  <a:extLst>
                    <a:ext uri="{9D8B030D-6E8A-4147-A177-3AD203B41FA5}">
                      <a16:colId xmlns:a16="http://schemas.microsoft.com/office/drawing/2014/main" val="20007"/>
                    </a:ext>
                  </a:extLst>
                </a:gridCol>
                <a:gridCol w="405448">
                  <a:extLst>
                    <a:ext uri="{9D8B030D-6E8A-4147-A177-3AD203B41FA5}">
                      <a16:colId xmlns:a16="http://schemas.microsoft.com/office/drawing/2014/main" val="20008"/>
                    </a:ext>
                  </a:extLst>
                </a:gridCol>
                <a:gridCol w="405448">
                  <a:extLst>
                    <a:ext uri="{9D8B030D-6E8A-4147-A177-3AD203B41FA5}">
                      <a16:colId xmlns:a16="http://schemas.microsoft.com/office/drawing/2014/main" val="20009"/>
                    </a:ext>
                  </a:extLst>
                </a:gridCol>
                <a:gridCol w="405448">
                  <a:extLst>
                    <a:ext uri="{9D8B030D-6E8A-4147-A177-3AD203B41FA5}">
                      <a16:colId xmlns:a16="http://schemas.microsoft.com/office/drawing/2014/main" val="20010"/>
                    </a:ext>
                  </a:extLst>
                </a:gridCol>
                <a:gridCol w="405448">
                  <a:extLst>
                    <a:ext uri="{9D8B030D-6E8A-4147-A177-3AD203B41FA5}">
                      <a16:colId xmlns:a16="http://schemas.microsoft.com/office/drawing/2014/main" val="20011"/>
                    </a:ext>
                  </a:extLst>
                </a:gridCol>
              </a:tblGrid>
              <a:tr h="466090">
                <a:tc>
                  <a:txBody>
                    <a:bodyPr/>
                    <a:lstStyle/>
                    <a:p>
                      <a:r>
                        <a:rPr lang="en-GB" sz="1100" dirty="0" smtClean="0">
                          <a:latin typeface="Century Gothic" panose="020B0502020202020204" pitchFamily="34" charset="0"/>
                        </a:rPr>
                        <a:t>Jan</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Feb</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Mar</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Apr</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May</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Jun</a:t>
                      </a:r>
                    </a:p>
                    <a:p>
                      <a:endParaRPr lang="en-GB" sz="1100" dirty="0" smtClean="0">
                        <a:latin typeface="Century Gothic" panose="020B0502020202020204" pitchFamily="34" charset="0"/>
                      </a:endParaRPr>
                    </a:p>
                    <a:p>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July</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Aug</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Sep</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Oct</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Nov</a:t>
                      </a:r>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latin typeface="Century Gothic" panose="020B0502020202020204" pitchFamily="34" charset="0"/>
                        </a:rPr>
                        <a:t>Dec</a:t>
                      </a:r>
                    </a:p>
                    <a:p>
                      <a:endParaRPr lang="en-GB" sz="11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100" dirty="0" smtClean="0">
                          <a:latin typeface="Century Gothic" panose="020B0502020202020204" pitchFamily="34" charset="0"/>
                        </a:rPr>
                        <a:t>-8</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-12</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-5</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-3</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7</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9</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12</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10</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5</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-6</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en-GB" sz="1100" dirty="0" smtClean="0">
                          <a:latin typeface="Century Gothic" panose="020B0502020202020204" pitchFamily="34" charset="0"/>
                        </a:rPr>
                        <a:t>1</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3</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10</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16</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19</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21</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26</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28</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22</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19</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10</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2</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6"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6</a:t>
            </a:fld>
            <a:endParaRPr lang="en-GB" dirty="0"/>
          </a:p>
        </p:txBody>
      </p:sp>
    </p:spTree>
    <p:extLst>
      <p:ext uri="{BB962C8B-B14F-4D97-AF65-F5344CB8AC3E}">
        <p14:creationId xmlns:p14="http://schemas.microsoft.com/office/powerpoint/2010/main" val="9261695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34621"/>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5: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Use, read, write and convert between standard units, converting measurements of length, mass, volume and time from a smaller unit of measure to a larger unit, and vice versa, using decimal notation to three decimal places.</a:t>
                      </a: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3">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add and subtract positive and negative integers for measures such as temperature and money</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Convert large numbers of cm into m; ml into l; g into kg; minutes into hours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train left Chesterfield at 10.35am</a:t>
                      </a:r>
                      <a:r>
                        <a:rPr lang="en-GB" sz="1200" kern="1200" baseline="0" dirty="0" smtClean="0">
                          <a:solidFill>
                            <a:schemeClr val="dk1"/>
                          </a:solidFill>
                          <a:effectLst/>
                          <a:latin typeface="Century Gothic" panose="020B0502020202020204" pitchFamily="34" charset="0"/>
                          <a:ea typeface="+mn-ea"/>
                          <a:cs typeface="+mn-cs"/>
                        </a:rPr>
                        <a:t> and arrives in Carlisle at 1.05 pm.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In minutes, how long did the journey take?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train left Manchester at 11.55am</a:t>
                      </a:r>
                      <a:r>
                        <a:rPr lang="en-GB" sz="1200" kern="1200" baseline="0" dirty="0" smtClean="0">
                          <a:solidFill>
                            <a:schemeClr val="dk1"/>
                          </a:solidFill>
                          <a:effectLst/>
                          <a:latin typeface="Century Gothic" panose="020B0502020202020204" pitchFamily="34" charset="0"/>
                          <a:ea typeface="+mn-ea"/>
                          <a:cs typeface="+mn-cs"/>
                        </a:rPr>
                        <a:t> and arrives in London at 2.15 pm.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In minutes, how long did the journey take?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train left Edinburgh at 8.35am</a:t>
                      </a:r>
                      <a:r>
                        <a:rPr lang="en-GB" sz="1200" kern="1200" baseline="0" dirty="0" smtClean="0">
                          <a:solidFill>
                            <a:schemeClr val="dk1"/>
                          </a:solidFill>
                          <a:effectLst/>
                          <a:latin typeface="Century Gothic" panose="020B0502020202020204" pitchFamily="34" charset="0"/>
                          <a:ea typeface="+mn-ea"/>
                          <a:cs typeface="+mn-cs"/>
                        </a:rPr>
                        <a:t> and arrives in Inverness at 2.05 pm.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In minutes, how long did the journey take?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The distance between</a:t>
                      </a:r>
                      <a:r>
                        <a:rPr lang="en-GB" sz="1200" baseline="0" dirty="0" smtClean="0">
                          <a:latin typeface="Century Gothic" panose="020B0502020202020204" pitchFamily="34" charset="0"/>
                        </a:rPr>
                        <a:t> London and Manchester is 380Km.</a:t>
                      </a:r>
                    </a:p>
                    <a:p>
                      <a:pPr marL="0" indent="0">
                        <a:buFont typeface="Arial" panose="020B0604020202020204" pitchFamily="34" charset="0"/>
                        <a:buNone/>
                      </a:pPr>
                      <a:r>
                        <a:rPr lang="en-GB" sz="1200" baseline="0" dirty="0" smtClean="0">
                          <a:latin typeface="Century Gothic" panose="020B0502020202020204" pitchFamily="34" charset="0"/>
                        </a:rPr>
                        <a:t>Two people travel by coach and each get charged £4.75 per 10Km;</a:t>
                      </a:r>
                    </a:p>
                    <a:p>
                      <a:pPr marL="0" indent="0">
                        <a:buFont typeface="Arial" panose="020B0604020202020204" pitchFamily="34" charset="0"/>
                        <a:buNone/>
                      </a:pPr>
                      <a:r>
                        <a:rPr lang="en-GB" sz="1200" baseline="0" dirty="0" smtClean="0">
                          <a:latin typeface="Century Gothic" panose="020B0502020202020204" pitchFamily="34" charset="0"/>
                        </a:rPr>
                        <a:t>Two others travel by train and pay £134 each for their tickets.</a:t>
                      </a:r>
                    </a:p>
                    <a:p>
                      <a:pPr marL="0" indent="0">
                        <a:buFont typeface="Arial" panose="020B0604020202020204" pitchFamily="34" charset="0"/>
                        <a:buNone/>
                      </a:pPr>
                      <a:r>
                        <a:rPr lang="en-GB" sz="1200" baseline="0" dirty="0" smtClean="0">
                          <a:latin typeface="Century Gothic" panose="020B0502020202020204" pitchFamily="34" charset="0"/>
                        </a:rPr>
                        <a:t>Two others travel by car and pay 95p per litre of fuel used. The car travels 20Km for every litre used.</a:t>
                      </a:r>
                    </a:p>
                    <a:p>
                      <a:pPr marL="0" indent="0">
                        <a:buFont typeface="Arial" panose="020B0604020202020204" pitchFamily="34" charset="0"/>
                        <a:buNone/>
                      </a:pPr>
                      <a:r>
                        <a:rPr lang="en-GB" sz="1200" baseline="0" dirty="0" smtClean="0">
                          <a:latin typeface="Century Gothic" panose="020B0502020202020204" pitchFamily="34" charset="0"/>
                        </a:rPr>
                        <a:t>Work out who gets between London and Manchester the cheapest and who pays the most? </a:t>
                      </a:r>
                      <a:endParaRPr lang="en-GB" sz="12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972990">
                <a:tc vMerge="1">
                  <a:txBody>
                    <a:bodyPr/>
                    <a:lstStyle/>
                    <a:p>
                      <a:endParaRPr lang="en-GB"/>
                    </a:p>
                  </a:txBody>
                  <a:tcPr/>
                </a:tc>
                <a:tc rowSpan="2">
                  <a:txBody>
                    <a:bodyPr/>
                    <a:lstStyle/>
                    <a:p>
                      <a:r>
                        <a:rPr lang="en-GB" sz="1200" kern="1200" dirty="0" smtClean="0">
                          <a:solidFill>
                            <a:schemeClr val="dk1"/>
                          </a:solidFill>
                          <a:effectLst/>
                          <a:latin typeface="Century Gothic" panose="020B0502020202020204" pitchFamily="34" charset="0"/>
                          <a:ea typeface="+mn-ea"/>
                          <a:cs typeface="+mn-cs"/>
                        </a:rPr>
                        <a:t>Chen, Megan and Sam have parcels. </a:t>
                      </a:r>
                    </a:p>
                    <a:p>
                      <a:r>
                        <a:rPr lang="en-GB" sz="1200" kern="1200" dirty="0" smtClean="0">
                          <a:solidFill>
                            <a:schemeClr val="dk1"/>
                          </a:solidFill>
                          <a:effectLst/>
                          <a:latin typeface="Century Gothic" panose="020B0502020202020204" pitchFamily="34" charset="0"/>
                          <a:ea typeface="+mn-ea"/>
                          <a:cs typeface="+mn-cs"/>
                        </a:rPr>
                        <a:t>Megan’s parcel weighs 1.2kg, Chen’s parcel is 1500g and Sam’s parcel is half the weight of Megan’s parcel.</a:t>
                      </a:r>
                    </a:p>
                    <a:p>
                      <a:r>
                        <a:rPr lang="en-GB" sz="1200" kern="1200" dirty="0" smtClean="0">
                          <a:solidFill>
                            <a:schemeClr val="dk1"/>
                          </a:solidFill>
                          <a:effectLst/>
                          <a:latin typeface="Century Gothic" panose="020B0502020202020204" pitchFamily="34" charset="0"/>
                          <a:ea typeface="+mn-ea"/>
                          <a:cs typeface="+mn-cs"/>
                        </a:rPr>
                        <a:t>How much heavier is Megan’s parcel than Chen’s parcel?</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Century Gothic" panose="020B0502020202020204" pitchFamily="34" charset="0"/>
                          <a:ea typeface="+mn-ea"/>
                          <a:cs typeface="+mn-cs"/>
                        </a:rPr>
                        <a:t>Write down some other questions to ask about the parcels. </a:t>
                      </a:r>
                    </a:p>
                    <a:p>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r>
                        <a:rPr lang="en-GB" sz="1200" kern="1200" dirty="0" smtClean="0">
                          <a:solidFill>
                            <a:schemeClr val="dk1"/>
                          </a:solidFill>
                          <a:effectLst/>
                          <a:latin typeface="Century Gothic" panose="020B0502020202020204" pitchFamily="34" charset="0"/>
                          <a:ea typeface="+mn-ea"/>
                          <a:cs typeface="+mn-cs"/>
                        </a:rPr>
                        <a:t>A cuboid has a volume between 200 and 250 cm cubed.</a:t>
                      </a:r>
                    </a:p>
                    <a:p>
                      <a:r>
                        <a:rPr lang="en-GB" sz="1200" kern="1200" dirty="0" smtClean="0">
                          <a:solidFill>
                            <a:schemeClr val="dk1"/>
                          </a:solidFill>
                          <a:effectLst/>
                          <a:latin typeface="Century Gothic" panose="020B0502020202020204" pitchFamily="34" charset="0"/>
                          <a:ea typeface="+mn-ea"/>
                          <a:cs typeface="+mn-cs"/>
                        </a:rPr>
                        <a:t>Each edge is at least 4cm long. </a:t>
                      </a:r>
                    </a:p>
                    <a:p>
                      <a:r>
                        <a:rPr lang="en-GB" sz="1200" kern="1200" dirty="0" smtClean="0">
                          <a:solidFill>
                            <a:schemeClr val="dk1"/>
                          </a:solidFill>
                          <a:effectLst/>
                          <a:latin typeface="Century Gothic" panose="020B0502020202020204" pitchFamily="34" charset="0"/>
                          <a:ea typeface="+mn-ea"/>
                          <a:cs typeface="+mn-cs"/>
                        </a:rPr>
                        <a:t>List four possibilities for the dimensions of the cuboid.</a:t>
                      </a:r>
                    </a:p>
                  </a:txBody>
                  <a:tcPr/>
                </a:tc>
                <a:extLst>
                  <a:ext uri="{0D108BD9-81ED-4DB2-BD59-A6C34878D82A}">
                    <a16:rowId xmlns:a16="http://schemas.microsoft.com/office/drawing/2014/main" val="10004"/>
                  </a:ext>
                </a:extLst>
              </a:tr>
              <a:tr h="1077493">
                <a:tc vMerge="1">
                  <a:txBody>
                    <a:bodyPr/>
                    <a:lstStyle/>
                    <a:p>
                      <a:endParaRPr lang="en-GB"/>
                    </a:p>
                  </a:txBody>
                  <a:tcPr/>
                </a:tc>
                <a:tc vMerge="1">
                  <a:txBody>
                    <a:bodyPr/>
                    <a:lstStyle/>
                    <a:p>
                      <a:endParaRPr lang="en-GB"/>
                    </a:p>
                  </a:txBody>
                  <a:tcPr/>
                </a:tc>
                <a:tc>
                  <a:txBody>
                    <a:bodyPr/>
                    <a:lstStyle/>
                    <a:p>
                      <a:r>
                        <a:rPr lang="en-GB" sz="1200" kern="1200" dirty="0" smtClean="0">
                          <a:solidFill>
                            <a:schemeClr val="dk1"/>
                          </a:solidFill>
                          <a:effectLst/>
                          <a:latin typeface="Century Gothic" panose="020B0502020202020204" pitchFamily="34" charset="0"/>
                          <a:ea typeface="+mn-ea"/>
                          <a:cs typeface="+mn-cs"/>
                        </a:rPr>
                        <a:t>A film lasting 200 minutes finished at 17:45. </a:t>
                      </a:r>
                    </a:p>
                    <a:p>
                      <a:r>
                        <a:rPr lang="en-GB" sz="1200" kern="1200" dirty="0" smtClean="0">
                          <a:solidFill>
                            <a:schemeClr val="dk1"/>
                          </a:solidFill>
                          <a:effectLst/>
                          <a:latin typeface="Century Gothic" panose="020B0502020202020204" pitchFamily="34" charset="0"/>
                          <a:ea typeface="+mn-ea"/>
                          <a:cs typeface="+mn-cs"/>
                        </a:rPr>
                        <a:t>At what time did it start?</a:t>
                      </a:r>
                    </a:p>
                    <a:p>
                      <a:r>
                        <a:rPr lang="en-GB" sz="1200" kern="1200" dirty="0" smtClean="0">
                          <a:solidFill>
                            <a:schemeClr val="dk1"/>
                          </a:solidFill>
                          <a:effectLst/>
                          <a:latin typeface="Century Gothic" panose="020B0502020202020204" pitchFamily="34" charset="0"/>
                          <a:ea typeface="+mn-ea"/>
                          <a:cs typeface="+mn-cs"/>
                        </a:rPr>
                        <a:t>A film lasting 200 minutes finished at 16:25. </a:t>
                      </a:r>
                    </a:p>
                    <a:p>
                      <a:r>
                        <a:rPr lang="en-GB" sz="1200" kern="1200" dirty="0" smtClean="0">
                          <a:solidFill>
                            <a:schemeClr val="dk1"/>
                          </a:solidFill>
                          <a:effectLst/>
                          <a:latin typeface="Century Gothic" panose="020B0502020202020204" pitchFamily="34" charset="0"/>
                          <a:ea typeface="+mn-ea"/>
                          <a:cs typeface="+mn-cs"/>
                        </a:rPr>
                        <a:t>At what time did it start?</a:t>
                      </a:r>
                    </a:p>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5"/>
                  </a:ext>
                </a:extLst>
              </a:tr>
            </a:tbl>
          </a:graphicData>
        </a:graphic>
      </p:graphicFrame>
      <p:sp>
        <p:nvSpPr>
          <p:cNvPr id="6"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7</a:t>
            </a:fld>
            <a:endParaRPr lang="en-GB" dirty="0"/>
          </a:p>
        </p:txBody>
      </p:sp>
    </p:spTree>
    <p:extLst>
      <p:ext uri="{BB962C8B-B14F-4D97-AF65-F5344CB8AC3E}">
        <p14:creationId xmlns:p14="http://schemas.microsoft.com/office/powerpoint/2010/main" val="537215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45507"/>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5: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Use, read, write and convert between standard units, converting measurements of length, mass, volume and time from a smaller unit of measure to a larger unit, and vice versa, using decimal notation to three decimal places.</a:t>
                      </a: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add and subtract positive and negative integers for measures such as temperature and money</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Convert large numbers of cm into m; ml into l; g into kg; minutes into hours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Filling the car</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At the petrol station the price of fuel is 91.3p per litre.</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 car is filled with 88 litres of fuel. Will £50 be enough to pay for the fuel?</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Estimate in the first place giving a reason for your answer and then find out exactly how much was spent at the petrol station.</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if the price of fuel increased by 7.4p per litre. Would £100 be enough to fill the car with 88 litres?</a:t>
                      </a:r>
                    </a:p>
                  </a:txBody>
                  <a:tcPr>
                    <a:solidFill>
                      <a:schemeClr val="accent1">
                        <a:lumMod val="20000"/>
                        <a:lumOff val="80000"/>
                      </a:schemeClr>
                    </a:solidFill>
                  </a:tcPr>
                </a:tc>
                <a:tc>
                  <a:txBody>
                    <a:bodyPr/>
                    <a:lstStyle/>
                    <a:p>
                      <a:r>
                        <a:rPr lang="en-GB" sz="1200" b="1" kern="1200" dirty="0" smtClean="0">
                          <a:solidFill>
                            <a:schemeClr val="dk1"/>
                          </a:solidFill>
                          <a:effectLst/>
                          <a:latin typeface="Century Gothic" panose="020B0502020202020204" pitchFamily="34" charset="0"/>
                          <a:ea typeface="+mn-ea"/>
                          <a:cs typeface="+mn-cs"/>
                        </a:rPr>
                        <a:t>Millennium Date</a:t>
                      </a:r>
                    </a:p>
                    <a:p>
                      <a:r>
                        <a:rPr lang="en-GB" sz="1200" kern="1200" dirty="0" smtClean="0">
                          <a:solidFill>
                            <a:schemeClr val="dk1"/>
                          </a:solidFill>
                          <a:effectLst/>
                          <a:latin typeface="Century Gothic" panose="020B0502020202020204" pitchFamily="34" charset="0"/>
                          <a:ea typeface="+mn-ea"/>
                          <a:cs typeface="+mn-cs"/>
                        </a:rPr>
                        <a:t>If you take the beginning of the millennium as your starting point, work out the following:</a:t>
                      </a:r>
                    </a:p>
                    <a:p>
                      <a:r>
                        <a:rPr lang="en-GB" sz="1200" kern="1200" dirty="0" smtClean="0">
                          <a:solidFill>
                            <a:schemeClr val="dk1"/>
                          </a:solidFill>
                          <a:effectLst/>
                          <a:latin typeface="Century Gothic" panose="020B0502020202020204" pitchFamily="34" charset="0"/>
                          <a:ea typeface="+mn-ea"/>
                          <a:cs typeface="+mn-cs"/>
                        </a:rPr>
                        <a:t> At what time of day of what year will it be:</a:t>
                      </a:r>
                    </a:p>
                    <a:p>
                      <a:pPr marL="171450" lvl="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2000 seconds after the start of the Millennium?</a:t>
                      </a:r>
                    </a:p>
                    <a:p>
                      <a:pPr marL="171450" lvl="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2000 minutes after the start of the Millennium?</a:t>
                      </a:r>
                    </a:p>
                    <a:p>
                      <a:pPr marL="171450" lvl="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2000 hours after the start of the Millennium?</a:t>
                      </a:r>
                    </a:p>
                    <a:p>
                      <a:pPr marL="171450" lvl="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2000 days after the start of the Millennium?</a:t>
                      </a:r>
                    </a:p>
                    <a:p>
                      <a:pPr marL="171450" lvl="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2000 weeks after the start of the Millennium?</a:t>
                      </a:r>
                    </a:p>
                  </a:txBody>
                  <a:tcPr/>
                </a:tc>
                <a:extLst>
                  <a:ext uri="{0D108BD9-81ED-4DB2-BD59-A6C34878D82A}">
                    <a16:rowId xmlns:a16="http://schemas.microsoft.com/office/drawing/2014/main" val="10003"/>
                  </a:ext>
                </a:extLst>
              </a:tr>
              <a:tr h="1607174">
                <a:tc vMerge="1">
                  <a:txBody>
                    <a:bodyPr/>
                    <a:lstStyle/>
                    <a:p>
                      <a:endParaRPr lang="en-GB"/>
                    </a:p>
                  </a:txBody>
                  <a:tcPr/>
                </a:tc>
                <a:tc gridSpan="2">
                  <a:txBody>
                    <a:bodyPr/>
                    <a:lstStyle/>
                    <a:p>
                      <a:pPr marL="0" indent="0">
                        <a:buFont typeface="Arial" panose="020B0604020202020204" pitchFamily="34" charset="0"/>
                        <a:buNone/>
                      </a:pPr>
                      <a:r>
                        <a:rPr lang="en-GB" sz="1200" kern="1200" dirty="0" smtClean="0">
                          <a:solidFill>
                            <a:schemeClr val="dk1"/>
                          </a:solidFill>
                          <a:effectLst/>
                          <a:latin typeface="Century Gothic" panose="020B0502020202020204" pitchFamily="34" charset="0"/>
                          <a:ea typeface="+mn-ea"/>
                          <a:cs typeface="+mn-cs"/>
                        </a:rPr>
                        <a:t>An electronic toy robot uses 1,500 hours’ worth of battery time per year. There are 3 types of batteries that can be bought. Using the table below, work out which battery provides best value for money for powering the robot.</a:t>
                      </a:r>
                      <a:endParaRPr lang="en-GB" sz="1200" b="0" dirty="0" smtClean="0">
                        <a:latin typeface="Century Gothic" panose="020B0502020202020204" pitchFamily="34" charset="0"/>
                      </a:endParaRPr>
                    </a:p>
                  </a:txBody>
                  <a:tcPr/>
                </a:tc>
                <a:tc hMerge="1">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graphicFrame>
        <p:nvGraphicFramePr>
          <p:cNvPr id="2" name="Table 1"/>
          <p:cNvGraphicFramePr>
            <a:graphicFrameLocks noGrp="1"/>
          </p:cNvGraphicFramePr>
          <p:nvPr>
            <p:extLst/>
          </p:nvPr>
        </p:nvGraphicFramePr>
        <p:xfrm>
          <a:off x="3690257" y="5426393"/>
          <a:ext cx="6096000" cy="800236"/>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223293">
                <a:tc>
                  <a:txBody>
                    <a:bodyPr/>
                    <a:lstStyle/>
                    <a:p>
                      <a:pPr>
                        <a:spcAft>
                          <a:spcPts val="0"/>
                        </a:spcAft>
                      </a:pPr>
                      <a:r>
                        <a:rPr lang="en-GB" sz="1200" dirty="0">
                          <a:solidFill>
                            <a:srgbClr val="000000"/>
                          </a:solidFill>
                          <a:effectLst/>
                          <a:latin typeface="Century Gothic" panose="020B0502020202020204" pitchFamily="34" charset="0"/>
                          <a:ea typeface="Calibri" panose="020F0502020204030204" pitchFamily="34" charset="0"/>
                        </a:rPr>
                        <a:t> </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200" b="1" dirty="0">
                          <a:solidFill>
                            <a:srgbClr val="000000"/>
                          </a:solidFill>
                          <a:effectLst/>
                          <a:latin typeface="Century Gothic" panose="020B0502020202020204" pitchFamily="34" charset="0"/>
                          <a:ea typeface="Calibri" panose="020F0502020204030204" pitchFamily="34" charset="0"/>
                        </a:rPr>
                        <a:t>Battery Type A</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200" b="1" dirty="0">
                          <a:solidFill>
                            <a:srgbClr val="000000"/>
                          </a:solidFill>
                          <a:effectLst/>
                          <a:latin typeface="Century Gothic" panose="020B0502020202020204" pitchFamily="34" charset="0"/>
                          <a:ea typeface="Calibri" panose="020F0502020204030204" pitchFamily="34" charset="0"/>
                        </a:rPr>
                        <a:t>Battery Type B</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200" b="1" dirty="0">
                          <a:solidFill>
                            <a:srgbClr val="000000"/>
                          </a:solidFill>
                          <a:effectLst/>
                          <a:latin typeface="Century Gothic" panose="020B0502020202020204" pitchFamily="34" charset="0"/>
                          <a:ea typeface="Calibri" panose="020F0502020204030204" pitchFamily="34" charset="0"/>
                        </a:rPr>
                        <a:t>Battery Type C</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48343">
                <a:tc>
                  <a:txBody>
                    <a:bodyPr/>
                    <a:lstStyle/>
                    <a:p>
                      <a:pPr>
                        <a:spcAft>
                          <a:spcPts val="0"/>
                        </a:spcAft>
                      </a:pPr>
                      <a:r>
                        <a:rPr lang="en-GB" sz="1200" dirty="0">
                          <a:solidFill>
                            <a:srgbClr val="000000"/>
                          </a:solidFill>
                          <a:effectLst/>
                          <a:latin typeface="Century Gothic" panose="020B0502020202020204" pitchFamily="34" charset="0"/>
                          <a:ea typeface="Calibri" panose="020F0502020204030204" pitchFamily="34" charset="0"/>
                        </a:rPr>
                        <a:t>Lifespan </a:t>
                      </a:r>
                      <a:endParaRPr lang="en-GB" sz="1200" dirty="0">
                        <a:solidFill>
                          <a:srgbClr val="000000"/>
                        </a:solidFill>
                        <a:effectLst/>
                        <a:latin typeface="Arial" panose="020B0604020202020204" pitchFamily="34" charset="0"/>
                        <a:ea typeface="Calibri" panose="020F0502020204030204" pitchFamily="34" charset="0"/>
                      </a:endParaRPr>
                    </a:p>
                    <a:p>
                      <a:pPr>
                        <a:spcAft>
                          <a:spcPts val="0"/>
                        </a:spcAft>
                      </a:pPr>
                      <a:r>
                        <a:rPr lang="en-GB" sz="1200" dirty="0">
                          <a:solidFill>
                            <a:srgbClr val="000000"/>
                          </a:solidFill>
                          <a:effectLst/>
                          <a:latin typeface="Century Gothic" panose="020B0502020202020204" pitchFamily="34" charset="0"/>
                          <a:ea typeface="Calibri" panose="020F0502020204030204" pitchFamily="34" charset="0"/>
                        </a:rPr>
                        <a:t>(in hours)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25 hours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30 hours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50 hours</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1183">
                <a:tc>
                  <a:txBody>
                    <a:bodyPr/>
                    <a:lstStyle/>
                    <a:p>
                      <a:pPr>
                        <a:spcAft>
                          <a:spcPts val="0"/>
                        </a:spcAft>
                      </a:pPr>
                      <a:r>
                        <a:rPr lang="en-GB" sz="1200" dirty="0">
                          <a:solidFill>
                            <a:srgbClr val="000000"/>
                          </a:solidFill>
                          <a:effectLst/>
                          <a:latin typeface="Century Gothic" panose="020B0502020202020204" pitchFamily="34" charset="0"/>
                          <a:ea typeface="Calibri" panose="020F0502020204030204" pitchFamily="34" charset="0"/>
                        </a:rPr>
                        <a:t>Cost </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£12.50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£16.75</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200" dirty="0">
                          <a:solidFill>
                            <a:srgbClr val="000000"/>
                          </a:solidFill>
                          <a:effectLst/>
                          <a:latin typeface="Century Gothic" panose="020B0502020202020204" pitchFamily="34" charset="0"/>
                          <a:ea typeface="Calibri" panose="020F0502020204030204" pitchFamily="34" charset="0"/>
                        </a:rPr>
                        <a:t>£21.30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fld id="{2AB5F3F0-7E87-48B0-94BB-7E37CB4CA4F1}" type="slidenum">
              <a:rPr lang="en-GB" smtClean="0"/>
              <a:t>8</a:t>
            </a:fld>
            <a:endParaRPr lang="en-GB" dirty="0"/>
          </a:p>
        </p:txBody>
      </p:sp>
    </p:spTree>
    <p:extLst>
      <p:ext uri="{BB962C8B-B14F-4D97-AF65-F5344CB8AC3E}">
        <p14:creationId xmlns:p14="http://schemas.microsoft.com/office/powerpoint/2010/main" val="1346570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71507" y="828803"/>
          <a:ext cx="8227216" cy="4646930"/>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dirty="0" smtClean="0">
                          <a:solidFill>
                            <a:schemeClr val="tx1"/>
                          </a:solidFill>
                          <a:latin typeface="Century Gothic" panose="020B0502020202020204" pitchFamily="34" charset="0"/>
                        </a:rPr>
                        <a:t>Autumn 2</a:t>
                      </a:r>
                      <a:r>
                        <a:rPr lang="en-GB" baseline="0" dirty="0" smtClean="0">
                          <a:solidFill>
                            <a:schemeClr val="tx1"/>
                          </a:solidFill>
                          <a:latin typeface="Century Gothic" panose="020B0502020202020204" pitchFamily="34" charset="0"/>
                        </a:rPr>
                        <a:t>: Week 5</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Use, read, write and convert between standard units, converting measurements of length, mass, volume and time from a smaller unit of measure to a larger unit, and vice versa, using decimal notation to three decimal places.</a:t>
                      </a: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r>
                        <a:rPr lang="en-GB" sz="1400" dirty="0" smtClean="0">
                          <a:latin typeface="Century Gothic" panose="020B0502020202020204" pitchFamily="34" charset="0"/>
                        </a:rPr>
                        <a:t>Can you convert between any measurement of time?</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r>
                        <a:rPr lang="en-GB" sz="1400" dirty="0" smtClean="0">
                          <a:latin typeface="Century Gothic" panose="020B0502020202020204" pitchFamily="34" charset="0"/>
                        </a:rPr>
                        <a:t>Can you convert between smaller units of measure and larger ones for length; mass and volume?</a:t>
                      </a:r>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r>
                        <a:rPr lang="en-GB" sz="1400" dirty="0" smtClean="0">
                          <a:latin typeface="Century Gothic" panose="020B0502020202020204" pitchFamily="34" charset="0"/>
                        </a:rPr>
                        <a:t>Do you recognise that</a:t>
                      </a:r>
                      <a:r>
                        <a:rPr lang="en-GB" sz="1400" baseline="0" dirty="0" smtClean="0">
                          <a:latin typeface="Century Gothic" panose="020B0502020202020204" pitchFamily="34" charset="0"/>
                        </a:rPr>
                        <a:t> measuring temperature in centigrade often involves negative numbers?</a:t>
                      </a:r>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r>
                        <a:rPr lang="en-GB" sz="1400" dirty="0" smtClean="0">
                          <a:latin typeface="Century Gothic" panose="020B0502020202020204" pitchFamily="34" charset="0"/>
                        </a:rPr>
                        <a:t>Do you know that there are 60 seconds in each minute and 60 minutes in an hour?</a:t>
                      </a:r>
                      <a:endParaRPr lang="en-GB" sz="1400" dirty="0">
                        <a:latin typeface="Century Gothic" panose="020B0502020202020204" pitchFamily="34" charset="0"/>
                      </a:endParaRP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r>
                        <a:rPr lang="en-GB" sz="1400" dirty="0" smtClean="0">
                          <a:latin typeface="Century Gothic" panose="020B0502020202020204" pitchFamily="34" charset="0"/>
                        </a:rPr>
                        <a:t>Do you know how many ml</a:t>
                      </a:r>
                      <a:r>
                        <a:rPr lang="en-GB" sz="1400" baseline="0" dirty="0" smtClean="0">
                          <a:latin typeface="Century Gothic" panose="020B0502020202020204" pitchFamily="34" charset="0"/>
                        </a:rPr>
                        <a:t> make a litre; grams in a Kg; metres in a Km and centimetres in a metre?</a:t>
                      </a:r>
                      <a:endParaRPr lang="en-GB" sz="1400" dirty="0">
                        <a:latin typeface="Century Gothic" panose="020B0502020202020204" pitchFamily="34" charset="0"/>
                      </a:endParaRP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3004458"/>
            <a:ext cx="648072" cy="2471276"/>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7"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9</a:t>
            </a:fld>
            <a:endParaRPr lang="en-GB" dirty="0"/>
          </a:p>
        </p:txBody>
      </p:sp>
    </p:spTree>
    <p:extLst>
      <p:ext uri="{BB962C8B-B14F-4D97-AF65-F5344CB8AC3E}">
        <p14:creationId xmlns:p14="http://schemas.microsoft.com/office/powerpoint/2010/main" val="2176808293"/>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5"/>
          <a:ext cx="8229600" cy="5720543"/>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922422">
                  <a:extLst>
                    <a:ext uri="{9D8B030D-6E8A-4147-A177-3AD203B41FA5}">
                      <a16:colId xmlns:a16="http://schemas.microsoft.com/office/drawing/2014/main" val="20001"/>
                    </a:ext>
                  </a:extLst>
                </a:gridCol>
                <a:gridCol w="30861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3374032">
                  <a:extLst>
                    <a:ext uri="{9D8B030D-6E8A-4147-A177-3AD203B41FA5}">
                      <a16:colId xmlns:a16="http://schemas.microsoft.com/office/drawing/2014/main" val="20005"/>
                    </a:ext>
                  </a:extLst>
                </a:gridCol>
                <a:gridCol w="740768">
                  <a:extLst>
                    <a:ext uri="{9D8B030D-6E8A-4147-A177-3AD203B41FA5}">
                      <a16:colId xmlns:a16="http://schemas.microsoft.com/office/drawing/2014/main" val="20006"/>
                    </a:ext>
                  </a:extLst>
                </a:gridCol>
              </a:tblGrid>
              <a:tr h="370840">
                <a:tc gridSpan="7">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Spring 1: Week 1: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7">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4">
                  <a:txBody>
                    <a:bodyPr/>
                    <a:lstStyle/>
                    <a:p>
                      <a:r>
                        <a:rPr lang="en-GB" dirty="0" smtClean="0">
                          <a:latin typeface="Century Gothic" pitchFamily="34" charset="0"/>
                        </a:rPr>
                        <a:t>Spring 1: Week 1</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Place Value</a:t>
                      </a:r>
                    </a:p>
                  </a:txBody>
                  <a:tcPr/>
                </a:tc>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negative numbers in context and calculate intervals across zero</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7000"/>
                        </a:lnSpc>
                        <a:spcBef>
                          <a:spcPts val="0"/>
                        </a:spcBef>
                        <a:spcAft>
                          <a:spcPts val="0"/>
                        </a:spcAft>
                        <a:buClrTx/>
                        <a:buSzTx/>
                        <a:buFontTx/>
                        <a:buNone/>
                        <a:tabLst/>
                        <a:defRPr/>
                      </a:pP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5">
                  <a:txBody>
                    <a:bodyPr/>
                    <a:lstStyle/>
                    <a:p>
                      <a:pPr algn="ctr"/>
                      <a:r>
                        <a:rPr lang="en-GB" sz="1600" b="1" i="1" dirty="0" smtClean="0">
                          <a:latin typeface="Century Gothic" pitchFamily="34" charset="0"/>
                        </a:rPr>
                        <a:t>What is the difference between these two numbers?</a:t>
                      </a: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algn="ctr"/>
                      <a:r>
                        <a:rPr lang="en-GB" sz="1600" b="1" i="1" dirty="0" smtClean="0">
                          <a:latin typeface="Century Gothic" pitchFamily="34" charset="0"/>
                        </a:rPr>
                        <a:t>What comes next?</a:t>
                      </a:r>
                    </a:p>
                  </a:txBody>
                  <a:tcPr/>
                </a:tc>
                <a:tc hMerge="1">
                  <a:txBody>
                    <a:bodyPr/>
                    <a:lstStyle/>
                    <a:p>
                      <a:endParaRPr lang="en-GB" dirty="0"/>
                    </a:p>
                  </a:txBody>
                  <a:tcPr/>
                </a:tc>
                <a:extLst>
                  <a:ext uri="{0D108BD9-81ED-4DB2-BD59-A6C34878D82A}">
                    <a16:rowId xmlns:a16="http://schemas.microsoft.com/office/drawing/2014/main" val="10004"/>
                  </a:ext>
                </a:extLst>
              </a:tr>
              <a:tr h="424317">
                <a:tc gridSpan="2">
                  <a:txBody>
                    <a:bodyPr/>
                    <a:lstStyle/>
                    <a:p>
                      <a:pPr algn="ctr"/>
                      <a:r>
                        <a:rPr lang="en-GB" sz="1600" dirty="0" smtClean="0">
                          <a:latin typeface="Century Gothic" panose="020B0502020202020204" pitchFamily="34" charset="0"/>
                        </a:rPr>
                        <a:t>-3 and +4</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-8; -6;</a:t>
                      </a:r>
                      <a:r>
                        <a:rPr lang="en-GB" sz="1600" baseline="0" dirty="0" smtClean="0">
                          <a:latin typeface="Century Gothic" panose="020B0502020202020204" pitchFamily="34" charset="0"/>
                        </a:rPr>
                        <a:t> -4;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424317">
                <a:tc gridSpan="2">
                  <a:txBody>
                    <a:bodyPr/>
                    <a:lstStyle/>
                    <a:p>
                      <a:pPr algn="ctr"/>
                      <a:r>
                        <a:rPr lang="en-GB" sz="1600" dirty="0" smtClean="0">
                          <a:latin typeface="Century Gothic" panose="020B0502020202020204" pitchFamily="34" charset="0"/>
                        </a:rPr>
                        <a:t>-5 and -1</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-10; -9;</a:t>
                      </a:r>
                      <a:r>
                        <a:rPr lang="en-GB" sz="1600" baseline="0" dirty="0" smtClean="0">
                          <a:latin typeface="Century Gothic" panose="020B0502020202020204" pitchFamily="34" charset="0"/>
                        </a:rPr>
                        <a:t> -8;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424317">
                <a:tc gridSpan="2">
                  <a:txBody>
                    <a:bodyPr/>
                    <a:lstStyle/>
                    <a:p>
                      <a:pPr algn="ctr"/>
                      <a:r>
                        <a:rPr lang="en-GB" sz="1600" dirty="0" smtClean="0">
                          <a:latin typeface="Century Gothic" panose="020B0502020202020204" pitchFamily="34" charset="0"/>
                        </a:rPr>
                        <a:t>-7</a:t>
                      </a:r>
                      <a:r>
                        <a:rPr lang="en-GB" sz="1600" baseline="0" dirty="0" smtClean="0">
                          <a:latin typeface="Century Gothic" panose="020B0502020202020204" pitchFamily="34" charset="0"/>
                        </a:rPr>
                        <a:t> and +6</a:t>
                      </a: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-35; -23; -11;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424318">
                <a:tc gridSpan="2">
                  <a:txBody>
                    <a:bodyPr/>
                    <a:lstStyle/>
                    <a:p>
                      <a:pPr algn="ctr"/>
                      <a:r>
                        <a:rPr lang="en-GB" sz="1600" dirty="0" smtClean="0">
                          <a:latin typeface="Century Gothic" panose="020B0502020202020204" pitchFamily="34" charset="0"/>
                        </a:rPr>
                        <a:t>-8 and +2</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-23; -19; 15;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424318">
                <a:tc gridSpan="2">
                  <a:txBody>
                    <a:bodyPr/>
                    <a:lstStyle/>
                    <a:p>
                      <a:pPr algn="ctr"/>
                      <a:r>
                        <a:rPr lang="en-GB" sz="1600" dirty="0" smtClean="0">
                          <a:latin typeface="Century Gothic" panose="020B0502020202020204" pitchFamily="34" charset="0"/>
                        </a:rPr>
                        <a:t>-8 and +5</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+8; +6: +4 +2; 0;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9"/>
                  </a:ext>
                </a:extLst>
              </a:tr>
              <a:tr h="424317">
                <a:tc gridSpan="2">
                  <a:txBody>
                    <a:bodyPr/>
                    <a:lstStyle/>
                    <a:p>
                      <a:pPr algn="ctr"/>
                      <a:r>
                        <a:rPr lang="en-GB" sz="1600" dirty="0" smtClean="0">
                          <a:latin typeface="Century Gothic" panose="020B0502020202020204" pitchFamily="34" charset="0"/>
                        </a:rPr>
                        <a:t>-10 and +7</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-120; -104; -88;</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0"/>
                  </a:ext>
                </a:extLst>
              </a:tr>
              <a:tr h="424317">
                <a:tc gridSpan="2">
                  <a:txBody>
                    <a:bodyPr/>
                    <a:lstStyle/>
                    <a:p>
                      <a:pPr algn="ctr"/>
                      <a:r>
                        <a:rPr lang="en-GB" sz="1600" dirty="0" smtClean="0">
                          <a:latin typeface="Century Gothic" panose="020B0502020202020204" pitchFamily="34" charset="0"/>
                        </a:rPr>
                        <a:t>-12 and +32</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+200; + 70;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1"/>
                  </a:ext>
                </a:extLst>
              </a:tr>
              <a:tr h="424317">
                <a:tc gridSpan="2">
                  <a:txBody>
                    <a:bodyPr/>
                    <a:lstStyle/>
                    <a:p>
                      <a:pPr algn="ctr"/>
                      <a:r>
                        <a:rPr lang="en-GB" sz="1600" dirty="0" smtClean="0">
                          <a:latin typeface="Century Gothic" panose="020B0502020202020204" pitchFamily="34" charset="0"/>
                        </a:rPr>
                        <a:t>-34 and +61</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-34;</a:t>
                      </a:r>
                      <a:r>
                        <a:rPr lang="en-GB" sz="1600" baseline="0" dirty="0" smtClean="0">
                          <a:latin typeface="Century Gothic" panose="020B0502020202020204" pitchFamily="34" charset="0"/>
                        </a:rPr>
                        <a:t> -24; -14; -4; </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2"/>
                  </a:ext>
                </a:extLst>
              </a:tr>
            </a:tbl>
          </a:graphicData>
        </a:graphic>
      </p:graphicFrame>
      <p:sp>
        <p:nvSpPr>
          <p:cNvPr id="4" name="Rectangle 3"/>
          <p:cNvSpPr/>
          <p:nvPr/>
        </p:nvSpPr>
        <p:spPr>
          <a:xfrm>
            <a:off x="8416290" y="2674619"/>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8416290" y="3064191"/>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8416290" y="3510178"/>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8416290" y="3931249"/>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8633460" y="4383233"/>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a:p>
            <a:pPr algn="ctr"/>
            <a:endParaRPr lang="en-GB" dirty="0"/>
          </a:p>
        </p:txBody>
      </p:sp>
      <p:sp>
        <p:nvSpPr>
          <p:cNvPr id="11" name="Rectangle 10"/>
          <p:cNvSpPr/>
          <p:nvPr/>
        </p:nvSpPr>
        <p:spPr>
          <a:xfrm>
            <a:off x="8604885" y="4804304"/>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a:p>
            <a:pPr algn="ctr"/>
            <a:endParaRPr lang="en-GB" dirty="0"/>
          </a:p>
        </p:txBody>
      </p:sp>
      <p:sp>
        <p:nvSpPr>
          <p:cNvPr id="12" name="Rectangle 11"/>
          <p:cNvSpPr/>
          <p:nvPr/>
        </p:nvSpPr>
        <p:spPr>
          <a:xfrm>
            <a:off x="8456295" y="5218792"/>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a:p>
            <a:pPr algn="ctr"/>
            <a:endParaRPr lang="en-GB" dirty="0"/>
          </a:p>
        </p:txBody>
      </p:sp>
      <p:sp>
        <p:nvSpPr>
          <p:cNvPr id="13" name="Rectangle 12"/>
          <p:cNvSpPr/>
          <p:nvPr/>
        </p:nvSpPr>
        <p:spPr>
          <a:xfrm>
            <a:off x="8604885" y="5634359"/>
            <a:ext cx="37719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a:p>
            <a:pPr algn="ctr"/>
            <a:endParaRPr lang="en-GB" dirty="0"/>
          </a:p>
        </p:txBody>
      </p:sp>
      <p:sp>
        <p:nvSpPr>
          <p:cNvPr id="14"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10</a:t>
            </a:fld>
            <a:endParaRPr lang="en-GB" dirty="0"/>
          </a:p>
        </p:txBody>
      </p:sp>
    </p:spTree>
    <p:extLst>
      <p:ext uri="{BB962C8B-B14F-4D97-AF65-F5344CB8AC3E}">
        <p14:creationId xmlns:p14="http://schemas.microsoft.com/office/powerpoint/2010/main" val="31431918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96801"/>
          <a:ext cx="8564136" cy="631952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08729">
                  <a:extLst>
                    <a:ext uri="{9D8B030D-6E8A-4147-A177-3AD203B41FA5}">
                      <a16:colId xmlns:a16="http://schemas.microsoft.com/office/drawing/2014/main" val="20001"/>
                    </a:ext>
                  </a:extLst>
                </a:gridCol>
                <a:gridCol w="510502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Spring 1</a:t>
                      </a:r>
                      <a:r>
                        <a:rPr lang="en-GB" baseline="0" dirty="0" smtClean="0">
                          <a:solidFill>
                            <a:schemeClr val="tx1"/>
                          </a:solidFill>
                          <a:latin typeface="Century Gothic" panose="020B0502020202020204" pitchFamily="34" charset="0"/>
                        </a:rPr>
                        <a:t>: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negative numbers in context and calculate intervals across zero</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3">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Interpret intervals and differences in context, e.g. temperature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intervals from</a:t>
                      </a:r>
                      <a:r>
                        <a:rPr lang="en-GB" sz="120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-100 to 100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Revise learning already covered in relation to negative numbers from Years 4 and 5;</a:t>
                      </a:r>
                    </a:p>
                    <a:p>
                      <a:pPr marL="171450" indent="-171450">
                        <a:buFont typeface="Arial" panose="020B0604020202020204" pitchFamily="34" charset="0"/>
                        <a:buChar char="•"/>
                      </a:pPr>
                      <a:r>
                        <a:rPr lang="en-GB" sz="1100" baseline="0" dirty="0" smtClean="0">
                          <a:latin typeface="Century Gothic" panose="020B0502020202020204" pitchFamily="34" charset="0"/>
                        </a:rPr>
                        <a:t>Ensure pupils are confident in dealing with: knowing the difference between a positive and a negative number; continuing a sequence which includes negative and positive numbers.</a:t>
                      </a:r>
                    </a:p>
                    <a:p>
                      <a:pPr marL="171450" indent="-171450">
                        <a:buFont typeface="Arial" panose="020B0604020202020204" pitchFamily="34" charset="0"/>
                        <a:buChar char="•"/>
                      </a:pPr>
                      <a:r>
                        <a:rPr lang="en-GB" sz="1100" baseline="0" dirty="0" smtClean="0">
                          <a:latin typeface="Century Gothic" panose="020B0502020202020204" pitchFamily="34" charset="0"/>
                        </a:rPr>
                        <a:t>Find examples of when negative numbers are used in context such as measuring temperature.</a:t>
                      </a:r>
                    </a:p>
                    <a:p>
                      <a:pPr marL="171450" indent="-171450">
                        <a:buFont typeface="Arial" panose="020B0604020202020204" pitchFamily="34" charset="0"/>
                        <a:buChar char="•"/>
                      </a:pPr>
                      <a:r>
                        <a:rPr lang="en-GB" sz="1100" baseline="0" dirty="0" smtClean="0">
                          <a:latin typeface="Century Gothic" panose="020B0502020202020204" pitchFamily="34" charset="0"/>
                        </a:rPr>
                        <a:t>Look at the rules of adding and subtracting negative numbers</a:t>
                      </a:r>
                    </a:p>
                  </a:txBody>
                  <a:tcPr/>
                </a:tc>
                <a:tc>
                  <a:txBody>
                    <a:bodyPr/>
                    <a:lstStyle/>
                    <a:p>
                      <a:r>
                        <a:rPr lang="en-GB" sz="1200" baseline="0" dirty="0" smtClean="0">
                          <a:latin typeface="Century Gothic" panose="020B0502020202020204" pitchFamily="34" charset="0"/>
                        </a:rPr>
                        <a:t>What is the difference between these pairs of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-3 and +6;       -6 and +8;      -9 and +4;    -3 and +6</a:t>
                      </a:r>
                    </a:p>
                    <a:p>
                      <a:r>
                        <a:rPr lang="en-GB" sz="1200" baseline="0" dirty="0" smtClean="0">
                          <a:latin typeface="Century Gothic" panose="020B0502020202020204" pitchFamily="34" charset="0"/>
                        </a:rPr>
                        <a:t>    +8 and -4;       +125 and -125;    +67 and -34;    -100 and +60</a:t>
                      </a:r>
                    </a:p>
                    <a:p>
                      <a:r>
                        <a:rPr lang="en-GB" sz="1200" baseline="0" dirty="0" smtClean="0">
                          <a:latin typeface="Century Gothic" panose="020B0502020202020204" pitchFamily="34" charset="0"/>
                        </a:rPr>
                        <a:t>    -34 and +54    -89 and +230     -23 and +67     -90 and -67</a:t>
                      </a:r>
                    </a:p>
                    <a:p>
                      <a:r>
                        <a:rPr lang="en-GB" sz="1200" baseline="0" dirty="0" smtClean="0">
                          <a:latin typeface="Century Gothic" panose="020B0502020202020204" pitchFamily="34" charset="0"/>
                        </a:rPr>
                        <a:t>      </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What are the next numbers in the following sequences:</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-34; -24; -14; -4; </a:t>
                      </a:r>
                    </a:p>
                    <a:p>
                      <a:r>
                        <a:rPr lang="en-GB" sz="1200" dirty="0" smtClean="0">
                          <a:latin typeface="Century Gothic" panose="020B0502020202020204" pitchFamily="34" charset="0"/>
                        </a:rPr>
                        <a:t>     +56; +46; +36; +26; +16; +6;</a:t>
                      </a:r>
                    </a:p>
                    <a:p>
                      <a:r>
                        <a:rPr lang="en-GB" sz="1200" dirty="0" smtClean="0">
                          <a:latin typeface="Century Gothic" panose="020B0502020202020204" pitchFamily="34" charset="0"/>
                        </a:rPr>
                        <a:t>     -3; +4;</a:t>
                      </a:r>
                      <a:r>
                        <a:rPr lang="en-GB" sz="1200" baseline="0" dirty="0" smtClean="0">
                          <a:latin typeface="Century Gothic" panose="020B0502020202020204" pitchFamily="34" charset="0"/>
                        </a:rPr>
                        <a:t> -2; +5;        ; +6;  </a:t>
                      </a:r>
                      <a:r>
                        <a:rPr lang="en-GB" sz="1200" dirty="0" smtClean="0">
                          <a:latin typeface="Century Gothic" panose="020B0502020202020204" pitchFamily="34" charset="0"/>
                        </a:rPr>
                        <a:t> </a:t>
                      </a:r>
                    </a:p>
                    <a:p>
                      <a:r>
                        <a:rPr lang="en-GB" sz="1200" dirty="0" smtClean="0">
                          <a:latin typeface="Century Gothic" panose="020B0502020202020204" pitchFamily="34" charset="0"/>
                        </a:rPr>
                        <a:t>     -17; +5;</a:t>
                      </a:r>
                      <a:r>
                        <a:rPr lang="en-GB" sz="1200" baseline="0" dirty="0" smtClean="0">
                          <a:latin typeface="Century Gothic" panose="020B0502020202020204" pitchFamily="34" charset="0"/>
                        </a:rPr>
                        <a:t> -7; +15; +3;        ; +13;  </a:t>
                      </a:r>
                      <a:endParaRPr lang="en-GB" sz="1200" dirty="0" smtClean="0">
                        <a:latin typeface="Century Gothic" panose="020B0502020202020204" pitchFamily="34" charset="0"/>
                      </a:endParaRPr>
                    </a:p>
                    <a:p>
                      <a:r>
                        <a:rPr lang="en-GB" sz="1200" dirty="0" smtClean="0">
                          <a:latin typeface="Century Gothic" panose="020B0502020202020204" pitchFamily="34" charset="0"/>
                        </a:rPr>
                        <a:t>       </a:t>
                      </a:r>
                    </a:p>
                  </a:txBody>
                  <a:tcPr/>
                </a:tc>
                <a:extLst>
                  <a:ext uri="{0D108BD9-81ED-4DB2-BD59-A6C34878D82A}">
                    <a16:rowId xmlns:a16="http://schemas.microsoft.com/office/drawing/2014/main" val="10004"/>
                  </a:ext>
                </a:extLst>
              </a:tr>
              <a:tr h="1932147">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Look at the temperature chart below:</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It shows the lowest recorded temperature in the first 10 days in January. What is the difference between the warmest and coldest day?</a:t>
                      </a:r>
                    </a:p>
                    <a:p>
                      <a:r>
                        <a:rPr lang="en-GB" sz="1200" baseline="0" dirty="0" smtClean="0">
                          <a:latin typeface="Century Gothic" panose="020B0502020202020204" pitchFamily="34" charset="0"/>
                        </a:rPr>
                        <a:t>If the highest recorded temperature for each of these days was 5° warmer, make up another chart showing the warmest temperatures on each of the days.</a:t>
                      </a:r>
                    </a:p>
                  </a:txBody>
                  <a:tcPr/>
                </a:tc>
                <a:extLst>
                  <a:ext uri="{0D108BD9-81ED-4DB2-BD59-A6C34878D82A}">
                    <a16:rowId xmlns:a16="http://schemas.microsoft.com/office/drawing/2014/main" val="10005"/>
                  </a:ext>
                </a:extLst>
              </a:tr>
            </a:tbl>
          </a:graphicData>
        </a:graphic>
      </p:graphicFrame>
      <p:sp>
        <p:nvSpPr>
          <p:cNvPr id="5" name="Rectangle 4"/>
          <p:cNvSpPr/>
          <p:nvPr/>
        </p:nvSpPr>
        <p:spPr>
          <a:xfrm>
            <a:off x="6706644" y="3165484"/>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7110921" y="3165484"/>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657108" y="3348364"/>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8023338" y="3348364"/>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6532532" y="3531244"/>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7222664" y="3531244"/>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6960870" y="3743033"/>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7723966" y="3743033"/>
            <a:ext cx="274320" cy="182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13" name="Table 12"/>
          <p:cNvGraphicFramePr>
            <a:graphicFrameLocks noGrp="1"/>
          </p:cNvGraphicFramePr>
          <p:nvPr>
            <p:extLst/>
          </p:nvPr>
        </p:nvGraphicFramePr>
        <p:xfrm>
          <a:off x="5381625" y="4439197"/>
          <a:ext cx="4933950" cy="741680"/>
        </p:xfrm>
        <a:graphic>
          <a:graphicData uri="http://schemas.openxmlformats.org/drawingml/2006/table">
            <a:tbl>
              <a:tblPr firstRow="1" bandRow="1">
                <a:tableStyleId>{5C22544A-7EE6-4342-B048-85BDC9FD1C3A}</a:tableStyleId>
              </a:tblPr>
              <a:tblGrid>
                <a:gridCol w="493395">
                  <a:extLst>
                    <a:ext uri="{9D8B030D-6E8A-4147-A177-3AD203B41FA5}">
                      <a16:colId xmlns:a16="http://schemas.microsoft.com/office/drawing/2014/main" val="20000"/>
                    </a:ext>
                  </a:extLst>
                </a:gridCol>
                <a:gridCol w="493395">
                  <a:extLst>
                    <a:ext uri="{9D8B030D-6E8A-4147-A177-3AD203B41FA5}">
                      <a16:colId xmlns:a16="http://schemas.microsoft.com/office/drawing/2014/main" val="20001"/>
                    </a:ext>
                  </a:extLst>
                </a:gridCol>
                <a:gridCol w="493395">
                  <a:extLst>
                    <a:ext uri="{9D8B030D-6E8A-4147-A177-3AD203B41FA5}">
                      <a16:colId xmlns:a16="http://schemas.microsoft.com/office/drawing/2014/main" val="20002"/>
                    </a:ext>
                  </a:extLst>
                </a:gridCol>
                <a:gridCol w="493395">
                  <a:extLst>
                    <a:ext uri="{9D8B030D-6E8A-4147-A177-3AD203B41FA5}">
                      <a16:colId xmlns:a16="http://schemas.microsoft.com/office/drawing/2014/main" val="20003"/>
                    </a:ext>
                  </a:extLst>
                </a:gridCol>
                <a:gridCol w="493395">
                  <a:extLst>
                    <a:ext uri="{9D8B030D-6E8A-4147-A177-3AD203B41FA5}">
                      <a16:colId xmlns:a16="http://schemas.microsoft.com/office/drawing/2014/main" val="20004"/>
                    </a:ext>
                  </a:extLst>
                </a:gridCol>
                <a:gridCol w="493395">
                  <a:extLst>
                    <a:ext uri="{9D8B030D-6E8A-4147-A177-3AD203B41FA5}">
                      <a16:colId xmlns:a16="http://schemas.microsoft.com/office/drawing/2014/main" val="20005"/>
                    </a:ext>
                  </a:extLst>
                </a:gridCol>
                <a:gridCol w="493395">
                  <a:extLst>
                    <a:ext uri="{9D8B030D-6E8A-4147-A177-3AD203B41FA5}">
                      <a16:colId xmlns:a16="http://schemas.microsoft.com/office/drawing/2014/main" val="20006"/>
                    </a:ext>
                  </a:extLst>
                </a:gridCol>
                <a:gridCol w="493395">
                  <a:extLst>
                    <a:ext uri="{9D8B030D-6E8A-4147-A177-3AD203B41FA5}">
                      <a16:colId xmlns:a16="http://schemas.microsoft.com/office/drawing/2014/main" val="20007"/>
                    </a:ext>
                  </a:extLst>
                </a:gridCol>
                <a:gridCol w="493395">
                  <a:extLst>
                    <a:ext uri="{9D8B030D-6E8A-4147-A177-3AD203B41FA5}">
                      <a16:colId xmlns:a16="http://schemas.microsoft.com/office/drawing/2014/main" val="20008"/>
                    </a:ext>
                  </a:extLst>
                </a:gridCol>
                <a:gridCol w="493395">
                  <a:extLst>
                    <a:ext uri="{9D8B030D-6E8A-4147-A177-3AD203B41FA5}">
                      <a16:colId xmlns:a16="http://schemas.microsoft.com/office/drawing/2014/main" val="20009"/>
                    </a:ext>
                  </a:extLst>
                </a:gridCol>
              </a:tblGrid>
              <a:tr h="370840">
                <a:tc>
                  <a:txBody>
                    <a:bodyPr/>
                    <a:lstStyle/>
                    <a:p>
                      <a:pPr algn="ctr"/>
                      <a:r>
                        <a:rPr lang="en-GB" sz="1200" dirty="0" smtClean="0">
                          <a:latin typeface="Century Gothic" panose="020B0502020202020204" pitchFamily="34" charset="0"/>
                        </a:rPr>
                        <a:t>1st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2nd</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3rd</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4th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5th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6th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7th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8th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9th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10th</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200" dirty="0" smtClean="0">
                          <a:latin typeface="Century Gothic" panose="020B0502020202020204" pitchFamily="34" charset="0"/>
                        </a:rPr>
                        <a:t>-7</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-9</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-11</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-15</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-9</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-7</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-7</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-10</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-12</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-14</a:t>
                      </a:r>
                      <a:r>
                        <a:rPr lang="en-GB" sz="1200" baseline="0" dirty="0" smtClean="0">
                          <a:latin typeface="Century Gothic" panose="020B0502020202020204" pitchFamily="34" charset="0"/>
                        </a:rPr>
                        <a: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4"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11</a:t>
            </a:fld>
            <a:endParaRPr lang="en-GB" dirty="0"/>
          </a:p>
        </p:txBody>
      </p:sp>
    </p:spTree>
    <p:extLst>
      <p:ext uri="{BB962C8B-B14F-4D97-AF65-F5344CB8AC3E}">
        <p14:creationId xmlns:p14="http://schemas.microsoft.com/office/powerpoint/2010/main" val="1342211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1472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Spring 1</a:t>
                      </a:r>
                      <a:r>
                        <a:rPr lang="en-GB" baseline="0" dirty="0" smtClean="0">
                          <a:solidFill>
                            <a:schemeClr val="tx1"/>
                          </a:solidFill>
                          <a:latin typeface="Century Gothic" panose="020B0502020202020204" pitchFamily="34" charset="0"/>
                        </a:rPr>
                        <a:t>: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negative numbers in context and calculate intervals across zero</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Interpret intervals and differences in context, e.g. temperature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intervals from</a:t>
                      </a:r>
                      <a:r>
                        <a:rPr lang="en-GB" sz="120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-100 to 100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-18 is the 8</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number in the sequence and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-10 is the 4</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in the sequence. What is the first number?</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-7 is the 7</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number in the sequence; +5 is the 3</a:t>
                      </a:r>
                      <a:r>
                        <a:rPr lang="en-GB" sz="1200" kern="1200" baseline="30000" dirty="0" smtClean="0">
                          <a:solidFill>
                            <a:schemeClr val="dk1"/>
                          </a:solidFill>
                          <a:effectLst/>
                          <a:latin typeface="Century Gothic" panose="020B0502020202020204" pitchFamily="34" charset="0"/>
                          <a:ea typeface="+mn-ea"/>
                          <a:cs typeface="+mn-cs"/>
                        </a:rPr>
                        <a:t>rd</a:t>
                      </a:r>
                      <a:r>
                        <a:rPr lang="en-GB" sz="1200" kern="1200" baseline="0" dirty="0" smtClean="0">
                          <a:solidFill>
                            <a:schemeClr val="dk1"/>
                          </a:solidFill>
                          <a:effectLst/>
                          <a:latin typeface="Century Gothic" panose="020B0502020202020204" pitchFamily="34" charset="0"/>
                          <a:ea typeface="+mn-ea"/>
                          <a:cs typeface="+mn-cs"/>
                        </a:rPr>
                        <a:t> number in the sequence. What is the 2</a:t>
                      </a:r>
                      <a:r>
                        <a:rPr lang="en-GB" sz="1200" kern="1200" baseline="30000" dirty="0" smtClean="0">
                          <a:solidFill>
                            <a:schemeClr val="dk1"/>
                          </a:solidFill>
                          <a:effectLst/>
                          <a:latin typeface="Century Gothic" panose="020B0502020202020204" pitchFamily="34" charset="0"/>
                          <a:ea typeface="+mn-ea"/>
                          <a:cs typeface="+mn-cs"/>
                        </a:rPr>
                        <a:t>nd</a:t>
                      </a:r>
                      <a:r>
                        <a:rPr lang="en-GB" sz="1200" kern="1200" baseline="0" dirty="0" smtClean="0">
                          <a:solidFill>
                            <a:schemeClr val="dk1"/>
                          </a:solidFill>
                          <a:effectLst/>
                          <a:latin typeface="Century Gothic" panose="020B0502020202020204" pitchFamily="34" charset="0"/>
                          <a:ea typeface="+mn-ea"/>
                          <a:cs typeface="+mn-cs"/>
                        </a:rPr>
                        <a:t> and fifth numbers?</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-18 is the 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number in the sequence; +27 is the 1</a:t>
                      </a:r>
                      <a:r>
                        <a:rPr lang="en-GB" sz="1200" kern="1200" baseline="30000" dirty="0" smtClean="0">
                          <a:solidFill>
                            <a:schemeClr val="dk1"/>
                          </a:solidFill>
                          <a:effectLst/>
                          <a:latin typeface="Century Gothic" panose="020B0502020202020204" pitchFamily="34" charset="0"/>
                          <a:ea typeface="+mn-ea"/>
                          <a:cs typeface="+mn-cs"/>
                        </a:rPr>
                        <a:t>st</a:t>
                      </a:r>
                      <a:r>
                        <a:rPr lang="en-GB" sz="1200" kern="1200" baseline="0" dirty="0" smtClean="0">
                          <a:solidFill>
                            <a:schemeClr val="dk1"/>
                          </a:solidFill>
                          <a:effectLst/>
                          <a:latin typeface="Century Gothic" panose="020B0502020202020204" pitchFamily="34" charset="0"/>
                          <a:ea typeface="+mn-ea"/>
                          <a:cs typeface="+mn-cs"/>
                        </a:rPr>
                        <a:t> in the sequence; +7 is the 5th in the sequence. hat is the 2</a:t>
                      </a:r>
                      <a:r>
                        <a:rPr lang="en-GB" sz="1200" kern="1200" baseline="30000" dirty="0" smtClean="0">
                          <a:solidFill>
                            <a:schemeClr val="dk1"/>
                          </a:solidFill>
                          <a:effectLst/>
                          <a:latin typeface="Century Gothic" panose="020B0502020202020204" pitchFamily="34" charset="0"/>
                          <a:ea typeface="+mn-ea"/>
                          <a:cs typeface="+mn-cs"/>
                        </a:rPr>
                        <a:t>nd</a:t>
                      </a:r>
                      <a:r>
                        <a:rPr lang="en-GB" sz="1200" kern="1200" baseline="0" dirty="0" smtClean="0">
                          <a:solidFill>
                            <a:schemeClr val="dk1"/>
                          </a:solidFill>
                          <a:effectLst/>
                          <a:latin typeface="Century Gothic" panose="020B0502020202020204" pitchFamily="34" charset="0"/>
                          <a:ea typeface="+mn-ea"/>
                          <a:cs typeface="+mn-cs"/>
                        </a:rPr>
                        <a:t> and the 8</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numbers?</a:t>
                      </a: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Put the following numbers in order (smallest to largest):</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-3.42; -3.41;</a:t>
                      </a:r>
                      <a:r>
                        <a:rPr lang="en-GB" sz="1200" baseline="0" dirty="0" smtClean="0">
                          <a:latin typeface="Century Gothic" panose="020B0502020202020204" pitchFamily="34" charset="0"/>
                        </a:rPr>
                        <a:t> 3.19; 3.2; -3.12; -3.67; -3.01</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-5.67; -5.48; 5.62; -5.91; 5.32; -5.34; -5.01</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-7.65; -7.34; -7.23; 7.1; 7.2; -7.01; -702; 7.31</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-9.12; -9.13; -9.1; 9.2; 9.5; -9.56; -9.78; -9.9</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0.1; -0.1; 0.23; -0.23; 0.77; -0.77; -0.78; 1.1</a:t>
                      </a:r>
                      <a:endParaRPr lang="en-GB" sz="12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Helen dived from Platform</a:t>
                      </a:r>
                      <a:r>
                        <a:rPr lang="en-GB" sz="1200" baseline="0" dirty="0" smtClean="0">
                          <a:latin typeface="Century Gothic" panose="020B0502020202020204" pitchFamily="34" charset="0"/>
                        </a:rPr>
                        <a:t> A and reached a depth of -3.5m.</a:t>
                      </a:r>
                    </a:p>
                    <a:p>
                      <a:pPr marL="0" indent="0">
                        <a:buFont typeface="Arial" panose="020B0604020202020204" pitchFamily="34" charset="0"/>
                        <a:buNone/>
                      </a:pPr>
                      <a:r>
                        <a:rPr lang="en-GB" sz="1200" baseline="0" dirty="0" smtClean="0">
                          <a:latin typeface="Century Gothic" panose="020B0502020202020204" pitchFamily="34" charset="0"/>
                        </a:rPr>
                        <a:t>John dived from Platform B and reached a depth of -2 16m.</a:t>
                      </a:r>
                    </a:p>
                    <a:p>
                      <a:pPr marL="0" indent="0">
                        <a:buFont typeface="Arial" panose="020B0604020202020204" pitchFamily="34" charset="0"/>
                        <a:buNone/>
                      </a:pPr>
                      <a:r>
                        <a:rPr lang="en-GB" sz="1200" baseline="0" dirty="0" smtClean="0">
                          <a:latin typeface="Century Gothic" panose="020B0502020202020204" pitchFamily="34" charset="0"/>
                        </a:rPr>
                        <a:t>Hamid dived from Platform A and reached a depth of -3.71m.</a:t>
                      </a:r>
                    </a:p>
                    <a:p>
                      <a:pPr marL="0" indent="0">
                        <a:buFont typeface="Arial" panose="020B0604020202020204" pitchFamily="34" charset="0"/>
                        <a:buNone/>
                      </a:pPr>
                      <a:r>
                        <a:rPr lang="en-GB" sz="1200" baseline="0" dirty="0" smtClean="0">
                          <a:latin typeface="Century Gothic" panose="020B0502020202020204" pitchFamily="34" charset="0"/>
                        </a:rPr>
                        <a:t>Rose dived from Platform C and reached a depth of 0.73m below the sea.</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Holly dived from Platform C and reached a depth of -0.53m.</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For each, work out how far they dived from take off to the depth below the sea.</a:t>
                      </a:r>
                    </a:p>
                    <a:p>
                      <a:pPr marL="0" indent="0">
                        <a:buFont typeface="Arial" panose="020B0604020202020204" pitchFamily="34" charset="0"/>
                        <a:buNone/>
                      </a:pPr>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4720" y="3902393"/>
            <a:ext cx="1289162" cy="1721168"/>
          </a:xfrm>
          <a:prstGeom prst="rect">
            <a:avLst/>
          </a:prstGeom>
        </p:spPr>
      </p:pic>
      <p:sp>
        <p:nvSpPr>
          <p:cNvPr id="6" name="TextBox 5"/>
          <p:cNvSpPr txBox="1"/>
          <p:nvPr/>
        </p:nvSpPr>
        <p:spPr>
          <a:xfrm>
            <a:off x="4763882" y="3902393"/>
            <a:ext cx="2097928" cy="1569660"/>
          </a:xfrm>
          <a:prstGeom prst="rect">
            <a:avLst/>
          </a:prstGeom>
          <a:noFill/>
        </p:spPr>
        <p:txBody>
          <a:bodyPr wrap="square" rtlCol="0">
            <a:spAutoFit/>
          </a:bodyPr>
          <a:lstStyle/>
          <a:p>
            <a:r>
              <a:rPr lang="en-GB" sz="1200" dirty="0">
                <a:latin typeface="Century Gothic" panose="020B0502020202020204" pitchFamily="34" charset="0"/>
              </a:rPr>
              <a:t>Children on holiday were having fun diving off the rocks. There were three platforms to dive from: A was 5.5m above the sea level; B was 3.3m above the sea level and C was 1.2m above the sea level. </a:t>
            </a:r>
            <a:endParaRPr lang="en-GB" sz="1200" dirty="0">
              <a:latin typeface="Century Gothic" panose="020B0502020202020204" pitchFamily="34" charset="0"/>
            </a:endParaRPr>
          </a:p>
        </p:txBody>
      </p:sp>
      <p:sp>
        <p:nvSpPr>
          <p:cNvPr id="7" name="TextBox 6"/>
          <p:cNvSpPr txBox="1"/>
          <p:nvPr/>
        </p:nvSpPr>
        <p:spPr>
          <a:xfrm>
            <a:off x="3474720" y="5623562"/>
            <a:ext cx="3421380" cy="769441"/>
          </a:xfrm>
          <a:prstGeom prst="rect">
            <a:avLst/>
          </a:prstGeom>
          <a:noFill/>
        </p:spPr>
        <p:txBody>
          <a:bodyPr wrap="square" rtlCol="0">
            <a:spAutoFit/>
          </a:bodyPr>
          <a:lstStyle/>
          <a:p>
            <a:r>
              <a:rPr lang="en-GB" sz="1200" dirty="0">
                <a:latin typeface="Century Gothic" panose="020B0502020202020204" pitchFamily="34" charset="0"/>
              </a:rPr>
              <a:t>The children’s dives took them deep in to the sea. </a:t>
            </a:r>
            <a:r>
              <a:rPr lang="en-GB" sz="1400" dirty="0">
                <a:solidFill>
                  <a:srgbClr val="FF0000"/>
                </a:solidFill>
                <a:latin typeface="Century Gothic" panose="020B0502020202020204" pitchFamily="34" charset="0"/>
              </a:rPr>
              <a:t>Answer the following questions about the diving</a:t>
            </a:r>
            <a:r>
              <a:rPr lang="en-GB" dirty="0">
                <a:solidFill>
                  <a:srgbClr val="FF0000"/>
                </a:solidFill>
                <a:latin typeface="Century Gothic" panose="020B0502020202020204" pitchFamily="34" charset="0"/>
              </a:rPr>
              <a:t> </a:t>
            </a:r>
          </a:p>
        </p:txBody>
      </p:sp>
      <p:sp>
        <p:nvSpPr>
          <p:cNvPr id="9"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cxnSp>
        <p:nvCxnSpPr>
          <p:cNvPr id="8" name="Straight Arrow Connector 7"/>
          <p:cNvCxnSpPr/>
          <p:nvPr/>
        </p:nvCxnSpPr>
        <p:spPr>
          <a:xfrm flipV="1">
            <a:off x="6155268" y="5740400"/>
            <a:ext cx="706543" cy="536828"/>
          </a:xfrm>
          <a:prstGeom prst="straightConnector1">
            <a:avLst/>
          </a:prstGeom>
          <a:ln>
            <a:solidFill>
              <a:srgbClr val="FF0000"/>
            </a:solidFill>
            <a:tailEnd type="triangle"/>
          </a:ln>
        </p:spPr>
        <p:style>
          <a:lnRef idx="3">
            <a:schemeClr val="accent2"/>
          </a:lnRef>
          <a:fillRef idx="0">
            <a:schemeClr val="accent2"/>
          </a:fillRef>
          <a:effectRef idx="2">
            <a:schemeClr val="accent2"/>
          </a:effectRef>
          <a:fontRef idx="minor">
            <a:schemeClr val="tx1"/>
          </a:fontRef>
        </p:style>
      </p:cxnSp>
      <p:sp>
        <p:nvSpPr>
          <p:cNvPr id="5" name="Slide Number Placeholder 4"/>
          <p:cNvSpPr>
            <a:spLocks noGrp="1"/>
          </p:cNvSpPr>
          <p:nvPr>
            <p:ph type="sldNum" sz="quarter" idx="12"/>
          </p:nvPr>
        </p:nvSpPr>
        <p:spPr/>
        <p:txBody>
          <a:bodyPr/>
          <a:lstStyle/>
          <a:p>
            <a:fld id="{2AB5F3F0-7E87-48B0-94BB-7E37CB4CA4F1}" type="slidenum">
              <a:rPr lang="en-GB" smtClean="0"/>
              <a:t>12</a:t>
            </a:fld>
            <a:endParaRPr lang="en-GB" dirty="0"/>
          </a:p>
        </p:txBody>
      </p:sp>
    </p:spTree>
    <p:extLst>
      <p:ext uri="{BB962C8B-B14F-4D97-AF65-F5344CB8AC3E}">
        <p14:creationId xmlns:p14="http://schemas.microsoft.com/office/powerpoint/2010/main" val="2874748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152459"/>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Spring 1</a:t>
                      </a:r>
                      <a:r>
                        <a:rPr lang="en-GB" baseline="0" dirty="0" smtClean="0">
                          <a:solidFill>
                            <a:schemeClr val="tx1"/>
                          </a:solidFill>
                          <a:latin typeface="Century Gothic" panose="020B0502020202020204" pitchFamily="34" charset="0"/>
                        </a:rPr>
                        <a:t>: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negative numbers in context and calculate intervals across zero</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Interpret intervals and differences in context, e.g. temperature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intervals from</a:t>
                      </a:r>
                      <a:r>
                        <a:rPr lang="en-GB" sz="120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-100 to 100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Polar Expedition</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The Arctic explorers set off from base camp with the temperature being -9°C; for every 500m they walked the temperature dropped 0.5°C.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was the temperature when they had walked for 6Km?</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was the temperature when they had walked for 10Km?</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How far had they walked when the temperature was -18°C?</a:t>
                      </a:r>
                    </a:p>
                  </a:txBody>
                  <a:tcPr/>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Game</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Create an interesting game that would appeal to Year 4 pupils which involves negative and positive numbers between -50 and +50.</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You need to think of a game, gather the resources you need for it; trial it in class; write a set of rules for it that can be followed by Year 4 pupils.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Make it as interesting as you can.</a:t>
                      </a:r>
                    </a:p>
                  </a:txBody>
                  <a:tcPr>
                    <a:solidFill>
                      <a:schemeClr val="accent1">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Mountain Climbing</a:t>
                      </a:r>
                    </a:p>
                    <a:p>
                      <a:pPr marL="0" indent="0">
                        <a:buFont typeface="Arial" panose="020B0604020202020204" pitchFamily="34" charset="0"/>
                        <a:buNone/>
                      </a:pPr>
                      <a:r>
                        <a:rPr lang="en-GB" sz="1200" b="0" dirty="0" smtClean="0">
                          <a:latin typeface="Century Gothic" panose="020B0502020202020204" pitchFamily="34" charset="0"/>
                        </a:rPr>
                        <a:t>Two mountaineers attempt to climb one of The Himalayas most difficult and coldest mountains.</a:t>
                      </a:r>
                      <a:r>
                        <a:rPr lang="en-GB" sz="1200" b="0" baseline="0" dirty="0" smtClean="0">
                          <a:latin typeface="Century Gothic" panose="020B0502020202020204" pitchFamily="34" charset="0"/>
                        </a:rPr>
                        <a:t> </a:t>
                      </a:r>
                      <a:r>
                        <a:rPr lang="en-GB" sz="1200" b="0" dirty="0" smtClean="0">
                          <a:latin typeface="Century Gothic" panose="020B0502020202020204" pitchFamily="34" charset="0"/>
                        </a:rPr>
                        <a:t>They took 5 days. </a:t>
                      </a:r>
                    </a:p>
                    <a:p>
                      <a:pPr marL="0" indent="0">
                        <a:buFont typeface="Arial" panose="020B0604020202020204" pitchFamily="34" charset="0"/>
                        <a:buNone/>
                      </a:pPr>
                      <a:r>
                        <a:rPr lang="en-GB" sz="1200" b="0" dirty="0" smtClean="0">
                          <a:latin typeface="Century Gothic" panose="020B0502020202020204" pitchFamily="34" charset="0"/>
                        </a:rPr>
                        <a:t>As they set off the temperature was 3</a:t>
                      </a:r>
                      <a:r>
                        <a:rPr lang="en-GB" sz="1200" kern="1200" baseline="0" dirty="0" smtClean="0">
                          <a:solidFill>
                            <a:schemeClr val="dk1"/>
                          </a:solidFill>
                          <a:effectLst/>
                          <a:latin typeface="Century Gothic" panose="020B0502020202020204" pitchFamily="34" charset="0"/>
                          <a:ea typeface="+mn-ea"/>
                          <a:cs typeface="+mn-cs"/>
                        </a:rPr>
                        <a:t>°C.</a:t>
                      </a:r>
                    </a:p>
                    <a:p>
                      <a:pPr marL="0" indent="0">
                        <a:buFont typeface="Arial" panose="020B0604020202020204" pitchFamily="34" charset="0"/>
                        <a:buNone/>
                      </a:pPr>
                      <a:r>
                        <a:rPr lang="en-GB" sz="1200" b="0" kern="1200" baseline="0" dirty="0" smtClean="0">
                          <a:solidFill>
                            <a:schemeClr val="dk1"/>
                          </a:solidFill>
                          <a:effectLst/>
                          <a:latin typeface="Century Gothic" panose="020B0502020202020204" pitchFamily="34" charset="0"/>
                          <a:ea typeface="+mn-ea"/>
                          <a:cs typeface="+mn-cs"/>
                        </a:rPr>
                        <a:t>By Day 2 the temperature had dropped by 6</a:t>
                      </a:r>
                      <a:r>
                        <a:rPr lang="en-GB" sz="1200" kern="1200" baseline="0" dirty="0" smtClean="0">
                          <a:solidFill>
                            <a:schemeClr val="dk1"/>
                          </a:solidFill>
                          <a:effectLst/>
                          <a:latin typeface="Century Gothic" panose="020B0502020202020204" pitchFamily="34" charset="0"/>
                          <a:ea typeface="+mn-ea"/>
                          <a:cs typeface="+mn-cs"/>
                        </a:rPr>
                        <a:t>°C</a:t>
                      </a:r>
                    </a:p>
                    <a:p>
                      <a:pPr marL="0" indent="0">
                        <a:buFont typeface="Arial" panose="020B0604020202020204" pitchFamily="34" charset="0"/>
                        <a:buNone/>
                      </a:pPr>
                      <a:r>
                        <a:rPr lang="en-GB" sz="1200" b="0" kern="1200" baseline="0" dirty="0" smtClean="0">
                          <a:solidFill>
                            <a:schemeClr val="dk1"/>
                          </a:solidFill>
                          <a:effectLst/>
                          <a:latin typeface="Century Gothic" panose="020B0502020202020204" pitchFamily="34" charset="0"/>
                          <a:ea typeface="+mn-ea"/>
                          <a:cs typeface="+mn-cs"/>
                        </a:rPr>
                        <a:t>By Day 3 it had only dropped half as much as on Day 2.</a:t>
                      </a:r>
                    </a:p>
                    <a:p>
                      <a:pPr marL="0" indent="0">
                        <a:buFont typeface="Arial" panose="020B0604020202020204" pitchFamily="34" charset="0"/>
                        <a:buNone/>
                      </a:pPr>
                      <a:r>
                        <a:rPr lang="en-GB" sz="1200" b="0" kern="1200" baseline="0" dirty="0" smtClean="0">
                          <a:solidFill>
                            <a:schemeClr val="dk1"/>
                          </a:solidFill>
                          <a:effectLst/>
                          <a:latin typeface="Century Gothic" panose="020B0502020202020204" pitchFamily="34" charset="0"/>
                          <a:ea typeface="+mn-ea"/>
                          <a:cs typeface="+mn-cs"/>
                        </a:rPr>
                        <a:t>However, on Day 4 it dropped by another 10</a:t>
                      </a:r>
                      <a:r>
                        <a:rPr lang="en-GB" sz="1200" kern="1200" baseline="0" dirty="0" smtClean="0">
                          <a:solidFill>
                            <a:schemeClr val="dk1"/>
                          </a:solidFill>
                          <a:effectLst/>
                          <a:latin typeface="Century Gothic" panose="020B0502020202020204" pitchFamily="34" charset="0"/>
                          <a:ea typeface="+mn-ea"/>
                          <a:cs typeface="+mn-cs"/>
                        </a:rPr>
                        <a:t>°C and dropped a further 6°C on Day 5.</a:t>
                      </a:r>
                    </a:p>
                    <a:p>
                      <a:pPr marL="0" indent="0">
                        <a:buFont typeface="Arial" panose="020B0604020202020204" pitchFamily="34" charset="0"/>
                        <a:buNone/>
                      </a:pPr>
                      <a:r>
                        <a:rPr lang="en-GB" sz="1200" b="0" kern="1200" baseline="0" dirty="0" smtClean="0">
                          <a:solidFill>
                            <a:schemeClr val="dk1"/>
                          </a:solidFill>
                          <a:effectLst/>
                          <a:latin typeface="Century Gothic" panose="020B0502020202020204" pitchFamily="34" charset="0"/>
                          <a:ea typeface="+mn-ea"/>
                          <a:cs typeface="+mn-cs"/>
                        </a:rPr>
                        <a:t>What was the temperature by the end of the climb?</a:t>
                      </a:r>
                    </a:p>
                    <a:p>
                      <a:pPr marL="0" indent="0">
                        <a:buFont typeface="Arial" panose="020B0604020202020204" pitchFamily="34" charset="0"/>
                        <a:buNone/>
                      </a:pPr>
                      <a:r>
                        <a:rPr lang="en-GB" sz="1200" b="0" kern="1200" baseline="0" dirty="0" smtClean="0">
                          <a:solidFill>
                            <a:schemeClr val="dk1"/>
                          </a:solidFill>
                          <a:effectLst/>
                          <a:latin typeface="Century Gothic" panose="020B0502020202020204" pitchFamily="34" charset="0"/>
                          <a:ea typeface="+mn-ea"/>
                          <a:cs typeface="+mn-cs"/>
                        </a:rPr>
                        <a:t>Make up similar problems for your friends to solve.</a:t>
                      </a:r>
                      <a:endParaRPr lang="en-GB" sz="1200" b="0" dirty="0" smtClean="0">
                        <a:latin typeface="Century Gothic" panose="020B0502020202020204" pitchFamily="34" charset="0"/>
                      </a:endParaRPr>
                    </a:p>
                  </a:txBody>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Business Problem</a:t>
                      </a:r>
                    </a:p>
                    <a:p>
                      <a:pPr marL="0" indent="0">
                        <a:buFont typeface="Arial" panose="020B0604020202020204" pitchFamily="34" charset="0"/>
                        <a:buNone/>
                      </a:pPr>
                      <a:r>
                        <a:rPr lang="en-GB" sz="1100" baseline="0" dirty="0" smtClean="0">
                          <a:latin typeface="Century Gothic" panose="020B0502020202020204" pitchFamily="34" charset="0"/>
                        </a:rPr>
                        <a:t>A businessman was experiencing a difficult time.</a:t>
                      </a:r>
                    </a:p>
                    <a:p>
                      <a:pPr marL="0" indent="0">
                        <a:buFont typeface="Arial" panose="020B0604020202020204" pitchFamily="34" charset="0"/>
                        <a:buNone/>
                      </a:pPr>
                      <a:r>
                        <a:rPr lang="en-GB" sz="1100" baseline="0" dirty="0" smtClean="0">
                          <a:latin typeface="Century Gothic" panose="020B0502020202020204" pitchFamily="34" charset="0"/>
                        </a:rPr>
                        <a:t>It cost £3,500 a day to run his business. </a:t>
                      </a:r>
                    </a:p>
                    <a:p>
                      <a:pPr marL="0" indent="0">
                        <a:buFont typeface="Arial" panose="020B0604020202020204" pitchFamily="34" charset="0"/>
                        <a:buNone/>
                      </a:pPr>
                      <a:r>
                        <a:rPr lang="en-GB" sz="1100" baseline="0" dirty="0" smtClean="0">
                          <a:latin typeface="Century Gothic" panose="020B0502020202020204" pitchFamily="34" charset="0"/>
                        </a:rPr>
                        <a:t>He started with £6,000 in his bank.</a:t>
                      </a:r>
                    </a:p>
                    <a:p>
                      <a:pPr marL="0" indent="0">
                        <a:buFont typeface="Arial" panose="020B0604020202020204" pitchFamily="34" charset="0"/>
                        <a:buNone/>
                      </a:pPr>
                      <a:r>
                        <a:rPr lang="en-GB" sz="1100" baseline="0" dirty="0" smtClean="0">
                          <a:latin typeface="Century Gothic" panose="020B0502020202020204" pitchFamily="34" charset="0"/>
                        </a:rPr>
                        <a:t>On Day 1 he sold £120 worth of products.</a:t>
                      </a:r>
                    </a:p>
                    <a:p>
                      <a:pPr marL="0" indent="0">
                        <a:buFont typeface="Arial" panose="020B0604020202020204" pitchFamily="34" charset="0"/>
                        <a:buNone/>
                      </a:pPr>
                      <a:r>
                        <a:rPr lang="en-GB" sz="1100" baseline="0" dirty="0" smtClean="0">
                          <a:latin typeface="Century Gothic" panose="020B0502020202020204" pitchFamily="34" charset="0"/>
                        </a:rPr>
                        <a:t>On Day 2 he sold £40 worth of products.</a:t>
                      </a:r>
                    </a:p>
                    <a:p>
                      <a:pPr marL="0" indent="0">
                        <a:buFont typeface="Arial" panose="020B0604020202020204" pitchFamily="34" charset="0"/>
                        <a:buNone/>
                      </a:pPr>
                      <a:r>
                        <a:rPr lang="en-GB" sz="1100" baseline="0" dirty="0" smtClean="0">
                          <a:latin typeface="Century Gothic" panose="020B0502020202020204" pitchFamily="34" charset="0"/>
                        </a:rPr>
                        <a:t>On Day 3 he sold £350 worth of products.</a:t>
                      </a:r>
                    </a:p>
                    <a:p>
                      <a:pPr marL="0" indent="0">
                        <a:buFont typeface="Arial" panose="020B0604020202020204" pitchFamily="34" charset="0"/>
                        <a:buNone/>
                      </a:pPr>
                      <a:r>
                        <a:rPr lang="en-GB" sz="1100" baseline="0" dirty="0" smtClean="0">
                          <a:latin typeface="Century Gothic" panose="020B0502020202020204" pitchFamily="34" charset="0"/>
                        </a:rPr>
                        <a:t>On Day 4 he was closed.</a:t>
                      </a:r>
                    </a:p>
                    <a:p>
                      <a:pPr marL="0" indent="0">
                        <a:buFont typeface="Arial" panose="020B0604020202020204" pitchFamily="34" charset="0"/>
                        <a:buNone/>
                      </a:pPr>
                      <a:r>
                        <a:rPr lang="en-GB" sz="1100" baseline="0" dirty="0" smtClean="0">
                          <a:latin typeface="Century Gothic" panose="020B0502020202020204" pitchFamily="34" charset="0"/>
                        </a:rPr>
                        <a:t>On Day 5 he sold half as much as he had done on Days 1 to 4.</a:t>
                      </a:r>
                    </a:p>
                    <a:p>
                      <a:pPr marL="0" indent="0">
                        <a:buFont typeface="Arial" panose="020B0604020202020204" pitchFamily="34" charset="0"/>
                        <a:buNone/>
                      </a:pPr>
                      <a:r>
                        <a:rPr lang="en-GB" sz="1100" baseline="0" dirty="0" smtClean="0">
                          <a:latin typeface="Century Gothic" panose="020B0502020202020204" pitchFamily="34" charset="0"/>
                        </a:rPr>
                        <a:t>On Day 6 he sold £500 worth of products.</a:t>
                      </a:r>
                    </a:p>
                    <a:p>
                      <a:pPr marL="0" indent="0">
                        <a:buFont typeface="Arial" panose="020B0604020202020204" pitchFamily="34" charset="0"/>
                        <a:buNone/>
                      </a:pPr>
                      <a:r>
                        <a:rPr lang="en-GB" sz="1100" baseline="0" dirty="0" smtClean="0">
                          <a:latin typeface="Century Gothic" panose="020B0502020202020204" pitchFamily="34" charset="0"/>
                        </a:rPr>
                        <a:t>For every day he had a negative amount in his bank the bank charged him £100 per day. </a:t>
                      </a:r>
                    </a:p>
                    <a:p>
                      <a:pPr marL="0" indent="0">
                        <a:buFont typeface="Arial" panose="020B0604020202020204" pitchFamily="34" charset="0"/>
                        <a:buNone/>
                      </a:pPr>
                      <a:r>
                        <a:rPr lang="en-GB" sz="1100" baseline="0" dirty="0" smtClean="0">
                          <a:latin typeface="Century Gothic" panose="020B0502020202020204" pitchFamily="34" charset="0"/>
                        </a:rPr>
                        <a:t>How much did he have in his bank by the end of Day 6? </a:t>
                      </a:r>
                    </a:p>
                    <a:p>
                      <a:pPr marL="0" indent="0">
                        <a:buFont typeface="Arial" panose="020B0604020202020204" pitchFamily="34" charset="0"/>
                        <a:buNone/>
                      </a:pPr>
                      <a:r>
                        <a:rPr lang="en-GB" sz="1100" baseline="0" dirty="0" smtClean="0">
                          <a:latin typeface="Century Gothic" panose="020B0502020202020204" pitchFamily="34" charset="0"/>
                        </a:rPr>
                        <a:t>How much on the end of Day 3?</a:t>
                      </a:r>
                    </a:p>
                  </a:txBody>
                  <a:tcPr/>
                </a:tc>
                <a:extLst>
                  <a:ext uri="{0D108BD9-81ED-4DB2-BD59-A6C34878D82A}">
                    <a16:rowId xmlns:a16="http://schemas.microsoft.com/office/drawing/2014/main" val="10004"/>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13</a:t>
            </a:fld>
            <a:endParaRPr lang="en-GB" dirty="0"/>
          </a:p>
        </p:txBody>
      </p:sp>
    </p:spTree>
    <p:extLst>
      <p:ext uri="{BB962C8B-B14F-4D97-AF65-F5344CB8AC3E}">
        <p14:creationId xmlns:p14="http://schemas.microsoft.com/office/powerpoint/2010/main" val="2822911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70962" y="824994"/>
          <a:ext cx="8227216" cy="4685665"/>
        </p:xfrm>
        <a:graphic>
          <a:graphicData uri="http://schemas.openxmlformats.org/drawingml/2006/table">
            <a:tbl>
              <a:tblPr firstRow="1" bandRow="1">
                <a:effectLst/>
                <a:tableStyleId>{5C22544A-7EE6-4342-B048-85BDC9FD1C3A}</a:tableStyleId>
              </a:tblPr>
              <a:tblGrid>
                <a:gridCol w="673178">
                  <a:extLst>
                    <a:ext uri="{9D8B030D-6E8A-4147-A177-3AD203B41FA5}">
                      <a16:colId xmlns:a16="http://schemas.microsoft.com/office/drawing/2014/main" val="20000"/>
                    </a:ext>
                  </a:extLst>
                </a:gridCol>
                <a:gridCol w="185950">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100496">
                  <a:extLst>
                    <a:ext uri="{9D8B030D-6E8A-4147-A177-3AD203B41FA5}">
                      <a16:colId xmlns:a16="http://schemas.microsoft.com/office/drawing/2014/main" val="20005"/>
                    </a:ext>
                  </a:extLst>
                </a:gridCol>
                <a:gridCol w="4840544">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gridCol w="1062780">
                  <a:extLst>
                    <a:ext uri="{9D8B030D-6E8A-4147-A177-3AD203B41FA5}">
                      <a16:colId xmlns:a16="http://schemas.microsoft.com/office/drawing/2014/main" val="20008"/>
                    </a:ext>
                  </a:extLst>
                </a:gridCol>
              </a:tblGrid>
              <a:tr h="480060">
                <a:tc gridSpan="9">
                  <a:txBody>
                    <a:bodyPr/>
                    <a:lstStyle/>
                    <a:p>
                      <a:pPr lvl="0"/>
                      <a:r>
                        <a:rPr lang="en-GB" dirty="0" smtClean="0">
                          <a:solidFill>
                            <a:schemeClr val="tx1"/>
                          </a:solidFill>
                          <a:latin typeface="Century Gothic" panose="020B0502020202020204" pitchFamily="34" charset="0"/>
                        </a:rPr>
                        <a:t>Spring 1</a:t>
                      </a:r>
                      <a:r>
                        <a:rPr lang="en-GB" baseline="0" dirty="0" smtClean="0">
                          <a:solidFill>
                            <a:schemeClr val="tx1"/>
                          </a:solidFill>
                          <a:latin typeface="Century Gothic" panose="020B0502020202020204" pitchFamily="34" charset="0"/>
                        </a:rPr>
                        <a:t>: Week 1</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9">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Use negative numbers in context and calculate intervals across zero</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chemeClr val="accent1">
                        <a:lumMod val="40000"/>
                        <a:lumOff val="60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 you know what happens when subtracting a negative number from another negative number?</a:t>
                      </a:r>
                    </a:p>
                  </a:txBody>
                  <a:tcPr marL="68580" marR="68580" marT="34290" marB="34290">
                    <a:solidFill>
                      <a:schemeClr val="accent1">
                        <a:lumMod val="20000"/>
                        <a:lumOff val="80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effectLst/>
                        <a:latin typeface="Century Gothic" pitchFamily="34" charset="0"/>
                        <a:ea typeface="+mn-ea"/>
                        <a:cs typeface="+mn-cs"/>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deal with negative numbers in a problem solving format?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add any 2 negative numbers together?</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a:t>
                      </a:r>
                      <a:r>
                        <a:rPr lang="en-GB" sz="1400" kern="1200" baseline="0" dirty="0" smtClean="0">
                          <a:solidFill>
                            <a:schemeClr val="tx1"/>
                          </a:solidFill>
                          <a:effectLst/>
                          <a:latin typeface="Century Gothic" pitchFamily="34" charset="0"/>
                          <a:ea typeface="+mn-ea"/>
                          <a:cs typeface="+mn-cs"/>
                        </a:rPr>
                        <a:t> you c</a:t>
                      </a:r>
                      <a:r>
                        <a:rPr lang="en-GB" sz="1400" kern="1200" dirty="0" smtClean="0">
                          <a:solidFill>
                            <a:schemeClr val="tx1"/>
                          </a:solidFill>
                          <a:effectLst/>
                          <a:latin typeface="Century Gothic" pitchFamily="34" charset="0"/>
                          <a:ea typeface="+mn-ea"/>
                          <a:cs typeface="+mn-cs"/>
                        </a:rPr>
                        <a:t>alculate</a:t>
                      </a:r>
                      <a:r>
                        <a:rPr lang="en-GB" sz="1400" kern="1200" baseline="0" dirty="0" smtClean="0">
                          <a:solidFill>
                            <a:schemeClr val="tx1"/>
                          </a:solidFill>
                          <a:effectLst/>
                          <a:latin typeface="Century Gothic" pitchFamily="34" charset="0"/>
                          <a:ea typeface="+mn-ea"/>
                          <a:cs typeface="+mn-cs"/>
                        </a:rPr>
                        <a:t> the interval </a:t>
                      </a:r>
                      <a:r>
                        <a:rPr lang="en-GB" sz="1400" kern="1200" dirty="0" smtClean="0">
                          <a:solidFill>
                            <a:schemeClr val="tx1"/>
                          </a:solidFill>
                          <a:effectLst/>
                          <a:latin typeface="Century Gothic" pitchFamily="34" charset="0"/>
                          <a:ea typeface="+mn-ea"/>
                          <a:cs typeface="+mn-cs"/>
                        </a:rPr>
                        <a:t>from  + 30 to  -30?</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calculate</a:t>
                      </a:r>
                      <a:r>
                        <a:rPr lang="en-GB" sz="1400" kern="1200" baseline="0" dirty="0" smtClean="0">
                          <a:solidFill>
                            <a:schemeClr val="tx1"/>
                          </a:solidFill>
                          <a:effectLst/>
                          <a:latin typeface="Century Gothic" pitchFamily="34" charset="0"/>
                          <a:ea typeface="+mn-ea"/>
                          <a:cs typeface="+mn-cs"/>
                        </a:rPr>
                        <a:t> the interval </a:t>
                      </a:r>
                      <a:r>
                        <a:rPr lang="en-GB" sz="1400" kern="1200" dirty="0" smtClean="0">
                          <a:solidFill>
                            <a:schemeClr val="tx1"/>
                          </a:solidFill>
                          <a:effectLst/>
                          <a:latin typeface="Century Gothic" pitchFamily="34" charset="0"/>
                          <a:ea typeface="+mn-ea"/>
                          <a:cs typeface="+mn-cs"/>
                        </a:rPr>
                        <a:t>from - 20</a:t>
                      </a:r>
                      <a:r>
                        <a:rPr lang="en-GB" sz="1400" kern="1200" baseline="0" dirty="0" smtClean="0">
                          <a:solidFill>
                            <a:schemeClr val="tx1"/>
                          </a:solidFill>
                          <a:effectLst/>
                          <a:latin typeface="Century Gothic" pitchFamily="34" charset="0"/>
                          <a:ea typeface="+mn-ea"/>
                          <a:cs typeface="+mn-cs"/>
                        </a:rPr>
                        <a:t> to  + 100</a:t>
                      </a:r>
                      <a:r>
                        <a:rPr lang="en-GB" sz="1400" kern="1200" dirty="0" smtClean="0">
                          <a:solidFill>
                            <a:schemeClr val="tx1"/>
                          </a:solidFill>
                          <a:effectLst/>
                          <a:latin typeface="Century Gothic" pitchFamily="34" charset="0"/>
                          <a:ea typeface="+mn-ea"/>
                          <a:cs typeface="+mn-cs"/>
                        </a:rPr>
                        <a:t>?</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r h="278090">
                <a:tc gridSpan="6">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interpret</a:t>
                      </a:r>
                      <a:r>
                        <a:rPr lang="en-GB" sz="1400" kern="1200" baseline="0" dirty="0" smtClean="0">
                          <a:solidFill>
                            <a:schemeClr val="tx1"/>
                          </a:solidFill>
                          <a:effectLst/>
                          <a:latin typeface="Century Gothic" pitchFamily="34" charset="0"/>
                          <a:ea typeface="+mn-ea"/>
                          <a:cs typeface="+mn-cs"/>
                        </a:rPr>
                        <a:t> temperatures at  minus </a:t>
                      </a:r>
                      <a:r>
                        <a:rPr lang="en-GB" sz="1400" kern="1200" baseline="0" dirty="0" smtClean="0">
                          <a:solidFill>
                            <a:schemeClr val="tx1"/>
                          </a:solidFill>
                          <a:effectLst/>
                          <a:latin typeface="Century Gothic" panose="020B0502020202020204" pitchFamily="34" charset="0"/>
                          <a:ea typeface="Cambria Math"/>
                          <a:cs typeface="+mn-cs"/>
                        </a:rPr>
                        <a:t>⁰</a:t>
                      </a:r>
                      <a:r>
                        <a:rPr lang="en-GB" sz="1400" kern="1200" dirty="0" smtClean="0">
                          <a:solidFill>
                            <a:schemeClr val="tx1"/>
                          </a:solidFill>
                          <a:effectLst/>
                          <a:latin typeface="Century Gothic" pitchFamily="34" charset="0"/>
                          <a:ea typeface="+mn-ea"/>
                          <a:cs typeface="+mn-cs"/>
                        </a:rPr>
                        <a:t>C</a:t>
                      </a:r>
                      <a:r>
                        <a:rPr lang="en-GB" sz="1400" kern="1200" baseline="0" dirty="0" smtClean="0">
                          <a:solidFill>
                            <a:schemeClr val="tx1"/>
                          </a:solidFill>
                          <a:effectLst/>
                          <a:latin typeface="Century Gothic" pitchFamily="34" charset="0"/>
                          <a:ea typeface="+mn-ea"/>
                          <a:cs typeface="+mn-cs"/>
                        </a:rPr>
                        <a:t> on a thermometer</a:t>
                      </a:r>
                      <a:r>
                        <a:rPr lang="en-GB" sz="1400" kern="1200" dirty="0" smtClean="0">
                          <a:solidFill>
                            <a:schemeClr val="tx1"/>
                          </a:solidFill>
                          <a:effectLst/>
                          <a:latin typeface="Century Gothic" pitchFamily="34" charset="0"/>
                          <a:ea typeface="+mn-ea"/>
                          <a:cs typeface="+mn-cs"/>
                        </a:rPr>
                        <a:t>?</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8"/>
                  </a:ext>
                </a:extLst>
              </a:tr>
            </a:tbl>
          </a:graphicData>
        </a:graphic>
      </p:graphicFrame>
      <p:sp>
        <p:nvSpPr>
          <p:cNvPr id="3156" name="Up Arrow 8"/>
          <p:cNvSpPr>
            <a:spLocks/>
          </p:cNvSpPr>
          <p:nvPr/>
        </p:nvSpPr>
        <p:spPr bwMode="auto">
          <a:xfrm>
            <a:off x="8820204" y="2548890"/>
            <a:ext cx="648072" cy="2961768"/>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6"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14</a:t>
            </a:fld>
            <a:endParaRPr lang="en-GB" dirty="0"/>
          </a:p>
        </p:txBody>
      </p:sp>
    </p:spTree>
    <p:extLst>
      <p:ext uri="{BB962C8B-B14F-4D97-AF65-F5344CB8AC3E}">
        <p14:creationId xmlns:p14="http://schemas.microsoft.com/office/powerpoint/2010/main" val="2022802415"/>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4154</Words>
  <Application>Microsoft Office PowerPoint</Application>
  <PresentationFormat>Widescreen</PresentationFormat>
  <Paragraphs>483</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Calibri Light</vt:lpstr>
      <vt:lpstr>Cambria Math</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Summer 1</dc:title>
  <dc:creator>Craig Marsh</dc:creator>
  <cp:lastModifiedBy>Craig Marsh</cp:lastModifiedBy>
  <cp:revision>10</cp:revision>
  <dcterms:created xsi:type="dcterms:W3CDTF">2020-07-12T19:59:41Z</dcterms:created>
  <dcterms:modified xsi:type="dcterms:W3CDTF">2020-07-12T20:08:33Z</dcterms:modified>
</cp:coreProperties>
</file>