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F1FA149-8205-4F17-A4FA-4DF0925B96B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3484227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1FA149-8205-4F17-A4FA-4DF0925B96B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4084913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F1FA149-8205-4F17-A4FA-4DF0925B96B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1287538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F1FA149-8205-4F17-A4FA-4DF0925B96BE}"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489095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F1FA149-8205-4F17-A4FA-4DF0925B96BE}" type="datetimeFigureOut">
              <a:rPr lang="en-GB" smtClean="0"/>
              <a:t>11/06/2020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433083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F1FA149-8205-4F17-A4FA-4DF0925B96BE}" type="datetimeFigureOut">
              <a:rPr lang="en-GB" smtClean="0"/>
              <a:t>11/06/2020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156914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1FA149-8205-4F17-A4FA-4DF0925B96BE}" type="datetimeFigureOut">
              <a:rPr lang="en-GB" smtClean="0"/>
              <a:t>11/06/2020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42278415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F1FA149-8205-4F17-A4FA-4DF0925B96BE}"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2327204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F1FA149-8205-4F17-A4FA-4DF0925B96BE}" type="datetimeFigureOut">
              <a:rPr lang="en-GB" smtClean="0"/>
              <a:t>11/06/2020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35160260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1FA149-8205-4F17-A4FA-4DF0925B96B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2495422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1FA149-8205-4F17-A4FA-4DF0925B96BE}" type="datetimeFigureOut">
              <a:rPr lang="en-GB" smtClean="0"/>
              <a:t>11/06/2020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5DDD19C-EED4-4148-B39F-365EBC59A06D}" type="slidenum">
              <a:rPr lang="en-GB" smtClean="0"/>
              <a:t>‹#›</a:t>
            </a:fld>
            <a:endParaRPr lang="en-GB"/>
          </a:p>
        </p:txBody>
      </p:sp>
    </p:spTree>
    <p:extLst>
      <p:ext uri="{BB962C8B-B14F-4D97-AF65-F5344CB8AC3E}">
        <p14:creationId xmlns:p14="http://schemas.microsoft.com/office/powerpoint/2010/main" val="3500084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1FA149-8205-4F17-A4FA-4DF0925B96BE}" type="datetimeFigureOut">
              <a:rPr lang="en-GB" smtClean="0"/>
              <a:t>11/06/2020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DDD19C-EED4-4148-B39F-365EBC59A06D}" type="slidenum">
              <a:rPr lang="en-GB" smtClean="0"/>
              <a:t>‹#›</a:t>
            </a:fld>
            <a:endParaRPr lang="en-GB"/>
          </a:p>
        </p:txBody>
      </p:sp>
    </p:spTree>
    <p:extLst>
      <p:ext uri="{BB962C8B-B14F-4D97-AF65-F5344CB8AC3E}">
        <p14:creationId xmlns:p14="http://schemas.microsoft.com/office/powerpoint/2010/main" val="12849546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p:cNvGraphicFramePr>
            <a:graphicFrameLocks noGrp="1"/>
          </p:cNvGraphicFramePr>
          <p:nvPr>
            <p:ph idx="1"/>
            <p:extLst/>
          </p:nvPr>
        </p:nvGraphicFramePr>
        <p:xfrm>
          <a:off x="1981200" y="296314"/>
          <a:ext cx="8229600" cy="5695778"/>
        </p:xfrm>
        <a:graphic>
          <a:graphicData uri="http://schemas.openxmlformats.org/drawingml/2006/table">
            <a:tbl>
              <a:tblPr firstRow="1" bandRow="1">
                <a:tableStyleId>{5C22544A-7EE6-4342-B048-85BDC9FD1C3A}</a:tableStyleId>
              </a:tblPr>
              <a:tblGrid>
                <a:gridCol w="1512168">
                  <a:extLst>
                    <a:ext uri="{9D8B030D-6E8A-4147-A177-3AD203B41FA5}">
                      <a16:colId xmlns:a16="http://schemas.microsoft.com/office/drawing/2014/main" val="20000"/>
                    </a:ext>
                  </a:extLst>
                </a:gridCol>
                <a:gridCol w="180020">
                  <a:extLst>
                    <a:ext uri="{9D8B030D-6E8A-4147-A177-3AD203B41FA5}">
                      <a16:colId xmlns:a16="http://schemas.microsoft.com/office/drawing/2014/main" val="20001"/>
                    </a:ext>
                  </a:extLst>
                </a:gridCol>
                <a:gridCol w="1051012">
                  <a:extLst>
                    <a:ext uri="{9D8B030D-6E8A-4147-A177-3AD203B41FA5}">
                      <a16:colId xmlns:a16="http://schemas.microsoft.com/office/drawing/2014/main" val="20002"/>
                    </a:ext>
                  </a:extLst>
                </a:gridCol>
                <a:gridCol w="641176">
                  <a:extLst>
                    <a:ext uri="{9D8B030D-6E8A-4147-A177-3AD203B41FA5}">
                      <a16:colId xmlns:a16="http://schemas.microsoft.com/office/drawing/2014/main" val="20003"/>
                    </a:ext>
                  </a:extLst>
                </a:gridCol>
                <a:gridCol w="730424">
                  <a:extLst>
                    <a:ext uri="{9D8B030D-6E8A-4147-A177-3AD203B41FA5}">
                      <a16:colId xmlns:a16="http://schemas.microsoft.com/office/drawing/2014/main" val="20004"/>
                    </a:ext>
                  </a:extLst>
                </a:gridCol>
                <a:gridCol w="1687016">
                  <a:extLst>
                    <a:ext uri="{9D8B030D-6E8A-4147-A177-3AD203B41FA5}">
                      <a16:colId xmlns:a16="http://schemas.microsoft.com/office/drawing/2014/main" val="20005"/>
                    </a:ext>
                  </a:extLst>
                </a:gridCol>
                <a:gridCol w="1687016">
                  <a:extLst>
                    <a:ext uri="{9D8B030D-6E8A-4147-A177-3AD203B41FA5}">
                      <a16:colId xmlns:a16="http://schemas.microsoft.com/office/drawing/2014/main" val="20006"/>
                    </a:ext>
                  </a:extLst>
                </a:gridCol>
                <a:gridCol w="740768">
                  <a:extLst>
                    <a:ext uri="{9D8B030D-6E8A-4147-A177-3AD203B41FA5}">
                      <a16:colId xmlns:a16="http://schemas.microsoft.com/office/drawing/2014/main" val="20007"/>
                    </a:ext>
                  </a:extLst>
                </a:gridCol>
              </a:tblGrid>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olidFill>
                            <a:schemeClr val="tx1"/>
                          </a:solidFill>
                          <a:latin typeface="Century Gothic" pitchFamily="34" charset="0"/>
                        </a:rPr>
                        <a:t>Summer</a:t>
                      </a:r>
                      <a:r>
                        <a:rPr lang="en-GB" baseline="0" dirty="0" smtClean="0">
                          <a:solidFill>
                            <a:schemeClr val="tx1"/>
                          </a:solidFill>
                          <a:latin typeface="Century Gothic" pitchFamily="34" charset="0"/>
                        </a:rPr>
                        <a:t> 2</a:t>
                      </a:r>
                      <a:r>
                        <a:rPr lang="en-GB" dirty="0" smtClean="0">
                          <a:solidFill>
                            <a:schemeClr val="tx1"/>
                          </a:solidFill>
                          <a:latin typeface="Century Gothic" pitchFamily="34" charset="0"/>
                        </a:rPr>
                        <a:t>: Week 2: Pre-Learning Task</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8">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latin typeface="Century Gothic" pitchFamily="34" charset="0"/>
                        </a:rPr>
                        <a:t>The pre-learning task below could be used to assess pupils’ starting points within this objective. It needs to be completed by all/ or some of the pupils in advance of the main teaching.</a:t>
                      </a:r>
                    </a:p>
                  </a:txBody>
                  <a:tcPr/>
                </a:tc>
                <a:tc hMerge="1">
                  <a:txBody>
                    <a:bodyPr/>
                    <a:lstStyle/>
                    <a:p>
                      <a:endParaRPr lang="en-GB"/>
                    </a:p>
                  </a:txBody>
                  <a:tcPr/>
                </a:tc>
                <a:tc hMerge="1">
                  <a:txBody>
                    <a:bodyPr/>
                    <a:lstStyle/>
                    <a:p>
                      <a:endParaRPr lang="en-GB"/>
                    </a:p>
                  </a:txBody>
                  <a:tcPr/>
                </a:tc>
                <a:tc hMerge="1">
                  <a:txBody>
                    <a:bodyPr/>
                    <a:lstStyle/>
                    <a:p>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gridSpan="3">
                  <a:txBody>
                    <a:bodyPr/>
                    <a:lstStyle/>
                    <a:p>
                      <a:r>
                        <a:rPr lang="en-GB" dirty="0" smtClean="0">
                          <a:latin typeface="Century Gothic" pitchFamily="34" charset="0"/>
                        </a:rPr>
                        <a:t>Name</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gridSpan="5">
                  <a:txBody>
                    <a:bodyPr/>
                    <a:lstStyle/>
                    <a:p>
                      <a:r>
                        <a:rPr lang="en-GB" dirty="0" smtClean="0">
                          <a:latin typeface="Century Gothic" pitchFamily="34" charset="0"/>
                        </a:rPr>
                        <a:t>Summer 2: Week 2</a:t>
                      </a:r>
                      <a:endParaRPr lang="en-GB" dirty="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70840">
                <a:tc>
                  <a:txBody>
                    <a:bodyPr/>
                    <a:lstStyle/>
                    <a:p>
                      <a:r>
                        <a:rPr lang="en-GB" sz="1400" b="1" dirty="0" smtClean="0">
                          <a:latin typeface="Century Gothic" pitchFamily="34" charset="0"/>
                        </a:rPr>
                        <a:t>Objective:</a:t>
                      </a:r>
                    </a:p>
                    <a:p>
                      <a:r>
                        <a:rPr lang="en-GB" sz="1400" b="1" dirty="0" smtClean="0">
                          <a:latin typeface="Century Gothic" pitchFamily="34" charset="0"/>
                        </a:rPr>
                        <a:t>Addition &amp; Subtraction</a:t>
                      </a:r>
                    </a:p>
                  </a:txBody>
                  <a:tcPr/>
                </a:tc>
                <a:tc gridSpan="7">
                  <a:txBody>
                    <a:bodyPr/>
                    <a:lstStyle/>
                    <a:p>
                      <a:pPr>
                        <a:lnSpc>
                          <a:spcPct val="107000"/>
                        </a:lnSpc>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Consolidate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Addition and Subtraction using columnar addition and subtraction</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3"/>
                  </a:ext>
                </a:extLst>
              </a:tr>
              <a:tr h="370840">
                <a:tc gridSpan="8">
                  <a:txBody>
                    <a:bodyPr/>
                    <a:lstStyle/>
                    <a:p>
                      <a:pPr algn="ctr"/>
                      <a:endParaRPr lang="en-GB" sz="1600" b="1" i="1" dirty="0" smtClean="0">
                        <a:latin typeface="Century Gothic" pitchFamily="34" charset="0"/>
                      </a:endParaRPr>
                    </a:p>
                  </a:txBody>
                  <a:tcPr/>
                </a:tc>
                <a:tc hMerge="1">
                  <a:txBody>
                    <a:bodyPr/>
                    <a:lstStyle/>
                    <a:p>
                      <a:pPr marL="0" marR="0" indent="0" algn="l" defTabSz="914400" rtl="0" eaLnBrk="1" fontAlgn="auto" latinLnBrk="0" hangingPunct="1">
                        <a:lnSpc>
                          <a:spcPct val="107000"/>
                        </a:lnSpc>
                        <a:spcBef>
                          <a:spcPts val="0"/>
                        </a:spcBef>
                        <a:spcAft>
                          <a:spcPts val="0"/>
                        </a:spcAft>
                        <a:buClrTx/>
                        <a:buSzTx/>
                        <a:buFontTx/>
                        <a:buNone/>
                        <a:tabLst/>
                        <a:defRPr/>
                      </a:pPr>
                      <a:endParaRPr lang="en-GB" sz="2400" b="1" i="1" dirty="0" smtClean="0">
                        <a:latin typeface="Century Gothic"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marL="0" marR="0" indent="0" algn="ctr" defTabSz="914400" rtl="0" eaLnBrk="1" fontAlgn="auto" latinLnBrk="0" hangingPunct="1">
                        <a:lnSpc>
                          <a:spcPct val="107000"/>
                        </a:lnSpc>
                        <a:spcBef>
                          <a:spcPts val="0"/>
                        </a:spcBef>
                        <a:spcAft>
                          <a:spcPts val="0"/>
                        </a:spcAft>
                        <a:buClrTx/>
                        <a:buSzTx/>
                        <a:buFontTx/>
                        <a:buNone/>
                        <a:tabLst/>
                        <a:defRPr/>
                      </a:pPr>
                      <a:endParaRPr lang="en-GB" sz="1600" b="1" i="1" dirty="0" smtClean="0">
                        <a:latin typeface="Century Gothic"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4"/>
                  </a:ext>
                </a:extLst>
              </a:tr>
              <a:tr h="1131513">
                <a:tc gridSpan="2">
                  <a:txBody>
                    <a:bodyPr/>
                    <a:lstStyle/>
                    <a:p>
                      <a:pPr algn="l"/>
                      <a:r>
                        <a:rPr lang="en-GB" sz="1600" dirty="0" smtClean="0">
                          <a:latin typeface="Century Gothic" panose="020B0502020202020204" pitchFamily="34" charset="0"/>
                        </a:rPr>
                        <a:t>       4578</a:t>
                      </a:r>
                    </a:p>
                    <a:p>
                      <a:pPr algn="l"/>
                      <a:r>
                        <a:rPr lang="en-GB" sz="1600" dirty="0" smtClean="0">
                          <a:latin typeface="Century Gothic" panose="020B0502020202020204" pitchFamily="34" charset="0"/>
                        </a:rPr>
                        <a:t>       </a:t>
                      </a:r>
                      <a:r>
                        <a:rPr lang="en-GB" sz="1600" u="sng" dirty="0" smtClean="0">
                          <a:latin typeface="Century Gothic" panose="020B0502020202020204" pitchFamily="34" charset="0"/>
                        </a:rPr>
                        <a:t>6712+</a:t>
                      </a:r>
                      <a:endParaRPr lang="en-GB" sz="1600" u="sng" dirty="0">
                        <a:latin typeface="Century Gothic" panose="020B0502020202020204" pitchFamily="34" charset="0"/>
                      </a:endParaRPr>
                    </a:p>
                  </a:txBody>
                  <a:tcPr/>
                </a:tc>
                <a:tc hMerge="1">
                  <a:txBody>
                    <a:bodyPr/>
                    <a:lstStyle/>
                    <a:p>
                      <a:endParaRPr lang="en-GB"/>
                    </a:p>
                  </a:txBody>
                  <a:tcPr/>
                </a:tc>
                <a:tc gridSpan="2">
                  <a:txBody>
                    <a:bodyPr/>
                    <a:lstStyle/>
                    <a:p>
                      <a:pPr algn="l"/>
                      <a:r>
                        <a:rPr lang="en-GB" sz="1600" dirty="0" smtClean="0">
                          <a:latin typeface="Century Gothic" panose="020B0502020202020204" pitchFamily="34" charset="0"/>
                        </a:rPr>
                        <a:t>          2379</a:t>
                      </a:r>
                    </a:p>
                    <a:p>
                      <a:pPr algn="l"/>
                      <a:r>
                        <a:rPr lang="en-GB" sz="1600" dirty="0" smtClean="0">
                          <a:latin typeface="Century Gothic" panose="020B0502020202020204" pitchFamily="34" charset="0"/>
                        </a:rPr>
                        <a:t>          </a:t>
                      </a:r>
                      <a:r>
                        <a:rPr lang="en-GB" sz="1600" u="sng" dirty="0" smtClean="0">
                          <a:latin typeface="Century Gothic" panose="020B0502020202020204" pitchFamily="34" charset="0"/>
                        </a:rPr>
                        <a:t>7628+</a:t>
                      </a:r>
                      <a:endParaRPr lang="en-GB" sz="1600" u="sng" dirty="0">
                        <a:latin typeface="Century Gothic" panose="020B0502020202020204" pitchFamily="34" charset="0"/>
                      </a:endParaRPr>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r>
                        <a:rPr lang="en-GB" sz="1600" dirty="0" smtClean="0">
                          <a:latin typeface="Century Gothic" panose="020B0502020202020204" pitchFamily="34" charset="0"/>
                        </a:rPr>
                        <a:t>        76389</a:t>
                      </a:r>
                    </a:p>
                    <a:p>
                      <a:r>
                        <a:rPr lang="en-GB" sz="1600" baseline="0" dirty="0" smtClean="0">
                          <a:latin typeface="Century Gothic" panose="020B0502020202020204" pitchFamily="34" charset="0"/>
                        </a:rPr>
                        <a:t>        </a:t>
                      </a:r>
                      <a:r>
                        <a:rPr lang="en-GB" sz="1600" u="sng" baseline="0" dirty="0" smtClean="0">
                          <a:latin typeface="Century Gothic" panose="020B0502020202020204" pitchFamily="34" charset="0"/>
                        </a:rPr>
                        <a:t>14127-</a:t>
                      </a:r>
                      <a:endParaRPr lang="en-GB" sz="1600" u="sng" dirty="0">
                        <a:latin typeface="Century Gothic" panose="020B0502020202020204" pitchFamily="34" charset="0"/>
                      </a:endParaRPr>
                    </a:p>
                  </a:txBody>
                  <a:tcPr/>
                </a:tc>
                <a:tc>
                  <a:txBody>
                    <a:bodyPr/>
                    <a:lstStyle/>
                    <a:p>
                      <a:r>
                        <a:rPr lang="en-GB" sz="1600" dirty="0" smtClean="0">
                          <a:latin typeface="Century Gothic" panose="020B0502020202020204" pitchFamily="34" charset="0"/>
                        </a:rPr>
                        <a:t>          8756</a:t>
                      </a:r>
                    </a:p>
                    <a:p>
                      <a:r>
                        <a:rPr lang="en-GB" sz="1600" dirty="0" smtClean="0">
                          <a:latin typeface="Century Gothic" panose="020B0502020202020204" pitchFamily="34" charset="0"/>
                        </a:rPr>
                        <a:t>          </a:t>
                      </a:r>
                      <a:r>
                        <a:rPr lang="en-GB" sz="1600" u="sng" dirty="0" smtClean="0">
                          <a:latin typeface="Century Gothic" panose="020B0502020202020204" pitchFamily="34" charset="0"/>
                        </a:rPr>
                        <a:t>2329-</a:t>
                      </a:r>
                      <a:endParaRPr lang="en-GB" sz="1600" u="sng" dirty="0">
                        <a:latin typeface="Century Gothic" panose="020B0502020202020204" pitchFamily="34" charset="0"/>
                      </a:endParaRPr>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5"/>
                  </a:ext>
                </a:extLst>
              </a:tr>
              <a:tr h="1131512">
                <a:tc gridSpan="2">
                  <a:txBody>
                    <a:bodyPr/>
                    <a:lstStyle/>
                    <a:p>
                      <a:pPr algn="l"/>
                      <a:r>
                        <a:rPr lang="en-GB" sz="1600" dirty="0" smtClean="0">
                          <a:latin typeface="Century Gothic" panose="020B0502020202020204" pitchFamily="34" charset="0"/>
                        </a:rPr>
                        <a:t>      125892</a:t>
                      </a:r>
                    </a:p>
                    <a:p>
                      <a:pPr algn="l"/>
                      <a:r>
                        <a:rPr lang="en-GB" sz="1600" dirty="0" smtClean="0">
                          <a:latin typeface="Century Gothic" panose="020B0502020202020204" pitchFamily="34" charset="0"/>
                        </a:rPr>
                        <a:t>        </a:t>
                      </a:r>
                      <a:r>
                        <a:rPr lang="en-GB" sz="1600" u="sng" dirty="0" smtClean="0">
                          <a:latin typeface="Century Gothic" panose="020B0502020202020204" pitchFamily="34" charset="0"/>
                        </a:rPr>
                        <a:t>89671+</a:t>
                      </a:r>
                      <a:endParaRPr lang="en-GB" sz="1600" u="sng" dirty="0">
                        <a:latin typeface="Century Gothic" panose="020B0502020202020204" pitchFamily="34" charset="0"/>
                      </a:endParaRPr>
                    </a:p>
                  </a:txBody>
                  <a:tcPr/>
                </a:tc>
                <a:tc hMerge="1">
                  <a:txBody>
                    <a:bodyPr/>
                    <a:lstStyle/>
                    <a:p>
                      <a:endParaRPr lang="en-GB"/>
                    </a:p>
                  </a:txBody>
                  <a:tcPr/>
                </a:tc>
                <a:tc gridSpan="2">
                  <a:txBody>
                    <a:bodyPr/>
                    <a:lstStyle/>
                    <a:p>
                      <a:pPr algn="l"/>
                      <a:r>
                        <a:rPr lang="en-GB" sz="1600" dirty="0" smtClean="0">
                          <a:latin typeface="Century Gothic" panose="020B0502020202020204" pitchFamily="34" charset="0"/>
                        </a:rPr>
                        <a:t>        12780</a:t>
                      </a:r>
                    </a:p>
                    <a:p>
                      <a:pPr algn="l"/>
                      <a:r>
                        <a:rPr lang="en-GB" sz="1600" dirty="0" smtClean="0">
                          <a:latin typeface="Century Gothic" panose="020B0502020202020204" pitchFamily="34" charset="0"/>
                        </a:rPr>
                        <a:t>        </a:t>
                      </a:r>
                      <a:r>
                        <a:rPr lang="en-GB" sz="1600" u="sng" dirty="0" smtClean="0">
                          <a:latin typeface="Century Gothic" panose="020B0502020202020204" pitchFamily="34" charset="0"/>
                        </a:rPr>
                        <a:t>13636+</a:t>
                      </a:r>
                      <a:endParaRPr lang="en-GB" sz="1600" u="sng" dirty="0">
                        <a:latin typeface="Century Gothic" panose="020B0502020202020204" pitchFamily="34" charset="0"/>
                      </a:endParaRPr>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r>
                        <a:rPr lang="en-GB" sz="1600" dirty="0" smtClean="0">
                          <a:latin typeface="Century Gothic" panose="020B0502020202020204" pitchFamily="34" charset="0"/>
                        </a:rPr>
                        <a:t>        94578</a:t>
                      </a:r>
                    </a:p>
                    <a:p>
                      <a:r>
                        <a:rPr lang="en-GB" sz="1600" dirty="0" smtClean="0">
                          <a:latin typeface="Century Gothic" panose="020B0502020202020204" pitchFamily="34" charset="0"/>
                        </a:rPr>
                        <a:t>        </a:t>
                      </a:r>
                      <a:r>
                        <a:rPr lang="en-GB" sz="1600" u="sng" dirty="0" smtClean="0">
                          <a:latin typeface="Century Gothic" panose="020B0502020202020204" pitchFamily="34" charset="0"/>
                        </a:rPr>
                        <a:t>21854-</a:t>
                      </a:r>
                      <a:endParaRPr lang="en-GB" sz="1600" u="sng" dirty="0">
                        <a:latin typeface="Century Gothic" panose="020B0502020202020204" pitchFamily="34" charset="0"/>
                      </a:endParaRPr>
                    </a:p>
                  </a:txBody>
                  <a:tcPr/>
                </a:tc>
                <a:tc>
                  <a:txBody>
                    <a:bodyPr/>
                    <a:lstStyle/>
                    <a:p>
                      <a:r>
                        <a:rPr lang="en-GB" sz="1600" dirty="0" smtClean="0">
                          <a:latin typeface="Century Gothic" panose="020B0502020202020204" pitchFamily="34" charset="0"/>
                        </a:rPr>
                        <a:t>        77685</a:t>
                      </a:r>
                    </a:p>
                    <a:p>
                      <a:r>
                        <a:rPr lang="en-GB" sz="1600" dirty="0" smtClean="0">
                          <a:latin typeface="Century Gothic" panose="020B0502020202020204" pitchFamily="34" charset="0"/>
                        </a:rPr>
                        <a:t>        </a:t>
                      </a:r>
                      <a:r>
                        <a:rPr lang="en-GB" sz="1600" u="sng" dirty="0" smtClean="0">
                          <a:latin typeface="Century Gothic" panose="020B0502020202020204" pitchFamily="34" charset="0"/>
                        </a:rPr>
                        <a:t>22893-</a:t>
                      </a:r>
                      <a:endParaRPr lang="en-GB" sz="1600" u="sng" dirty="0">
                        <a:latin typeface="Century Gothic" panose="020B0502020202020204" pitchFamily="34" charset="0"/>
                      </a:endParaRPr>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6"/>
                  </a:ext>
                </a:extLst>
              </a:tr>
              <a:tr h="1131513">
                <a:tc gridSpan="2">
                  <a:txBody>
                    <a:bodyPr/>
                    <a:lstStyle/>
                    <a:p>
                      <a:pPr algn="l"/>
                      <a:r>
                        <a:rPr lang="en-GB" sz="1600" dirty="0" smtClean="0">
                          <a:latin typeface="Century Gothic" panose="020B0502020202020204" pitchFamily="34" charset="0"/>
                        </a:rPr>
                        <a:t>       78239</a:t>
                      </a:r>
                    </a:p>
                    <a:p>
                      <a:pPr algn="l"/>
                      <a:r>
                        <a:rPr lang="en-GB" sz="1600" dirty="0" smtClean="0">
                          <a:latin typeface="Century Gothic" panose="020B0502020202020204" pitchFamily="34" charset="0"/>
                        </a:rPr>
                        <a:t>       </a:t>
                      </a:r>
                      <a:r>
                        <a:rPr lang="en-GB" sz="1600" u="sng" dirty="0" smtClean="0">
                          <a:latin typeface="Century Gothic" panose="020B0502020202020204" pitchFamily="34" charset="0"/>
                        </a:rPr>
                        <a:t>12657+</a:t>
                      </a:r>
                      <a:endParaRPr lang="en-GB" sz="1600" u="sng" dirty="0">
                        <a:latin typeface="Century Gothic" panose="020B0502020202020204" pitchFamily="34" charset="0"/>
                      </a:endParaRPr>
                    </a:p>
                  </a:txBody>
                  <a:tcPr/>
                </a:tc>
                <a:tc hMerge="1">
                  <a:txBody>
                    <a:bodyPr/>
                    <a:lstStyle/>
                    <a:p>
                      <a:endParaRPr lang="en-GB"/>
                    </a:p>
                  </a:txBody>
                  <a:tcPr/>
                </a:tc>
                <a:tc gridSpan="2">
                  <a:txBody>
                    <a:bodyPr/>
                    <a:lstStyle/>
                    <a:p>
                      <a:pPr algn="l"/>
                      <a:r>
                        <a:rPr lang="en-GB" sz="1600" dirty="0" smtClean="0">
                          <a:latin typeface="Century Gothic" panose="020B0502020202020204" pitchFamily="34" charset="0"/>
                        </a:rPr>
                        <a:t>        24819</a:t>
                      </a:r>
                    </a:p>
                    <a:p>
                      <a:pPr algn="l"/>
                      <a:r>
                        <a:rPr lang="en-GB" sz="1600" dirty="0" smtClean="0">
                          <a:latin typeface="Century Gothic" panose="020B0502020202020204" pitchFamily="34" charset="0"/>
                        </a:rPr>
                        <a:t>        </a:t>
                      </a:r>
                      <a:r>
                        <a:rPr lang="en-GB" sz="1600" u="sng" dirty="0" smtClean="0">
                          <a:latin typeface="Century Gothic" panose="020B0502020202020204" pitchFamily="34" charset="0"/>
                        </a:rPr>
                        <a:t>23678+</a:t>
                      </a:r>
                      <a:endParaRPr lang="en-GB" sz="1600" u="sng" dirty="0">
                        <a:latin typeface="Century Gothic" panose="020B0502020202020204" pitchFamily="34" charset="0"/>
                      </a:endParaRPr>
                    </a:p>
                  </a:txBody>
                  <a:tcPr/>
                </a:tc>
                <a:tc hMerge="1">
                  <a:txBody>
                    <a:bodyPr/>
                    <a:lstStyle/>
                    <a:p>
                      <a:endParaRPr lang="en-GB"/>
                    </a:p>
                  </a:txBody>
                  <a:tcPr/>
                </a:tc>
                <a:tc>
                  <a:txBody>
                    <a:bodyPr/>
                    <a:lstStyle/>
                    <a:p>
                      <a:pPr algn="l"/>
                      <a:endParaRPr lang="en-GB" sz="1600" b="1" i="1" dirty="0">
                        <a:latin typeface="Century Gothic" panose="020B0502020202020204" pitchFamily="34" charset="0"/>
                      </a:endParaRPr>
                    </a:p>
                  </a:txBody>
                  <a:tcPr>
                    <a:solidFill>
                      <a:schemeClr val="accent2">
                        <a:lumMod val="60000"/>
                        <a:lumOff val="40000"/>
                      </a:schemeClr>
                    </a:solidFill>
                  </a:tcPr>
                </a:tc>
                <a:tc>
                  <a:txBody>
                    <a:bodyPr/>
                    <a:lstStyle/>
                    <a:p>
                      <a:r>
                        <a:rPr lang="en-GB" sz="1600" dirty="0" smtClean="0">
                          <a:latin typeface="Century Gothic" panose="020B0502020202020204" pitchFamily="34" charset="0"/>
                        </a:rPr>
                        <a:t>       89006</a:t>
                      </a:r>
                    </a:p>
                    <a:p>
                      <a:r>
                        <a:rPr lang="en-GB" sz="1600" dirty="0" smtClean="0">
                          <a:latin typeface="Century Gothic" panose="020B0502020202020204" pitchFamily="34" charset="0"/>
                        </a:rPr>
                        <a:t>       </a:t>
                      </a:r>
                      <a:r>
                        <a:rPr lang="en-GB" sz="1600" u="sng" dirty="0" smtClean="0">
                          <a:latin typeface="Century Gothic" panose="020B0502020202020204" pitchFamily="34" charset="0"/>
                        </a:rPr>
                        <a:t>25672-</a:t>
                      </a:r>
                      <a:endParaRPr lang="en-GB" sz="1600" u="sng" dirty="0">
                        <a:latin typeface="Century Gothic" panose="020B0502020202020204" pitchFamily="34" charset="0"/>
                      </a:endParaRPr>
                    </a:p>
                  </a:txBody>
                  <a:tcPr/>
                </a:tc>
                <a:tc>
                  <a:txBody>
                    <a:bodyPr/>
                    <a:lstStyle/>
                    <a:p>
                      <a:r>
                        <a:rPr lang="en-GB" sz="1600" dirty="0" smtClean="0">
                          <a:latin typeface="Century Gothic" panose="020B0502020202020204" pitchFamily="34" charset="0"/>
                        </a:rPr>
                        <a:t>       96785</a:t>
                      </a:r>
                    </a:p>
                    <a:p>
                      <a:r>
                        <a:rPr lang="en-GB" sz="1600" dirty="0" smtClean="0">
                          <a:latin typeface="Century Gothic" panose="020B0502020202020204" pitchFamily="34" charset="0"/>
                        </a:rPr>
                        <a:t>       </a:t>
                      </a:r>
                      <a:r>
                        <a:rPr lang="en-GB" sz="1600" u="sng" dirty="0" smtClean="0">
                          <a:latin typeface="Century Gothic" panose="020B0502020202020204" pitchFamily="34" charset="0"/>
                        </a:rPr>
                        <a:t>24366-</a:t>
                      </a:r>
                      <a:endParaRPr lang="en-GB" sz="1600" u="sng" dirty="0">
                        <a:latin typeface="Century Gothic" panose="020B0502020202020204" pitchFamily="34" charset="0"/>
                      </a:endParaRPr>
                    </a:p>
                  </a:txBody>
                  <a:tcPr/>
                </a:tc>
                <a:tc>
                  <a:txBody>
                    <a:bodyPr/>
                    <a:lstStyle/>
                    <a:p>
                      <a:endParaRPr lang="en-GB" sz="1600" b="1" i="1" dirty="0">
                        <a:latin typeface="Century Gothic" panose="020B0502020202020204" pitchFamily="34" charset="0"/>
                      </a:endParaRPr>
                    </a:p>
                  </a:txBody>
                  <a:tcPr>
                    <a:solidFill>
                      <a:schemeClr val="accent2">
                        <a:lumMod val="60000"/>
                        <a:lumOff val="40000"/>
                      </a:schemeClr>
                    </a:solidFill>
                  </a:tcPr>
                </a:tc>
                <a:extLst>
                  <a:ext uri="{0D108BD9-81ED-4DB2-BD59-A6C34878D82A}">
                    <a16:rowId xmlns:a16="http://schemas.microsoft.com/office/drawing/2014/main" val="10007"/>
                  </a:ext>
                </a:extLst>
              </a:tr>
            </a:tbl>
          </a:graphicData>
        </a:graphic>
      </p:graphicFrame>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4" name="Slide Number Placeholder 3"/>
          <p:cNvSpPr>
            <a:spLocks noGrp="1"/>
          </p:cNvSpPr>
          <p:nvPr>
            <p:ph type="sldNum" sz="quarter" idx="12"/>
          </p:nvPr>
        </p:nvSpPr>
        <p:spPr/>
        <p:txBody>
          <a:bodyPr/>
          <a:lstStyle/>
          <a:p>
            <a:fld id="{2AB5F3F0-7E87-48B0-94BB-7E37CB4CA4F1}" type="slidenum">
              <a:rPr lang="en-GB" smtClean="0"/>
              <a:t>1</a:t>
            </a:fld>
            <a:endParaRPr lang="en-GB" dirty="0"/>
          </a:p>
        </p:txBody>
      </p:sp>
    </p:spTree>
    <p:extLst>
      <p:ext uri="{BB962C8B-B14F-4D97-AF65-F5344CB8AC3E}">
        <p14:creationId xmlns:p14="http://schemas.microsoft.com/office/powerpoint/2010/main" val="22997036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13932" y="232729"/>
          <a:ext cx="8564136" cy="613092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911599">
                  <a:extLst>
                    <a:ext uri="{9D8B030D-6E8A-4147-A177-3AD203B41FA5}">
                      <a16:colId xmlns:a16="http://schemas.microsoft.com/office/drawing/2014/main" val="20001"/>
                    </a:ext>
                  </a:extLst>
                </a:gridCol>
                <a:gridCol w="5002158">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2: Practice and Consolidation</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dirty="0"/>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Addition &amp; Subtraction: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Consolidate:</a:t>
                      </a:r>
                      <a:r>
                        <a:rPr lang="en-GB" sz="1400"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Addition and Subtraction using columnar addition and subtraction</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r>
                        <a:rPr lang="en-GB" sz="1400" b="1" dirty="0" smtClean="0">
                          <a:solidFill>
                            <a:schemeClr val="tx1"/>
                          </a:solidFill>
                          <a:latin typeface="Century Gothic" panose="020B0502020202020204" pitchFamily="34" charset="0"/>
                        </a:rPr>
                        <a:t>Oral and Mental Activities</a:t>
                      </a:r>
                    </a:p>
                    <a:p>
                      <a:r>
                        <a:rPr lang="en-GB" sz="1400" b="1" dirty="0" smtClean="0">
                          <a:solidFill>
                            <a:schemeClr val="tx1"/>
                          </a:solidFill>
                          <a:latin typeface="Century Gothic" panose="020B0502020202020204" pitchFamily="34" charset="0"/>
                        </a:rPr>
                        <a:t>Examples:</a:t>
                      </a:r>
                      <a:endParaRPr lang="en-GB" sz="1400" b="1" dirty="0">
                        <a:solidFill>
                          <a:schemeClr val="tx1"/>
                        </a:solidFill>
                        <a:latin typeface="Century Gothic" panose="020B0502020202020204" pitchFamily="34" charset="0"/>
                      </a:endParaRPr>
                    </a:p>
                  </a:txBody>
                  <a:tcPr/>
                </a:tc>
                <a:tc>
                  <a:txBody>
                    <a:bodyPr/>
                    <a:lstStyle/>
                    <a:p>
                      <a:r>
                        <a:rPr lang="en-GB" sz="1400" b="1" dirty="0" smtClean="0">
                          <a:latin typeface="Century Gothic" panose="020B0502020202020204" pitchFamily="34" charset="0"/>
                        </a:rPr>
                        <a:t>Pencil and Paper</a:t>
                      </a:r>
                      <a:r>
                        <a:rPr lang="en-GB" sz="1400" b="1" baseline="0" dirty="0" smtClean="0">
                          <a:latin typeface="Century Gothic" panose="020B0502020202020204" pitchFamily="34" charset="0"/>
                        </a:rPr>
                        <a:t> Activities</a:t>
                      </a:r>
                    </a:p>
                    <a:p>
                      <a:r>
                        <a:rPr lang="en-GB" sz="1400" b="1" baseline="0" dirty="0" smtClean="0">
                          <a:latin typeface="Century Gothic" panose="020B0502020202020204" pitchFamily="34" charset="0"/>
                        </a:rPr>
                        <a:t>Examples:</a:t>
                      </a:r>
                      <a:endParaRPr lang="en-GB" sz="1400" b="1" dirty="0">
                        <a:latin typeface="Century Gothic" panose="020B0502020202020204" pitchFamily="34" charset="0"/>
                      </a:endParaRPr>
                    </a:p>
                  </a:txBody>
                  <a:tcPr/>
                </a:tc>
                <a:extLst>
                  <a:ext uri="{0D108BD9-81ED-4DB2-BD59-A6C34878D82A}">
                    <a16:rowId xmlns:a16="http://schemas.microsoft.com/office/drawing/2014/main" val="10002"/>
                  </a:ext>
                </a:extLst>
              </a:tr>
              <a:tr h="970597">
                <a:tc rowSpan="3">
                  <a:txBody>
                    <a:bodyPr/>
                    <a:lstStyle/>
                    <a:p>
                      <a:pPr marL="228600">
                        <a:spcAft>
                          <a:spcPts val="0"/>
                        </a:spcAft>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Revise:</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Adding numbers with up to 5-digits with no exchanging</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Adding numbers with up to 5-digits with exchanging</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Subtracting numbers with up to 5-digits with no exchanging</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Subtracting numbers with up to 5-digits with exchanging</a:t>
                      </a:r>
                      <a:endParaRPr lang="en-GB" sz="12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spcAft>
                          <a:spcPts val="0"/>
                        </a:spcAft>
                        <a:buFont typeface="Wingdings" panose="05000000000000000000" pitchFamily="2" charset="2"/>
                        <a:buChar char=""/>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171450" indent="-171450">
                        <a:buFont typeface="Arial" panose="020B0604020202020204" pitchFamily="34" charset="0"/>
                        <a:buChar char="•"/>
                      </a:pPr>
                      <a:r>
                        <a:rPr lang="en-GB" sz="1200" baseline="0" dirty="0" smtClean="0">
                          <a:latin typeface="Century Gothic" panose="020B0502020202020204" pitchFamily="34" charset="0"/>
                        </a:rPr>
                        <a:t>This is a real chance to consolidate the learning already done in Years 4 and 5.</a:t>
                      </a:r>
                    </a:p>
                    <a:p>
                      <a:pPr marL="171450" indent="-171450">
                        <a:buFont typeface="Arial" panose="020B0604020202020204" pitchFamily="34" charset="0"/>
                        <a:buChar char="•"/>
                      </a:pPr>
                      <a:r>
                        <a:rPr lang="en-GB" sz="1200" baseline="0" dirty="0" smtClean="0">
                          <a:latin typeface="Century Gothic" panose="020B0502020202020204" pitchFamily="34" charset="0"/>
                        </a:rPr>
                        <a:t>Ensure pupils are confident about adding and subtracting where there is exchanging.</a:t>
                      </a:r>
                    </a:p>
                    <a:p>
                      <a:pPr marL="171450" indent="-171450">
                        <a:buFont typeface="Arial" panose="020B0604020202020204" pitchFamily="34" charset="0"/>
                        <a:buChar char="•"/>
                      </a:pPr>
                      <a:r>
                        <a:rPr lang="en-GB" sz="1200" baseline="0" dirty="0" smtClean="0">
                          <a:latin typeface="Century Gothic" panose="020B0502020202020204" pitchFamily="34" charset="0"/>
                        </a:rPr>
                        <a:t>Ensure pupils are using the columnar method and they are setting out their calculations appropriately. </a:t>
                      </a:r>
                    </a:p>
                  </a:txBody>
                  <a:tcPr/>
                </a:tc>
                <a:tc>
                  <a:txBody>
                    <a:bodyPr/>
                    <a:lstStyle/>
                    <a:p>
                      <a:r>
                        <a:rPr lang="en-GB" sz="1200" baseline="0" dirty="0" smtClean="0">
                          <a:latin typeface="Century Gothic" panose="020B0502020202020204" pitchFamily="34" charset="0"/>
                        </a:rPr>
                        <a:t>Add the following using the columnar method:</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  23567 + 67345              76234 + 85672            96234 + 23956</a:t>
                      </a:r>
                    </a:p>
                    <a:p>
                      <a:r>
                        <a:rPr lang="en-GB" sz="1200" baseline="0" dirty="0" smtClean="0">
                          <a:latin typeface="Century Gothic" panose="020B0502020202020204" pitchFamily="34" charset="0"/>
                        </a:rPr>
                        <a:t>  12579 + 65278              23782 + 77921            89892 + 78432</a:t>
                      </a:r>
                    </a:p>
                    <a:p>
                      <a:r>
                        <a:rPr lang="en-GB" sz="1200" baseline="0" dirty="0" smtClean="0">
                          <a:latin typeface="Century Gothic" panose="020B0502020202020204" pitchFamily="34" charset="0"/>
                        </a:rPr>
                        <a:t>   77999 + 56201             34561 + 7801              34250 + 7200</a:t>
                      </a:r>
                    </a:p>
                    <a:p>
                      <a:endParaRPr lang="en-GB" sz="1200" baseline="0" dirty="0" smtClean="0">
                        <a:latin typeface="Century Gothic" panose="020B0502020202020204" pitchFamily="34" charset="0"/>
                      </a:endParaRPr>
                    </a:p>
                  </a:txBody>
                  <a:tcPr/>
                </a:tc>
                <a:extLst>
                  <a:ext uri="{0D108BD9-81ED-4DB2-BD59-A6C34878D82A}">
                    <a16:rowId xmlns:a16="http://schemas.microsoft.com/office/drawing/2014/main" val="10003"/>
                  </a:ext>
                </a:extLst>
              </a:tr>
              <a:tr h="661987">
                <a:tc vMerge="1">
                  <a:txBody>
                    <a:bodyPr/>
                    <a:lstStyle/>
                    <a:p>
                      <a:endParaRPr lang="en-GB"/>
                    </a:p>
                  </a:txBody>
                  <a:tcPr/>
                </a:tc>
                <a:tc vMerge="1">
                  <a:txBody>
                    <a:bodyPr/>
                    <a:lstStyle/>
                    <a:p>
                      <a:endParaRPr lang="en-GB"/>
                    </a:p>
                  </a:txBody>
                  <a:tcPr/>
                </a:tc>
                <a:tc>
                  <a:txBody>
                    <a:bodyPr/>
                    <a:lstStyle/>
                    <a:p>
                      <a:r>
                        <a:rPr lang="en-GB" sz="1200" dirty="0" smtClean="0">
                          <a:latin typeface="Century Gothic" panose="020B0502020202020204" pitchFamily="34" charset="0"/>
                        </a:rPr>
                        <a:t>Subtract the following using the columnar method:</a:t>
                      </a:r>
                    </a:p>
                    <a:p>
                      <a:endParaRPr lang="en-GB" sz="1200" dirty="0" smtClean="0">
                        <a:latin typeface="Century Gothic" panose="020B0502020202020204" pitchFamily="34" charset="0"/>
                      </a:endParaRPr>
                    </a:p>
                    <a:p>
                      <a:r>
                        <a:rPr lang="en-GB" sz="1200" dirty="0" smtClean="0">
                          <a:latin typeface="Century Gothic" panose="020B0502020202020204" pitchFamily="34" charset="0"/>
                        </a:rPr>
                        <a:t>   12678 – 11352             56892 – 12779            67867 – 43329 </a:t>
                      </a:r>
                    </a:p>
                    <a:p>
                      <a:r>
                        <a:rPr lang="en-GB" sz="1200" dirty="0" smtClean="0">
                          <a:latin typeface="Century Gothic" panose="020B0502020202020204" pitchFamily="34" charset="0"/>
                        </a:rPr>
                        <a:t>   67021 – 16820             98122 – 12090            34923 – 34892 </a:t>
                      </a:r>
                    </a:p>
                    <a:p>
                      <a:r>
                        <a:rPr lang="en-GB" sz="1200" dirty="0" smtClean="0">
                          <a:latin typeface="Century Gothic" panose="020B0502020202020204" pitchFamily="34" charset="0"/>
                        </a:rPr>
                        <a:t>   78382 – 12455             89300 – 23999            78239 – 1245     </a:t>
                      </a:r>
                    </a:p>
                  </a:txBody>
                  <a:tcPr/>
                </a:tc>
                <a:extLst>
                  <a:ext uri="{0D108BD9-81ED-4DB2-BD59-A6C34878D82A}">
                    <a16:rowId xmlns:a16="http://schemas.microsoft.com/office/drawing/2014/main" val="10004"/>
                  </a:ext>
                </a:extLst>
              </a:tr>
              <a:tr h="1797367">
                <a:tc vMerge="1">
                  <a:txBody>
                    <a:bodyPr/>
                    <a:lstStyle/>
                    <a:p>
                      <a:pPr marL="342900" lvl="0" indent="-342900" algn="l">
                        <a:spcAft>
                          <a:spcPts val="0"/>
                        </a:spcAft>
                        <a:buFont typeface="Wingdings" panose="05000000000000000000" pitchFamily="2" charset="2"/>
                        <a:buChar char=""/>
                      </a:pPr>
                      <a:endParaRPr lang="en-GB" sz="11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marL="171450" indent="-171450">
                        <a:buFont typeface="Arial" panose="020B0604020202020204" pitchFamily="34" charset="0"/>
                        <a:buChar char="•"/>
                      </a:pPr>
                      <a:endParaRPr lang="en-GB" sz="1200" baseline="0" dirty="0" smtClean="0">
                        <a:latin typeface="Century Gothic" panose="020B0502020202020204" pitchFamily="34" charset="0"/>
                      </a:endParaRPr>
                    </a:p>
                  </a:txBody>
                  <a:tcPr/>
                </a:tc>
                <a:tc>
                  <a:txBody>
                    <a:bodyPr/>
                    <a:lstStyle/>
                    <a:p>
                      <a:r>
                        <a:rPr lang="en-GB" sz="1200" baseline="0" dirty="0" smtClean="0">
                          <a:latin typeface="Century Gothic" panose="020B0502020202020204" pitchFamily="34" charset="0"/>
                        </a:rPr>
                        <a:t>Use the columnar method to work out the following problems.</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Melchester Rovers had crowds of 36,983; 38,912 and 41,889 for their last three matches. </a:t>
                      </a:r>
                    </a:p>
                    <a:p>
                      <a:r>
                        <a:rPr lang="en-GB" sz="1200" baseline="0" dirty="0" smtClean="0">
                          <a:latin typeface="Century Gothic" panose="020B0502020202020204" pitchFamily="34" charset="0"/>
                        </a:rPr>
                        <a:t>How many came to the three matches altogether?</a:t>
                      </a:r>
                    </a:p>
                    <a:p>
                      <a:r>
                        <a:rPr lang="en-GB" sz="1200" baseline="0" dirty="0" smtClean="0">
                          <a:latin typeface="Century Gothic" panose="020B0502020202020204" pitchFamily="34" charset="0"/>
                        </a:rPr>
                        <a:t>What was the difference between the highest and lowest attendance?</a:t>
                      </a:r>
                    </a:p>
                    <a:p>
                      <a:endParaRPr lang="en-GB" sz="1200" baseline="0" dirty="0" smtClean="0">
                        <a:latin typeface="Century Gothic" panose="020B0502020202020204" pitchFamily="34" charset="0"/>
                      </a:endParaRPr>
                    </a:p>
                    <a:p>
                      <a:r>
                        <a:rPr lang="en-GB" sz="1200" baseline="0" dirty="0" smtClean="0">
                          <a:latin typeface="Century Gothic" panose="020B0502020202020204" pitchFamily="34" charset="0"/>
                        </a:rPr>
                        <a:t>During the Europe Song Contest 54008 voted for Spain; 67239 for Portugal; 25901 voted for the UK and 29812 voted for Sweden. By how many votes did Portugal beat Spain? If you added the UK and Sweden’s votes together would they have beaten Portugal?</a:t>
                      </a:r>
                    </a:p>
                  </a:txBody>
                  <a:tcPr/>
                </a:tc>
                <a:extLst>
                  <a:ext uri="{0D108BD9-81ED-4DB2-BD59-A6C34878D82A}">
                    <a16:rowId xmlns:a16="http://schemas.microsoft.com/office/drawing/2014/main" val="10005"/>
                  </a:ext>
                </a:extLst>
              </a:tr>
            </a:tbl>
          </a:graphicData>
        </a:graphic>
      </p:graphicFrame>
      <p:sp>
        <p:nvSpPr>
          <p:cNvPr id="3" name="Footer Placeholder 2"/>
          <p:cNvSpPr>
            <a:spLocks noGrp="1"/>
          </p:cNvSpPr>
          <p:nvPr>
            <p:ph type="ftr" sz="quarter" idx="11"/>
          </p:nvPr>
        </p:nvSpPr>
        <p:spPr/>
        <p:txBody>
          <a:bodyPr/>
          <a:lstStyle/>
          <a:p>
            <a:r>
              <a:rPr lang="en-GB" dirty="0" smtClean="0"/>
              <a:t>(c) Focus Education (UK) Ltd</a:t>
            </a:r>
            <a:endParaRPr lang="en-GB" dirty="0"/>
          </a:p>
        </p:txBody>
      </p:sp>
      <p:sp>
        <p:nvSpPr>
          <p:cNvPr id="6" name="Slide Number Placeholder 5"/>
          <p:cNvSpPr>
            <a:spLocks noGrp="1"/>
          </p:cNvSpPr>
          <p:nvPr>
            <p:ph type="sldNum" sz="quarter" idx="12"/>
          </p:nvPr>
        </p:nvSpPr>
        <p:spPr/>
        <p:txBody>
          <a:bodyPr/>
          <a:lstStyle/>
          <a:p>
            <a:fld id="{2AB5F3F0-7E87-48B0-94BB-7E37CB4CA4F1}" type="slidenum">
              <a:rPr lang="en-GB" smtClean="0"/>
              <a:t>2</a:t>
            </a:fld>
            <a:endParaRPr lang="en-GB" dirty="0"/>
          </a:p>
        </p:txBody>
      </p:sp>
    </p:spTree>
    <p:extLst>
      <p:ext uri="{BB962C8B-B14F-4D97-AF65-F5344CB8AC3E}">
        <p14:creationId xmlns:p14="http://schemas.microsoft.com/office/powerpoint/2010/main" val="7138230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5" y="322637"/>
          <a:ext cx="8564137" cy="6009005"/>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3456879">
                  <a:extLst>
                    <a:ext uri="{9D8B030D-6E8A-4147-A177-3AD203B41FA5}">
                      <a16:colId xmlns:a16="http://schemas.microsoft.com/office/drawing/2014/main" val="20001"/>
                    </a:ext>
                  </a:extLst>
                </a:gridCol>
                <a:gridCol w="3456879">
                  <a:extLst>
                    <a:ext uri="{9D8B030D-6E8A-4147-A177-3AD203B41FA5}">
                      <a16:colId xmlns:a16="http://schemas.microsoft.com/office/drawing/2014/main" val="20002"/>
                    </a:ext>
                  </a:extLst>
                </a:gridCol>
              </a:tblGrid>
              <a:tr h="370840">
                <a:tc gridSpan="3">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2: Mastering this Objective – Deeper Understanding</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3">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Addition &amp; Subtraction: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Consolidate:</a:t>
                      </a:r>
                      <a:r>
                        <a:rPr lang="en-GB" sz="1400"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Addition and Subtraction using columnar addition and subtraction</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400" b="1" dirty="0" smtClean="0">
                          <a:solidFill>
                            <a:schemeClr val="tx1"/>
                          </a:solidFill>
                          <a:latin typeface="Century Gothic" panose="020B0502020202020204" pitchFamily="34" charset="0"/>
                        </a:rPr>
                        <a:t>If pupils have mastered this objective they will</a:t>
                      </a:r>
                      <a:r>
                        <a:rPr lang="en-GB" sz="1400" b="1" baseline="0" dirty="0" smtClean="0">
                          <a:solidFill>
                            <a:schemeClr val="tx1"/>
                          </a:solidFill>
                          <a:latin typeface="Century Gothic" panose="020B0502020202020204" pitchFamily="34" charset="0"/>
                        </a:rPr>
                        <a:t> be able to complete these activities independently: </a:t>
                      </a:r>
                      <a:r>
                        <a:rPr lang="en-GB" sz="1400" b="1" dirty="0" smtClean="0">
                          <a:solidFill>
                            <a:schemeClr val="tx1"/>
                          </a:solidFill>
                          <a:latin typeface="Century Gothic" panose="020B0502020202020204" pitchFamily="34" charset="0"/>
                        </a:rPr>
                        <a:t> </a:t>
                      </a:r>
                    </a:p>
                  </a:txBody>
                  <a:tcPr/>
                </a:tc>
                <a:tc hMerge="1">
                  <a:txBody>
                    <a:bodyPr/>
                    <a:lstStyle/>
                    <a:p>
                      <a:endParaRPr lang="en-GB"/>
                    </a:p>
                  </a:txBody>
                  <a:tcPr/>
                </a:tc>
                <a:extLst>
                  <a:ext uri="{0D108BD9-81ED-4DB2-BD59-A6C34878D82A}">
                    <a16:rowId xmlns:a16="http://schemas.microsoft.com/office/drawing/2014/main" val="10002"/>
                  </a:ext>
                </a:extLst>
              </a:tr>
              <a:tr h="2099600">
                <a:tc rowSpan="2">
                  <a:txBody>
                    <a:bodyPr/>
                    <a:lstStyle/>
                    <a:p>
                      <a:pPr marL="228600">
                        <a:spcAft>
                          <a:spcPts val="0"/>
                        </a:spcAft>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Revise:</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Adding numbers with up to 5-digits with no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Adding numbers with up to 5-digits with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Subtracting numbers with up to 5-digits with no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Subtracting numbers with up to 5-digits with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Find the missing digits: Additions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35893                    56478</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t>
                      </a:r>
                      <a:r>
                        <a:rPr lang="en-GB" sz="1200" u="sng" kern="1200" dirty="0" smtClean="0">
                          <a:solidFill>
                            <a:schemeClr val="dk1"/>
                          </a:solidFill>
                          <a:effectLst/>
                          <a:latin typeface="Century Gothic" panose="020B0502020202020204" pitchFamily="34" charset="0"/>
                          <a:ea typeface="+mn-ea"/>
                          <a:cs typeface="+mn-cs"/>
                        </a:rPr>
                        <a:t>16   21+</a:t>
                      </a:r>
                      <a:r>
                        <a:rPr lang="en-GB" sz="1200" u="none" kern="1200" dirty="0" smtClean="0">
                          <a:solidFill>
                            <a:schemeClr val="dk1"/>
                          </a:solidFill>
                          <a:effectLst/>
                          <a:latin typeface="Century Gothic" panose="020B0502020202020204" pitchFamily="34" charset="0"/>
                          <a:ea typeface="+mn-ea"/>
                          <a:cs typeface="+mn-cs"/>
                        </a:rPr>
                        <a:t>                 </a:t>
                      </a:r>
                      <a:r>
                        <a:rPr lang="en-GB" sz="1200" u="sng" kern="1200" dirty="0" smtClean="0">
                          <a:solidFill>
                            <a:schemeClr val="dk1"/>
                          </a:solidFill>
                          <a:effectLst/>
                          <a:latin typeface="Century Gothic" panose="020B0502020202020204" pitchFamily="34" charset="0"/>
                          <a:ea typeface="+mn-ea"/>
                          <a:cs typeface="+mn-cs"/>
                        </a:rPr>
                        <a:t>2   375+</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52614                   84853</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42   19                  5   312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         </a:t>
                      </a:r>
                      <a:r>
                        <a:rPr lang="en-GB" sz="1200" u="sng" kern="1200" dirty="0" smtClean="0">
                          <a:solidFill>
                            <a:schemeClr val="dk1"/>
                          </a:solidFill>
                          <a:effectLst/>
                          <a:latin typeface="Century Gothic" panose="020B0502020202020204" pitchFamily="34" charset="0"/>
                          <a:ea typeface="+mn-ea"/>
                          <a:cs typeface="+mn-cs"/>
                        </a:rPr>
                        <a:t>16427+</a:t>
                      </a:r>
                      <a:r>
                        <a:rPr lang="en-GB" sz="1200" kern="1200" dirty="0" smtClean="0">
                          <a:solidFill>
                            <a:schemeClr val="dk1"/>
                          </a:solidFill>
                          <a:effectLst/>
                          <a:latin typeface="Century Gothic" panose="020B0502020202020204" pitchFamily="34" charset="0"/>
                          <a:ea typeface="+mn-ea"/>
                          <a:cs typeface="+mn-cs"/>
                        </a:rPr>
                        <a:t>                 </a:t>
                      </a:r>
                      <a:r>
                        <a:rPr lang="en-GB" sz="1200" u="sng" kern="1200" dirty="0" smtClean="0">
                          <a:solidFill>
                            <a:schemeClr val="dk1"/>
                          </a:solidFill>
                          <a:effectLst/>
                          <a:latin typeface="Century Gothic" panose="020B0502020202020204" pitchFamily="34" charset="0"/>
                          <a:ea typeface="+mn-ea"/>
                          <a:cs typeface="+mn-cs"/>
                        </a:rPr>
                        <a:t>48709+</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u="sng"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u="none" kern="1200" dirty="0" smtClean="0">
                          <a:solidFill>
                            <a:schemeClr val="dk1"/>
                          </a:solidFill>
                          <a:effectLst/>
                          <a:latin typeface="Century Gothic" panose="020B0502020202020204" pitchFamily="34" charset="0"/>
                          <a:ea typeface="+mn-ea"/>
                          <a:cs typeface="+mn-cs"/>
                        </a:rPr>
                        <a:t>Now create some of your own for your friends to solve.</a:t>
                      </a:r>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Find the missing digits: Subtractions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362   1                         42712</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17423-</a:t>
                      </a:r>
                      <a:r>
                        <a:rPr lang="en-GB" sz="1200"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15   09-</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u="none" kern="1200" baseline="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u="none" kern="1200" baseline="0" dirty="0" smtClean="0">
                          <a:solidFill>
                            <a:schemeClr val="dk1"/>
                          </a:solidFill>
                          <a:effectLst/>
                          <a:latin typeface="Century Gothic" panose="020B0502020202020204" pitchFamily="34" charset="0"/>
                          <a:ea typeface="+mn-ea"/>
                          <a:cs typeface="+mn-cs"/>
                        </a:rPr>
                        <a:t>        2715                             2716</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u="none"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32    07-</a:t>
                      </a:r>
                      <a:r>
                        <a:rPr lang="en-GB" sz="1200" u="none" kern="1200" baseline="0" dirty="0" smtClean="0">
                          <a:solidFill>
                            <a:schemeClr val="dk1"/>
                          </a:solidFill>
                          <a:effectLst/>
                          <a:latin typeface="Century Gothic" panose="020B0502020202020204" pitchFamily="34" charset="0"/>
                          <a:ea typeface="+mn-ea"/>
                          <a:cs typeface="+mn-cs"/>
                        </a:rPr>
                        <a:t>                       </a:t>
                      </a:r>
                      <a:r>
                        <a:rPr lang="en-GB" sz="1200" u="sng" kern="1200" baseline="0" dirty="0" smtClean="0">
                          <a:solidFill>
                            <a:schemeClr val="dk1"/>
                          </a:solidFill>
                          <a:effectLst/>
                          <a:latin typeface="Century Gothic" panose="020B0502020202020204" pitchFamily="34" charset="0"/>
                          <a:ea typeface="+mn-ea"/>
                          <a:cs typeface="+mn-cs"/>
                        </a:rPr>
                        <a:t>491   3-</a:t>
                      </a:r>
                      <a:endParaRPr lang="en-GB" sz="1200" u="sng" kern="120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u="none" kern="1200" dirty="0" smtClean="0">
                          <a:solidFill>
                            <a:schemeClr val="dk1"/>
                          </a:solidFill>
                          <a:effectLst/>
                          <a:latin typeface="Century Gothic" panose="020B0502020202020204" pitchFamily="34" charset="0"/>
                          <a:ea typeface="+mn-ea"/>
                          <a:cs typeface="+mn-cs"/>
                        </a:rPr>
                        <a:t>Now create some of your own for your friends to solve.</a:t>
                      </a:r>
                    </a:p>
                  </a:txBody>
                  <a:tcPr>
                    <a:solidFill>
                      <a:schemeClr val="accent1">
                        <a:lumMod val="20000"/>
                        <a:lumOff val="80000"/>
                      </a:schemeClr>
                    </a:solidFill>
                  </a:tcPr>
                </a:tc>
                <a:extLst>
                  <a:ext uri="{0D108BD9-81ED-4DB2-BD59-A6C34878D82A}">
                    <a16:rowId xmlns:a16="http://schemas.microsoft.com/office/drawing/2014/main" val="10003"/>
                  </a:ext>
                </a:extLst>
              </a:tr>
              <a:tr h="2099600">
                <a:tc vMerge="1">
                  <a:txBody>
                    <a:bodyPr/>
                    <a:lstStyle/>
                    <a:p>
                      <a:endParaRPr lang="en-GB"/>
                    </a:p>
                  </a:txBody>
                  <a:tcPr/>
                </a:tc>
                <a:tc>
                  <a:txBody>
                    <a:bodyPr/>
                    <a:lstStyle/>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Additions: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73786, what could the addition have been (2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94527, what could the addition have been (2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89347, what could the addition have been (2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99432, what could the addition have been (2 numbers)?</a:t>
                      </a:r>
                    </a:p>
                  </a:txBody>
                  <a:tcPr/>
                </a:tc>
                <a:tc>
                  <a:txBody>
                    <a:bodyPr/>
                    <a:lstStyle/>
                    <a:p>
                      <a:pPr marL="0" indent="0">
                        <a:buFont typeface="Arial" panose="020B0604020202020204" pitchFamily="34" charset="0"/>
                        <a:buNone/>
                      </a:pPr>
                      <a:r>
                        <a:rPr lang="en-GB" sz="1200" dirty="0" smtClean="0">
                          <a:latin typeface="Century Gothic" panose="020B0502020202020204" pitchFamily="34" charset="0"/>
                        </a:rPr>
                        <a:t>Subtractions:</a:t>
                      </a:r>
                    </a:p>
                    <a:p>
                      <a:pPr marL="0" indent="0">
                        <a:buFont typeface="Arial" panose="020B0604020202020204" pitchFamily="34" charset="0"/>
                        <a:buNone/>
                      </a:pPr>
                      <a:endParaRPr lang="en-GB" sz="1200" dirty="0" smtClean="0">
                        <a:latin typeface="Century Gothic" panose="020B0502020202020204" pitchFamily="34" charset="0"/>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12753, what could the addition have been (2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23965, what could the addition have been (2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37284, what could the addition have been (2 numbers)?</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kern="1200" dirty="0" smtClean="0">
                        <a:solidFill>
                          <a:schemeClr val="dk1"/>
                        </a:solidFill>
                        <a:effectLst/>
                        <a:latin typeface="Century Gothic" panose="020B0502020202020204" pitchFamily="34" charset="0"/>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kern="1200" dirty="0" smtClean="0">
                          <a:solidFill>
                            <a:schemeClr val="dk1"/>
                          </a:solidFill>
                          <a:effectLst/>
                          <a:latin typeface="Century Gothic" panose="020B0502020202020204" pitchFamily="34" charset="0"/>
                          <a:ea typeface="+mn-ea"/>
                          <a:cs typeface="+mn-cs"/>
                        </a:rPr>
                        <a:t>If the answer is 64290, what could the addition have been (2 numbers)?</a:t>
                      </a:r>
                    </a:p>
                  </a:txBody>
                  <a:tcPr/>
                </a:tc>
                <a:extLst>
                  <a:ext uri="{0D108BD9-81ED-4DB2-BD59-A6C34878D82A}">
                    <a16:rowId xmlns:a16="http://schemas.microsoft.com/office/drawing/2014/main" val="10004"/>
                  </a:ext>
                </a:extLst>
              </a:tr>
            </a:tbl>
          </a:graphicData>
        </a:graphic>
      </p:graphicFrame>
      <p:sp>
        <p:nvSpPr>
          <p:cNvPr id="3" name="Rectangle 2"/>
          <p:cNvSpPr/>
          <p:nvPr/>
        </p:nvSpPr>
        <p:spPr>
          <a:xfrm>
            <a:off x="4131945" y="2336329"/>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5335905" y="2339769"/>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p:cNvSpPr/>
          <p:nvPr/>
        </p:nvSpPr>
        <p:spPr>
          <a:xfrm>
            <a:off x="4141470" y="2904628"/>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8"/>
          <p:cNvSpPr/>
          <p:nvPr/>
        </p:nvSpPr>
        <p:spPr>
          <a:xfrm>
            <a:off x="7557338" y="2359225"/>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9"/>
          <p:cNvSpPr/>
          <p:nvPr/>
        </p:nvSpPr>
        <p:spPr>
          <a:xfrm>
            <a:off x="9001125" y="2519687"/>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10"/>
          <p:cNvSpPr/>
          <p:nvPr/>
        </p:nvSpPr>
        <p:spPr>
          <a:xfrm>
            <a:off x="7246214" y="2907030"/>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p:cNvSpPr/>
          <p:nvPr/>
        </p:nvSpPr>
        <p:spPr>
          <a:xfrm>
            <a:off x="8827445" y="2899744"/>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12"/>
          <p:cNvSpPr/>
          <p:nvPr/>
        </p:nvSpPr>
        <p:spPr>
          <a:xfrm>
            <a:off x="7472706" y="3075159"/>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13"/>
          <p:cNvSpPr/>
          <p:nvPr/>
        </p:nvSpPr>
        <p:spPr>
          <a:xfrm>
            <a:off x="9067800" y="3075159"/>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Rectangle 15"/>
          <p:cNvSpPr/>
          <p:nvPr/>
        </p:nvSpPr>
        <p:spPr>
          <a:xfrm>
            <a:off x="5288280" y="2907519"/>
            <a:ext cx="91440" cy="13716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Footer Placeholder 4"/>
          <p:cNvSpPr>
            <a:spLocks noGrp="1"/>
          </p:cNvSpPr>
          <p:nvPr>
            <p:ph type="ftr" sz="quarter" idx="11"/>
          </p:nvPr>
        </p:nvSpPr>
        <p:spPr/>
        <p:txBody>
          <a:bodyPr/>
          <a:lstStyle/>
          <a:p>
            <a:r>
              <a:rPr lang="en-GB" dirty="0" smtClean="0"/>
              <a:t>(c) Focus Education (UK) Ltd</a:t>
            </a:r>
            <a:endParaRPr lang="en-GB" dirty="0"/>
          </a:p>
        </p:txBody>
      </p:sp>
      <p:sp>
        <p:nvSpPr>
          <p:cNvPr id="8" name="Slide Number Placeholder 7"/>
          <p:cNvSpPr>
            <a:spLocks noGrp="1"/>
          </p:cNvSpPr>
          <p:nvPr>
            <p:ph type="sldNum" sz="quarter" idx="12"/>
          </p:nvPr>
        </p:nvSpPr>
        <p:spPr/>
        <p:txBody>
          <a:bodyPr/>
          <a:lstStyle/>
          <a:p>
            <a:fld id="{2AB5F3F0-7E87-48B0-94BB-7E37CB4CA4F1}" type="slidenum">
              <a:rPr lang="en-GB" smtClean="0"/>
              <a:t>3</a:t>
            </a:fld>
            <a:endParaRPr lang="en-GB" dirty="0"/>
          </a:p>
        </p:txBody>
      </p:sp>
    </p:spTree>
    <p:extLst>
      <p:ext uri="{BB962C8B-B14F-4D97-AF65-F5344CB8AC3E}">
        <p14:creationId xmlns:p14="http://schemas.microsoft.com/office/powerpoint/2010/main" val="25512636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nvPr>
        </p:nvGraphicFramePr>
        <p:xfrm>
          <a:off x="1825084" y="322636"/>
          <a:ext cx="8564138" cy="6226754"/>
        </p:xfrm>
        <a:graphic>
          <a:graphicData uri="http://schemas.openxmlformats.org/drawingml/2006/table">
            <a:tbl>
              <a:tblPr firstRow="1" bandRow="1">
                <a:tableStyleId>{5C22544A-7EE6-4342-B048-85BDC9FD1C3A}</a:tableStyleId>
              </a:tblPr>
              <a:tblGrid>
                <a:gridCol w="1650379">
                  <a:extLst>
                    <a:ext uri="{9D8B030D-6E8A-4147-A177-3AD203B41FA5}">
                      <a16:colId xmlns:a16="http://schemas.microsoft.com/office/drawing/2014/main" val="20000"/>
                    </a:ext>
                  </a:extLst>
                </a:gridCol>
                <a:gridCol w="1923307">
                  <a:extLst>
                    <a:ext uri="{9D8B030D-6E8A-4147-A177-3AD203B41FA5}">
                      <a16:colId xmlns:a16="http://schemas.microsoft.com/office/drawing/2014/main" val="20001"/>
                    </a:ext>
                  </a:extLst>
                </a:gridCol>
                <a:gridCol w="2495226">
                  <a:extLst>
                    <a:ext uri="{9D8B030D-6E8A-4147-A177-3AD203B41FA5}">
                      <a16:colId xmlns:a16="http://schemas.microsoft.com/office/drawing/2014/main" val="20002"/>
                    </a:ext>
                  </a:extLst>
                </a:gridCol>
                <a:gridCol w="2495226">
                  <a:extLst>
                    <a:ext uri="{9D8B030D-6E8A-4147-A177-3AD203B41FA5}">
                      <a16:colId xmlns:a16="http://schemas.microsoft.com/office/drawing/2014/main" val="20003"/>
                    </a:ext>
                  </a:extLst>
                </a:gridCol>
              </a:tblGrid>
              <a:tr h="370840">
                <a:tc gridSpan="4">
                  <a:txBody>
                    <a:bodyPr/>
                    <a:lstStyle/>
                    <a:p>
                      <a:r>
                        <a:rPr lang="en-GB" dirty="0" smtClean="0">
                          <a:solidFill>
                            <a:schemeClr val="tx1"/>
                          </a:solidFill>
                          <a:latin typeface="Century Gothic" panose="020B0502020202020204" pitchFamily="34" charset="0"/>
                        </a:rPr>
                        <a:t>Summer</a:t>
                      </a:r>
                      <a:r>
                        <a:rPr lang="en-GB" baseline="0" dirty="0" smtClean="0">
                          <a:solidFill>
                            <a:schemeClr val="tx1"/>
                          </a:solidFill>
                          <a:latin typeface="Century Gothic" panose="020B0502020202020204" pitchFamily="34" charset="0"/>
                        </a:rPr>
                        <a:t> 2: Week 2: Working at greater depth</a:t>
                      </a:r>
                      <a:endParaRPr lang="en-GB"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40">
                <a:tc gridSpan="4">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Addition &amp; Subtraction: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Consolidate:</a:t>
                      </a:r>
                      <a:r>
                        <a:rPr lang="en-GB" sz="1400"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Addition and Subtraction using columnar addition and subtraction</a:t>
                      </a:r>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370840">
                <a:tc>
                  <a:txBody>
                    <a:bodyPr/>
                    <a:lstStyle/>
                    <a:p>
                      <a:pPr>
                        <a:lnSpc>
                          <a:spcPct val="107000"/>
                        </a:lnSpc>
                        <a:spcAft>
                          <a:spcPts val="0"/>
                        </a:spcAft>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Teaching Sequence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r>
                        <a:rPr lang="en-GB" sz="1400" b="1" dirty="0" smtClean="0">
                          <a:solidFill>
                            <a:schemeClr val="tx1"/>
                          </a:solidFill>
                          <a:latin typeface="Century Gothic" panose="020B0502020202020204" pitchFamily="34" charset="0"/>
                        </a:rPr>
                        <a:t>Activities for pupils working at greater depth:</a:t>
                      </a:r>
                      <a:endParaRPr lang="en-GB" sz="1400" b="1" dirty="0">
                        <a:solidFill>
                          <a:schemeClr val="tx1"/>
                        </a:solidFill>
                        <a:latin typeface="Century Gothic" panose="020B0502020202020204" pitchFamily="34" charset="0"/>
                      </a:endParaRP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2"/>
                  </a:ext>
                </a:extLst>
              </a:tr>
              <a:tr h="3113984">
                <a:tc rowSpan="2">
                  <a:txBody>
                    <a:bodyPr/>
                    <a:lstStyle/>
                    <a:p>
                      <a:pPr marL="228600">
                        <a:spcAft>
                          <a:spcPts val="0"/>
                        </a:spcAft>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Revise:</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Adding numbers with up to 5-digits with no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Adding numbers with up to 5-digits with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Subtracting numbers with up to 5-digits with no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0"/>
                        </a:spcAft>
                        <a:buFont typeface="Wingdings" panose="05000000000000000000" pitchFamily="2" charset="2"/>
                        <a:buChar char=""/>
                      </a:pPr>
                      <a:r>
                        <a:rPr lang="en-GB" sz="1200" dirty="0" smtClean="0">
                          <a:solidFill>
                            <a:srgbClr val="7030A0"/>
                          </a:solidFill>
                          <a:effectLst/>
                          <a:latin typeface="Century Gothic" panose="020B0502020202020204" pitchFamily="34" charset="0"/>
                          <a:ea typeface="Calibri" panose="020F0502020204030204" pitchFamily="34" charset="0"/>
                          <a:cs typeface="Times New Roman" panose="02020603050405020304" pitchFamily="18" charset="0"/>
                        </a:rPr>
                        <a:t>Subtracting numbers with up to 5-digits with exchanging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l">
                        <a:spcAft>
                          <a:spcPts val="0"/>
                        </a:spcAft>
                        <a:buFont typeface="Wingdings" panose="05000000000000000000" pitchFamily="2" charset="2"/>
                        <a:buNone/>
                      </a:pPr>
                      <a:endParaRPr lang="en-GB" sz="1200" dirty="0" smtClean="0">
                        <a:effectLst/>
                        <a:latin typeface="Century Gothic" panose="020B0502020202020204" pitchFamily="34" charset="0"/>
                        <a:ea typeface="Calibri" panose="020F0502020204030204" pitchFamily="34" charset="0"/>
                        <a:cs typeface="Times New Roman" panose="02020603050405020304" pitchFamily="18" charset="0"/>
                      </a:endParaRPr>
                    </a:p>
                  </a:txBody>
                  <a:tcPr marL="68580" marR="68580" marT="0" marB="0"/>
                </a:tc>
                <a:tc gridSpan="3">
                  <a:txBody>
                    <a:bodyPr/>
                    <a:lstStyle/>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kern="1200" baseline="0" dirty="0" smtClean="0">
                        <a:solidFill>
                          <a:schemeClr val="dk1"/>
                        </a:solidFill>
                        <a:effectLst/>
                        <a:latin typeface="Century Gothic" panose="020B0502020202020204" pitchFamily="34" charset="0"/>
                        <a:ea typeface="+mn-ea"/>
                        <a:cs typeface="+mn-cs"/>
                      </a:endParaRPr>
                    </a:p>
                    <a:p>
                      <a:pPr marL="0" indent="0">
                        <a:buFont typeface="Arial" panose="020B0604020202020204" pitchFamily="34" charset="0"/>
                        <a:buNone/>
                      </a:pPr>
                      <a:endParaRPr lang="en-GB" sz="1200" dirty="0" smtClean="0">
                        <a:latin typeface="Century Gothic" panose="020B0502020202020204" pitchFamily="34" charset="0"/>
                      </a:endParaRPr>
                    </a:p>
                  </a:txBody>
                  <a:tcPr/>
                </a:tc>
                <a:tc hMerge="1">
                  <a:txBody>
                    <a:bodyPr/>
                    <a:lstStyle/>
                    <a:p>
                      <a:pPr marL="0" indent="0">
                        <a:buFont typeface="Arial" panose="020B0604020202020204" pitchFamily="34" charset="0"/>
                        <a:buNone/>
                      </a:pPr>
                      <a:endParaRPr lang="en-GB" sz="1200" dirty="0" smtClean="0">
                        <a:latin typeface="Century Gothic" panose="020B0502020202020204" pitchFamily="34" charset="0"/>
                      </a:endParaRPr>
                    </a:p>
                  </a:txBody>
                  <a:tcPr/>
                </a:tc>
                <a:tc hMerge="1">
                  <a:txBody>
                    <a:bodyPr/>
                    <a:lstStyle/>
                    <a:p>
                      <a:endParaRPr lang="en-GB"/>
                    </a:p>
                  </a:txBody>
                  <a:tcPr/>
                </a:tc>
                <a:extLst>
                  <a:ext uri="{0D108BD9-81ED-4DB2-BD59-A6C34878D82A}">
                    <a16:rowId xmlns:a16="http://schemas.microsoft.com/office/drawing/2014/main" val="10003"/>
                  </a:ext>
                </a:extLst>
              </a:tr>
              <a:tr h="1097280">
                <a:tc vMerge="1">
                  <a:txBody>
                    <a:bodyPr/>
                    <a:lstStyle/>
                    <a:p>
                      <a:endParaRPr lang="en-GB"/>
                    </a:p>
                  </a:txBody>
                  <a:tcPr/>
                </a:tc>
                <a:tc>
                  <a:txBody>
                    <a:bodyPr/>
                    <a:lstStyle/>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p>
                      <a:pPr marL="0" indent="0">
                        <a:buFont typeface="Arial" panose="020B0604020202020204" pitchFamily="34" charset="0"/>
                        <a:buNone/>
                      </a:pPr>
                      <a:endParaRPr lang="en-GB" sz="1200" b="0" dirty="0" smtClean="0">
                        <a:latin typeface="Century Gothic" panose="020B0502020202020204" pitchFamily="34" charset="0"/>
                      </a:endParaRPr>
                    </a:p>
                  </a:txBody>
                  <a:tcPr/>
                </a:tc>
                <a:tc>
                  <a:txBody>
                    <a:bodyPr/>
                    <a:lstStyle/>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p>
                      <a:pPr marL="0" indent="0">
                        <a:buFont typeface="Arial" panose="020B0604020202020204" pitchFamily="34" charset="0"/>
                        <a:buNone/>
                      </a:pPr>
                      <a:endParaRPr lang="en-GB" sz="1200" baseline="0" dirty="0" smtClean="0">
                        <a:latin typeface="Century Gothic" panose="020B0502020202020204" pitchFamily="34" charset="0"/>
                      </a:endParaRPr>
                    </a:p>
                  </a:txBody>
                  <a:tcPr>
                    <a:solidFill>
                      <a:schemeClr val="accent3">
                        <a:lumMod val="20000"/>
                        <a:lumOff val="80000"/>
                      </a:schemeClr>
                    </a:solidFill>
                  </a:tcPr>
                </a:tc>
                <a:tc>
                  <a:txBody>
                    <a:bodyPr/>
                    <a:lstStyle/>
                    <a:p>
                      <a:pPr marL="0" indent="0">
                        <a:buFont typeface="Arial" panose="020B0604020202020204" pitchFamily="34" charset="0"/>
                        <a:buNone/>
                      </a:pPr>
                      <a:r>
                        <a:rPr lang="en-GB" sz="1200" b="1" baseline="0" dirty="0" smtClean="0">
                          <a:latin typeface="Century Gothic" panose="020B0502020202020204" pitchFamily="34" charset="0"/>
                        </a:rPr>
                        <a:t>Subtraction</a:t>
                      </a:r>
                    </a:p>
                    <a:p>
                      <a:pPr marL="0" indent="0">
                        <a:buFont typeface="Arial" panose="020B0604020202020204" pitchFamily="34" charset="0"/>
                        <a:buNone/>
                      </a:pPr>
                      <a:r>
                        <a:rPr lang="en-GB" sz="1200" baseline="0" dirty="0" smtClean="0">
                          <a:latin typeface="Century Gothic" panose="020B0502020202020204" pitchFamily="34" charset="0"/>
                        </a:rPr>
                        <a:t>The difference between </a:t>
                      </a:r>
                    </a:p>
                    <a:p>
                      <a:pPr marL="0" indent="0">
                        <a:buFont typeface="Arial" panose="020B0604020202020204" pitchFamily="34" charset="0"/>
                        <a:buNone/>
                      </a:pPr>
                      <a:r>
                        <a:rPr lang="en-GB" sz="1200" baseline="0" dirty="0" smtClean="0">
                          <a:latin typeface="Century Gothic" panose="020B0502020202020204" pitchFamily="34" charset="0"/>
                        </a:rPr>
                        <a:t>x and y = A</a:t>
                      </a:r>
                    </a:p>
                    <a:p>
                      <a:pPr marL="0" indent="0">
                        <a:buFont typeface="Arial" panose="020B0604020202020204" pitchFamily="34" charset="0"/>
                        <a:buNone/>
                      </a:pPr>
                      <a:r>
                        <a:rPr lang="en-GB" sz="1200" baseline="0" dirty="0" smtClean="0">
                          <a:latin typeface="Century Gothic" panose="020B0502020202020204" pitchFamily="34" charset="0"/>
                        </a:rPr>
                        <a:t>The difference between </a:t>
                      </a:r>
                    </a:p>
                    <a:p>
                      <a:pPr marL="0" indent="0">
                        <a:buFont typeface="Arial" panose="020B0604020202020204" pitchFamily="34" charset="0"/>
                        <a:buNone/>
                      </a:pPr>
                      <a:r>
                        <a:rPr lang="en-GB" sz="1200" baseline="0" dirty="0" smtClean="0">
                          <a:latin typeface="Century Gothic" panose="020B0502020202020204" pitchFamily="34" charset="0"/>
                        </a:rPr>
                        <a:t>x and z = B</a:t>
                      </a:r>
                    </a:p>
                    <a:p>
                      <a:pPr marL="0" indent="0">
                        <a:buFont typeface="Arial" panose="020B0604020202020204" pitchFamily="34" charset="0"/>
                        <a:buNone/>
                      </a:pPr>
                      <a:r>
                        <a:rPr lang="en-GB" sz="1200" baseline="0" dirty="0" smtClean="0">
                          <a:latin typeface="Century Gothic" panose="020B0502020202020204" pitchFamily="34" charset="0"/>
                        </a:rPr>
                        <a:t>The difference between </a:t>
                      </a:r>
                    </a:p>
                    <a:p>
                      <a:pPr marL="0" indent="0">
                        <a:buFont typeface="Arial" panose="020B0604020202020204" pitchFamily="34" charset="0"/>
                        <a:buNone/>
                      </a:pPr>
                      <a:r>
                        <a:rPr lang="en-GB" sz="1200" baseline="0" dirty="0" smtClean="0">
                          <a:latin typeface="Century Gothic" panose="020B0502020202020204" pitchFamily="34" charset="0"/>
                        </a:rPr>
                        <a:t>y and z = C</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smtClean="0">
                          <a:latin typeface="Century Gothic" panose="020B0502020202020204" pitchFamily="34" charset="0"/>
                        </a:rPr>
                        <a:t>x, y and z have to be 5-digit numbers</a:t>
                      </a:r>
                      <a:endParaRPr lang="en-GB" sz="1200" baseline="0" dirty="0" smtClean="0">
                        <a:latin typeface="Century Gothic" panose="020B0502020202020204" pitchFamily="34" charset="0"/>
                      </a:endParaRPr>
                    </a:p>
                  </a:txBody>
                  <a:tcPr>
                    <a:solidFill>
                      <a:schemeClr val="accent3">
                        <a:lumMod val="20000"/>
                        <a:lumOff val="80000"/>
                      </a:schemeClr>
                    </a:solidFill>
                  </a:tcPr>
                </a:tc>
                <a:extLst>
                  <a:ext uri="{0D108BD9-81ED-4DB2-BD59-A6C34878D82A}">
                    <a16:rowId xmlns:a16="http://schemas.microsoft.com/office/drawing/2014/main" val="10004"/>
                  </a:ext>
                </a:extLst>
              </a:tr>
            </a:tbl>
          </a:graphicData>
        </a:graphic>
      </p:graphicFrame>
      <p:graphicFrame>
        <p:nvGraphicFramePr>
          <p:cNvPr id="2" name="Table 1"/>
          <p:cNvGraphicFramePr>
            <a:graphicFrameLocks noGrp="1"/>
          </p:cNvGraphicFramePr>
          <p:nvPr>
            <p:extLst/>
          </p:nvPr>
        </p:nvGraphicFramePr>
        <p:xfrm>
          <a:off x="3482343" y="1703070"/>
          <a:ext cx="6906879" cy="3056890"/>
        </p:xfrm>
        <a:graphic>
          <a:graphicData uri="http://schemas.openxmlformats.org/drawingml/2006/table">
            <a:tbl>
              <a:tblPr firstRow="1" bandRow="1">
                <a:tableStyleId>{5C22544A-7EE6-4342-B048-85BDC9FD1C3A}</a:tableStyleId>
              </a:tblPr>
              <a:tblGrid>
                <a:gridCol w="986697">
                  <a:extLst>
                    <a:ext uri="{9D8B030D-6E8A-4147-A177-3AD203B41FA5}">
                      <a16:colId xmlns:a16="http://schemas.microsoft.com/office/drawing/2014/main" val="20000"/>
                    </a:ext>
                  </a:extLst>
                </a:gridCol>
                <a:gridCol w="986697">
                  <a:extLst>
                    <a:ext uri="{9D8B030D-6E8A-4147-A177-3AD203B41FA5}">
                      <a16:colId xmlns:a16="http://schemas.microsoft.com/office/drawing/2014/main" val="20001"/>
                    </a:ext>
                  </a:extLst>
                </a:gridCol>
                <a:gridCol w="986697">
                  <a:extLst>
                    <a:ext uri="{9D8B030D-6E8A-4147-A177-3AD203B41FA5}">
                      <a16:colId xmlns:a16="http://schemas.microsoft.com/office/drawing/2014/main" val="20002"/>
                    </a:ext>
                  </a:extLst>
                </a:gridCol>
                <a:gridCol w="986697">
                  <a:extLst>
                    <a:ext uri="{9D8B030D-6E8A-4147-A177-3AD203B41FA5}">
                      <a16:colId xmlns:a16="http://schemas.microsoft.com/office/drawing/2014/main" val="20003"/>
                    </a:ext>
                  </a:extLst>
                </a:gridCol>
                <a:gridCol w="986697">
                  <a:extLst>
                    <a:ext uri="{9D8B030D-6E8A-4147-A177-3AD203B41FA5}">
                      <a16:colId xmlns:a16="http://schemas.microsoft.com/office/drawing/2014/main" val="20004"/>
                    </a:ext>
                  </a:extLst>
                </a:gridCol>
                <a:gridCol w="986697">
                  <a:extLst>
                    <a:ext uri="{9D8B030D-6E8A-4147-A177-3AD203B41FA5}">
                      <a16:colId xmlns:a16="http://schemas.microsoft.com/office/drawing/2014/main" val="20005"/>
                    </a:ext>
                  </a:extLst>
                </a:gridCol>
                <a:gridCol w="986697">
                  <a:extLst>
                    <a:ext uri="{9D8B030D-6E8A-4147-A177-3AD203B41FA5}">
                      <a16:colId xmlns:a16="http://schemas.microsoft.com/office/drawing/2014/main" val="20006"/>
                    </a:ext>
                  </a:extLst>
                </a:gridCol>
              </a:tblGrid>
              <a:tr h="293370">
                <a:tc gridSpan="7">
                  <a:txBody>
                    <a:bodyPr/>
                    <a:lstStyle/>
                    <a:p>
                      <a:r>
                        <a:rPr lang="en-GB" sz="1200" b="1" kern="1200" dirty="0" smtClean="0">
                          <a:solidFill>
                            <a:schemeClr val="lt1"/>
                          </a:solidFill>
                          <a:effectLst/>
                          <a:latin typeface="Century Gothic" panose="020B0502020202020204" pitchFamily="34" charset="0"/>
                          <a:ea typeface="+mn-ea"/>
                          <a:cs typeface="+mn-cs"/>
                        </a:rPr>
                        <a:t>Over a 3 month period, 3 famous pop groups show their sales charts. The chart below shows the number of ‘downloads’ sold</a:t>
                      </a:r>
                      <a:r>
                        <a:rPr lang="en-GB" sz="1200" b="1" kern="1200" baseline="0" dirty="0" smtClean="0">
                          <a:solidFill>
                            <a:schemeClr val="lt1"/>
                          </a:solidFill>
                          <a:effectLst/>
                          <a:latin typeface="Century Gothic" panose="020B0502020202020204" pitchFamily="34" charset="0"/>
                          <a:ea typeface="+mn-ea"/>
                          <a:cs typeface="+mn-cs"/>
                        </a:rPr>
                        <a:t> </a:t>
                      </a:r>
                      <a:r>
                        <a:rPr lang="en-GB" sz="1200" b="1" kern="1200" dirty="0" smtClean="0">
                          <a:solidFill>
                            <a:schemeClr val="lt1"/>
                          </a:solidFill>
                          <a:effectLst/>
                          <a:latin typeface="Century Gothic" panose="020B0502020202020204" pitchFamily="34" charset="0"/>
                          <a:ea typeface="+mn-ea"/>
                          <a:cs typeface="+mn-cs"/>
                        </a:rPr>
                        <a:t>and the total profit made. Here is the chart:</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10000"/>
                  </a:ext>
                </a:extLst>
              </a:tr>
              <a:tr h="293370">
                <a:tc rowSpan="2">
                  <a:txBody>
                    <a:bodyPr/>
                    <a:lstStyle/>
                    <a:p>
                      <a:r>
                        <a:rPr lang="en-GB" sz="1400" b="1" dirty="0" smtClean="0">
                          <a:latin typeface="Century Gothic" panose="020B0502020202020204" pitchFamily="34" charset="0"/>
                        </a:rPr>
                        <a:t>Groups</a:t>
                      </a:r>
                      <a:endParaRPr lang="en-GB" sz="1400" b="1"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2">
                  <a:txBody>
                    <a:bodyPr/>
                    <a:lstStyle/>
                    <a:p>
                      <a:pPr algn="ctr">
                        <a:spcAft>
                          <a:spcPts val="0"/>
                        </a:spcAft>
                      </a:pPr>
                      <a:r>
                        <a:rPr lang="en-GB" sz="1100" b="1" dirty="0" smtClean="0">
                          <a:solidFill>
                            <a:srgbClr val="000000"/>
                          </a:solidFill>
                          <a:effectLst/>
                          <a:latin typeface="Century Gothic" panose="020B0502020202020204" pitchFamily="34" charset="0"/>
                          <a:ea typeface="Calibri" panose="020F0502020204030204" pitchFamily="34" charset="0"/>
                        </a:rPr>
                        <a:t>October</a:t>
                      </a:r>
                      <a:endParaRPr lang="en-GB" sz="11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pPr algn="ctr">
                        <a:spcAft>
                          <a:spcPts val="0"/>
                        </a:spcAft>
                      </a:pPr>
                      <a:endParaRPr lang="en-GB" sz="1100" dirty="0">
                        <a:solidFill>
                          <a:srgbClr val="000000"/>
                        </a:solidFill>
                        <a:effectLst/>
                        <a:latin typeface="Arial" panose="020B0604020202020204" pitchFamily="34" charset="0"/>
                        <a:ea typeface="Calibri" panose="020F0502020204030204" pitchFamily="34" charset="0"/>
                      </a:endParaRPr>
                    </a:p>
                  </a:txBody>
                  <a:tcPr marL="68580" marR="68580" marT="0" marB="0"/>
                </a:tc>
                <a:tc gridSpan="2">
                  <a:txBody>
                    <a:bodyPr/>
                    <a:lstStyle/>
                    <a:p>
                      <a:pPr algn="ctr">
                        <a:spcAft>
                          <a:spcPts val="0"/>
                        </a:spcAft>
                      </a:pPr>
                      <a:r>
                        <a:rPr lang="en-GB" sz="1100" b="1" dirty="0" smtClean="0">
                          <a:solidFill>
                            <a:srgbClr val="000000"/>
                          </a:solidFill>
                          <a:effectLst/>
                          <a:latin typeface="Century Gothic" panose="020B0502020202020204" pitchFamily="34" charset="0"/>
                          <a:ea typeface="Calibri" panose="020F0502020204030204" pitchFamily="34" charset="0"/>
                        </a:rPr>
                        <a:t>November</a:t>
                      </a:r>
                      <a:endParaRPr lang="en-GB" sz="11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pPr algn="ctr">
                        <a:spcAft>
                          <a:spcPts val="0"/>
                        </a:spcAft>
                      </a:pPr>
                      <a:endParaRPr lang="en-GB" sz="1100" dirty="0">
                        <a:solidFill>
                          <a:srgbClr val="000000"/>
                        </a:solidFill>
                        <a:effectLst/>
                        <a:latin typeface="Arial" panose="020B0604020202020204" pitchFamily="34" charset="0"/>
                        <a:ea typeface="Calibri" panose="020F0502020204030204" pitchFamily="34" charset="0"/>
                      </a:endParaRPr>
                    </a:p>
                  </a:txBody>
                  <a:tcPr marL="68580" marR="68580" marT="0" marB="0"/>
                </a:tc>
                <a:tc gridSpan="2">
                  <a:txBody>
                    <a:bodyPr/>
                    <a:lstStyle/>
                    <a:p>
                      <a:pPr algn="ctr">
                        <a:spcAft>
                          <a:spcPts val="0"/>
                        </a:spcAft>
                      </a:pPr>
                      <a:r>
                        <a:rPr lang="en-GB" sz="1100" b="1" dirty="0">
                          <a:solidFill>
                            <a:srgbClr val="000000"/>
                          </a:solidFill>
                          <a:effectLst/>
                          <a:latin typeface="Century Gothic" panose="020B0502020202020204" pitchFamily="34" charset="0"/>
                          <a:ea typeface="Calibri" panose="020F0502020204030204" pitchFamily="34" charset="0"/>
                        </a:rPr>
                        <a:t>December</a:t>
                      </a:r>
                      <a:endParaRPr lang="en-GB" sz="11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GB" dirty="0"/>
                    </a:p>
                  </a:txBody>
                  <a:tcPr marL="68580" marR="68580" marT="0" marB="0"/>
                </a:tc>
                <a:extLst>
                  <a:ext uri="{0D108BD9-81ED-4DB2-BD59-A6C34878D82A}">
                    <a16:rowId xmlns:a16="http://schemas.microsoft.com/office/drawing/2014/main" val="10001"/>
                  </a:ext>
                </a:extLst>
              </a:tr>
              <a:tr h="370840">
                <a:tc vMerge="1">
                  <a:txBody>
                    <a:bodyPr/>
                    <a:lstStyle/>
                    <a:p>
                      <a:endParaRPr lang="en-GB" sz="1200" dirty="0">
                        <a:latin typeface="Century Gothic" panose="020B0502020202020204" pitchFamily="34" charset="0"/>
                      </a:endParaRPr>
                    </a:p>
                  </a:txBody>
                  <a:tcPr/>
                </a:tc>
                <a:tc>
                  <a:txBody>
                    <a:bodyPr/>
                    <a:lstStyle/>
                    <a:p>
                      <a:pPr algn="ctr">
                        <a:spcAft>
                          <a:spcPts val="0"/>
                        </a:spcAft>
                      </a:pPr>
                      <a:r>
                        <a:rPr lang="en-GB" sz="1000" b="1" dirty="0">
                          <a:solidFill>
                            <a:srgbClr val="000000"/>
                          </a:solidFill>
                          <a:effectLst/>
                          <a:latin typeface="Century Gothic" panose="020B0502020202020204" pitchFamily="34" charset="0"/>
                          <a:ea typeface="Calibri" panose="020F0502020204030204" pitchFamily="34" charset="0"/>
                        </a:rPr>
                        <a:t>Sales </a:t>
                      </a:r>
                      <a:endParaRPr lang="en-GB" sz="12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GB" sz="1000" b="1" dirty="0">
                          <a:solidFill>
                            <a:srgbClr val="000000"/>
                          </a:solidFill>
                          <a:effectLst/>
                          <a:latin typeface="Century Gothic" panose="020B0502020202020204" pitchFamily="34" charset="0"/>
                          <a:ea typeface="Calibri" panose="020F0502020204030204" pitchFamily="34" charset="0"/>
                        </a:rPr>
                        <a:t>Total Profit</a:t>
                      </a:r>
                      <a:endParaRPr lang="en-GB" sz="1200" dirty="0">
                        <a:solidFill>
                          <a:srgbClr val="000000"/>
                        </a:solidFill>
                        <a:effectLst/>
                        <a:latin typeface="Century Gothic" panose="020B0502020202020204" pitchFamily="34" charset="0"/>
                        <a:ea typeface="Calibri" panose="020F0502020204030204" pitchFamily="34" charset="0"/>
                      </a:endParaRPr>
                    </a:p>
                    <a:p>
                      <a:pPr algn="ctr">
                        <a:spcAft>
                          <a:spcPts val="0"/>
                        </a:spcAft>
                      </a:pPr>
                      <a:r>
                        <a:rPr lang="en-GB" sz="1000" b="1" dirty="0">
                          <a:solidFill>
                            <a:srgbClr val="000000"/>
                          </a:solidFill>
                          <a:effectLst/>
                          <a:latin typeface="Century Gothic" panose="020B0502020202020204" pitchFamily="34" charset="0"/>
                          <a:ea typeface="Calibri" panose="020F0502020204030204" pitchFamily="34" charset="0"/>
                        </a:rPr>
                        <a:t> </a:t>
                      </a:r>
                      <a:endParaRPr lang="en-GB" sz="12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000" b="1" dirty="0" smtClean="0">
                          <a:solidFill>
                            <a:srgbClr val="000000"/>
                          </a:solidFill>
                          <a:effectLst/>
                          <a:latin typeface="Century Gothic" panose="020B0502020202020204" pitchFamily="34" charset="0"/>
                          <a:ea typeface="Calibri" panose="020F0502020204030204" pitchFamily="34" charset="0"/>
                        </a:rPr>
                        <a:t>Sales</a:t>
                      </a:r>
                      <a:endParaRPr lang="en-GB" sz="12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000" b="1" dirty="0">
                          <a:solidFill>
                            <a:srgbClr val="000000"/>
                          </a:solidFill>
                          <a:effectLst/>
                          <a:latin typeface="Century Gothic" panose="020B0502020202020204" pitchFamily="34" charset="0"/>
                          <a:ea typeface="Calibri" panose="020F0502020204030204" pitchFamily="34" charset="0"/>
                        </a:rPr>
                        <a:t>Total Profit</a:t>
                      </a:r>
                      <a:endParaRPr lang="en-GB" sz="1200" dirty="0">
                        <a:solidFill>
                          <a:srgbClr val="000000"/>
                        </a:solidFill>
                        <a:effectLst/>
                        <a:latin typeface="Century Gothic" panose="020B0502020202020204" pitchFamily="34" charset="0"/>
                        <a:ea typeface="Calibri" panose="020F0502020204030204" pitchFamily="34" charset="0"/>
                      </a:endParaRPr>
                    </a:p>
                    <a:p>
                      <a:pPr algn="ctr">
                        <a:spcAft>
                          <a:spcPts val="0"/>
                        </a:spcAft>
                      </a:pPr>
                      <a:r>
                        <a:rPr lang="en-GB" sz="1000" b="1" dirty="0">
                          <a:solidFill>
                            <a:srgbClr val="000000"/>
                          </a:solidFill>
                          <a:effectLst/>
                          <a:latin typeface="Century Gothic" panose="020B0502020202020204" pitchFamily="34" charset="0"/>
                          <a:ea typeface="Calibri" panose="020F0502020204030204" pitchFamily="34" charset="0"/>
                        </a:rPr>
                        <a:t> </a:t>
                      </a:r>
                      <a:endParaRPr lang="en-GB" sz="12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000" b="1" dirty="0" smtClean="0">
                          <a:solidFill>
                            <a:srgbClr val="000000"/>
                          </a:solidFill>
                          <a:effectLst/>
                          <a:latin typeface="Century Gothic" panose="020B0502020202020204" pitchFamily="34" charset="0"/>
                          <a:ea typeface="Calibri" panose="020F0502020204030204" pitchFamily="34" charset="0"/>
                        </a:rPr>
                        <a:t>Sales</a:t>
                      </a:r>
                      <a:endParaRPr lang="en-GB" sz="12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000" b="1" dirty="0">
                          <a:solidFill>
                            <a:srgbClr val="000000"/>
                          </a:solidFill>
                          <a:effectLst/>
                          <a:latin typeface="Century Gothic" panose="020B0502020202020204" pitchFamily="34" charset="0"/>
                          <a:ea typeface="Calibri" panose="020F0502020204030204" pitchFamily="34" charset="0"/>
                        </a:rPr>
                        <a:t>Total Profit</a:t>
                      </a:r>
                      <a:endParaRPr lang="en-GB" sz="1200" dirty="0">
                        <a:solidFill>
                          <a:srgbClr val="000000"/>
                        </a:solidFill>
                        <a:effectLst/>
                        <a:latin typeface="Century Gothic" panose="020B0502020202020204" pitchFamily="34" charset="0"/>
                        <a:ea typeface="Calibri" panose="020F0502020204030204" pitchFamily="34" charset="0"/>
                      </a:endParaRPr>
                    </a:p>
                    <a:p>
                      <a:pPr algn="ctr">
                        <a:spcAft>
                          <a:spcPts val="0"/>
                        </a:spcAft>
                      </a:pPr>
                      <a:r>
                        <a:rPr lang="en-GB" sz="1000" b="1" dirty="0">
                          <a:solidFill>
                            <a:srgbClr val="000000"/>
                          </a:solidFill>
                          <a:effectLst/>
                          <a:latin typeface="Century Gothic" panose="020B0502020202020204" pitchFamily="34" charset="0"/>
                          <a:ea typeface="Calibri" panose="020F0502020204030204" pitchFamily="34" charset="0"/>
                        </a:rPr>
                        <a:t> </a:t>
                      </a:r>
                      <a:endParaRPr lang="en-GB" sz="12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l">
                        <a:spcAft>
                          <a:spcPts val="0"/>
                        </a:spcAft>
                      </a:pPr>
                      <a:r>
                        <a:rPr lang="en-GB" sz="1400" b="1" dirty="0">
                          <a:solidFill>
                            <a:srgbClr val="000000"/>
                          </a:solidFill>
                          <a:effectLst/>
                          <a:latin typeface="Century Gothic" panose="020B0502020202020204" pitchFamily="34" charset="0"/>
                          <a:ea typeface="Calibri" panose="020F0502020204030204" pitchFamily="34" charset="0"/>
                        </a:rPr>
                        <a:t>U-Find</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123,345</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£120,000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173.992</a:t>
                      </a:r>
                      <a:endParaRPr lang="en-GB" sz="1400" dirty="0">
                        <a:solidFill>
                          <a:srgbClr val="000000"/>
                        </a:solidFill>
                        <a:effectLst/>
                        <a:latin typeface="Century Gothic" panose="020B0502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£150,000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205,678</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£180,000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pPr algn="l">
                        <a:spcAft>
                          <a:spcPts val="0"/>
                        </a:spcAft>
                      </a:pPr>
                      <a:r>
                        <a:rPr lang="en-GB" sz="1400" b="1" dirty="0">
                          <a:solidFill>
                            <a:srgbClr val="000000"/>
                          </a:solidFill>
                          <a:effectLst/>
                          <a:latin typeface="Century Gothic" panose="020B0502020202020204" pitchFamily="34" charset="0"/>
                          <a:ea typeface="Calibri" panose="020F0502020204030204" pitchFamily="34" charset="0"/>
                        </a:rPr>
                        <a:t>C-Front</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238,923</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£150,000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345,986</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£320,000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297,776</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£220,000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840">
                <a:tc>
                  <a:txBody>
                    <a:bodyPr/>
                    <a:lstStyle/>
                    <a:p>
                      <a:pPr algn="l">
                        <a:spcAft>
                          <a:spcPts val="0"/>
                        </a:spcAft>
                      </a:pPr>
                      <a:r>
                        <a:rPr lang="en-GB" sz="1400" b="1" dirty="0">
                          <a:solidFill>
                            <a:srgbClr val="000000"/>
                          </a:solidFill>
                          <a:effectLst/>
                          <a:latin typeface="Century Gothic" panose="020B0502020202020204" pitchFamily="34" charset="0"/>
                          <a:ea typeface="Calibri" panose="020F0502020204030204" pitchFamily="34" charset="0"/>
                        </a:rPr>
                        <a:t>B-Good</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209,568</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£130,000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298,993</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£210,000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smtClean="0">
                          <a:solidFill>
                            <a:srgbClr val="000000"/>
                          </a:solidFill>
                          <a:effectLst/>
                          <a:latin typeface="Century Gothic" panose="020B0502020202020204" pitchFamily="34" charset="0"/>
                          <a:ea typeface="Calibri" panose="020F0502020204030204" pitchFamily="34" charset="0"/>
                        </a:rPr>
                        <a:t>154,896</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GB" sz="1400" dirty="0">
                          <a:solidFill>
                            <a:srgbClr val="000000"/>
                          </a:solidFill>
                          <a:effectLst/>
                          <a:latin typeface="Century Gothic" panose="020B0502020202020204" pitchFamily="34" charset="0"/>
                          <a:ea typeface="Calibri" panose="020F0502020204030204" pitchFamily="34" charset="0"/>
                        </a:rPr>
                        <a:t>£160,000</a:t>
                      </a:r>
                      <a:endParaRPr lang="en-GB" sz="1200" dirty="0">
                        <a:solidFill>
                          <a:srgbClr val="000000"/>
                        </a:solidFill>
                        <a:effectLst/>
                        <a:latin typeface="Arial" panose="020B0604020202020204" pitchFamily="34" charset="0"/>
                        <a:ea typeface="Calibri" panose="020F050202020403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840">
                <a:tc gridSpan="7">
                  <a:txBody>
                    <a:bodyPr/>
                    <a:lstStyle/>
                    <a:p>
                      <a:r>
                        <a:rPr lang="en-GB" sz="1200" kern="1200" dirty="0" smtClean="0">
                          <a:solidFill>
                            <a:schemeClr val="dk1"/>
                          </a:solidFill>
                          <a:effectLst/>
                          <a:latin typeface="Century Gothic" panose="020B0502020202020204" pitchFamily="34" charset="0"/>
                          <a:ea typeface="+mn-ea"/>
                          <a:cs typeface="+mn-cs"/>
                        </a:rPr>
                        <a:t>Which group made most profit</a:t>
                      </a:r>
                      <a:r>
                        <a:rPr lang="en-GB" sz="1200" kern="1200" baseline="0" dirty="0" smtClean="0">
                          <a:solidFill>
                            <a:schemeClr val="dk1"/>
                          </a:solidFill>
                          <a:effectLst/>
                          <a:latin typeface="Century Gothic" panose="020B0502020202020204" pitchFamily="34" charset="0"/>
                          <a:ea typeface="+mn-ea"/>
                          <a:cs typeface="+mn-cs"/>
                        </a:rPr>
                        <a:t> </a:t>
                      </a:r>
                      <a:r>
                        <a:rPr lang="en-GB" sz="1200" kern="1200" dirty="0" smtClean="0">
                          <a:solidFill>
                            <a:schemeClr val="dk1"/>
                          </a:solidFill>
                          <a:effectLst/>
                          <a:latin typeface="Century Gothic" panose="020B0502020202020204" pitchFamily="34" charset="0"/>
                          <a:ea typeface="+mn-ea"/>
                          <a:cs typeface="+mn-cs"/>
                        </a:rPr>
                        <a:t>over the three months?</a:t>
                      </a:r>
                    </a:p>
                    <a:p>
                      <a:r>
                        <a:rPr lang="en-GB" sz="1200" kern="1200" dirty="0" smtClean="0">
                          <a:solidFill>
                            <a:schemeClr val="dk1"/>
                          </a:solidFill>
                          <a:effectLst/>
                          <a:latin typeface="Century Gothic" panose="020B0502020202020204" pitchFamily="34" charset="0"/>
                          <a:ea typeface="+mn-ea"/>
                          <a:cs typeface="+mn-cs"/>
                        </a:rPr>
                        <a:t>How many downloads will be sold by each group over the 3 months?</a:t>
                      </a:r>
                    </a:p>
                    <a:p>
                      <a:r>
                        <a:rPr lang="en-GB" sz="1200" kern="1200" dirty="0" smtClean="0">
                          <a:solidFill>
                            <a:schemeClr val="dk1"/>
                          </a:solidFill>
                          <a:effectLst/>
                          <a:latin typeface="Century Gothic" panose="020B0502020202020204" pitchFamily="34" charset="0"/>
                          <a:ea typeface="+mn-ea"/>
                          <a:cs typeface="+mn-cs"/>
                        </a:rPr>
                        <a:t>What was the difference between the sales of B-Good and U-Find?</a:t>
                      </a:r>
                    </a:p>
                    <a:p>
                      <a:r>
                        <a:rPr lang="en-GB" sz="1200" kern="1200" dirty="0" smtClean="0">
                          <a:solidFill>
                            <a:schemeClr val="dk1"/>
                          </a:solidFill>
                          <a:effectLst/>
                          <a:latin typeface="Century Gothic" panose="020B0502020202020204" pitchFamily="34" charset="0"/>
                          <a:ea typeface="+mn-ea"/>
                          <a:cs typeface="+mn-cs"/>
                        </a:rPr>
                        <a:t>Make up 2 other questions to ask your friends.</a:t>
                      </a:r>
                      <a:endParaRPr lang="en-GB" sz="1200" dirty="0">
                        <a:latin typeface="Century Gothic" panose="020B050202020202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a:latin typeface="Century Gothic" panose="020B0502020202020204" pitchFamily="34" charset="0"/>
                      </a:endParaRPr>
                    </a:p>
                  </a:txBody>
                  <a:tcPr/>
                </a:tc>
                <a:tc hMerge="1">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10006"/>
                  </a:ext>
                </a:extLst>
              </a:tr>
            </a:tbl>
          </a:graphicData>
        </a:graphic>
      </p:graphicFrame>
      <p:sp>
        <p:nvSpPr>
          <p:cNvPr id="5" name="Isosceles Triangle 4"/>
          <p:cNvSpPr/>
          <p:nvPr/>
        </p:nvSpPr>
        <p:spPr>
          <a:xfrm>
            <a:off x="5844540" y="4899585"/>
            <a:ext cx="1680210" cy="1303020"/>
          </a:xfrm>
          <a:prstGeom prst="triangl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8" name="Straight Connector 7"/>
          <p:cNvCxnSpPr>
            <a:stCxn id="5" idx="3"/>
          </p:cNvCxnSpPr>
          <p:nvPr/>
        </p:nvCxnSpPr>
        <p:spPr>
          <a:xfrm flipV="1">
            <a:off x="6684646" y="5722545"/>
            <a:ext cx="5715" cy="480060"/>
          </a:xfrm>
          <a:prstGeom prst="line">
            <a:avLst/>
          </a:prstGeom>
        </p:spPr>
        <p:style>
          <a:lnRef idx="1">
            <a:schemeClr val="dk1"/>
          </a:lnRef>
          <a:fillRef idx="0">
            <a:schemeClr val="dk1"/>
          </a:fillRef>
          <a:effectRef idx="0">
            <a:schemeClr val="dk1"/>
          </a:effectRef>
          <a:fontRef idx="minor">
            <a:schemeClr val="tx1"/>
          </a:fontRef>
        </p:style>
      </p:cxnSp>
      <p:cxnSp>
        <p:nvCxnSpPr>
          <p:cNvPr id="10" name="Straight Connector 9"/>
          <p:cNvCxnSpPr>
            <a:endCxn id="5" idx="1"/>
          </p:cNvCxnSpPr>
          <p:nvPr/>
        </p:nvCxnSpPr>
        <p:spPr>
          <a:xfrm flipH="1" flipV="1">
            <a:off x="6264593" y="5551095"/>
            <a:ext cx="420052" cy="17145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a:endCxn id="5" idx="5"/>
          </p:cNvCxnSpPr>
          <p:nvPr/>
        </p:nvCxnSpPr>
        <p:spPr>
          <a:xfrm flipV="1">
            <a:off x="6684646" y="5551095"/>
            <a:ext cx="420053" cy="171450"/>
          </a:xfrm>
          <a:prstGeom prst="line">
            <a:avLst/>
          </a:prstGeom>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6548558" y="5245825"/>
            <a:ext cx="337185" cy="369332"/>
          </a:xfrm>
          <a:prstGeom prst="rect">
            <a:avLst/>
          </a:prstGeom>
          <a:noFill/>
        </p:spPr>
        <p:txBody>
          <a:bodyPr wrap="square" rtlCol="0">
            <a:spAutoFit/>
          </a:bodyPr>
          <a:lstStyle/>
          <a:p>
            <a:r>
              <a:rPr lang="en-GB" dirty="0">
                <a:latin typeface="Century Gothic" panose="020B0502020202020204" pitchFamily="34" charset="0"/>
              </a:rPr>
              <a:t>x</a:t>
            </a:r>
            <a:endParaRPr lang="en-GB" dirty="0">
              <a:latin typeface="Century Gothic" panose="020B0502020202020204" pitchFamily="34" charset="0"/>
            </a:endParaRPr>
          </a:p>
        </p:txBody>
      </p:sp>
      <p:sp>
        <p:nvSpPr>
          <p:cNvPr id="14" name="TextBox 13"/>
          <p:cNvSpPr txBox="1"/>
          <p:nvPr/>
        </p:nvSpPr>
        <p:spPr>
          <a:xfrm>
            <a:off x="6267809" y="5684969"/>
            <a:ext cx="337185" cy="369332"/>
          </a:xfrm>
          <a:prstGeom prst="rect">
            <a:avLst/>
          </a:prstGeom>
          <a:noFill/>
        </p:spPr>
        <p:txBody>
          <a:bodyPr wrap="square" rtlCol="0">
            <a:spAutoFit/>
          </a:bodyPr>
          <a:lstStyle/>
          <a:p>
            <a:r>
              <a:rPr lang="en-GB" dirty="0">
                <a:latin typeface="Century Gothic" panose="020B0502020202020204" pitchFamily="34" charset="0"/>
              </a:rPr>
              <a:t>y</a:t>
            </a:r>
          </a:p>
        </p:txBody>
      </p:sp>
      <p:sp>
        <p:nvSpPr>
          <p:cNvPr id="15" name="TextBox 14"/>
          <p:cNvSpPr txBox="1"/>
          <p:nvPr/>
        </p:nvSpPr>
        <p:spPr>
          <a:xfrm>
            <a:off x="6914317" y="5713058"/>
            <a:ext cx="337185" cy="369332"/>
          </a:xfrm>
          <a:prstGeom prst="rect">
            <a:avLst/>
          </a:prstGeom>
          <a:noFill/>
        </p:spPr>
        <p:txBody>
          <a:bodyPr wrap="square" rtlCol="0">
            <a:spAutoFit/>
          </a:bodyPr>
          <a:lstStyle/>
          <a:p>
            <a:r>
              <a:rPr lang="en-GB" dirty="0">
                <a:latin typeface="Century Gothic" panose="020B0502020202020204" pitchFamily="34" charset="0"/>
              </a:rPr>
              <a:t>z</a:t>
            </a:r>
          </a:p>
        </p:txBody>
      </p:sp>
      <p:sp>
        <p:nvSpPr>
          <p:cNvPr id="16" name="TextBox 15"/>
          <p:cNvSpPr txBox="1"/>
          <p:nvPr/>
        </p:nvSpPr>
        <p:spPr>
          <a:xfrm>
            <a:off x="5796320" y="5315637"/>
            <a:ext cx="342900" cy="369332"/>
          </a:xfrm>
          <a:prstGeom prst="rect">
            <a:avLst/>
          </a:prstGeom>
          <a:noFill/>
        </p:spPr>
        <p:txBody>
          <a:bodyPr wrap="square" rtlCol="0">
            <a:spAutoFit/>
          </a:bodyPr>
          <a:lstStyle/>
          <a:p>
            <a:r>
              <a:rPr lang="en-GB" dirty="0">
                <a:latin typeface="Century Gothic" panose="020B0502020202020204" pitchFamily="34" charset="0"/>
              </a:rPr>
              <a:t>A</a:t>
            </a:r>
            <a:endParaRPr lang="en-GB" dirty="0">
              <a:latin typeface="Century Gothic" panose="020B0502020202020204" pitchFamily="34" charset="0"/>
            </a:endParaRPr>
          </a:p>
        </p:txBody>
      </p:sp>
      <p:sp>
        <p:nvSpPr>
          <p:cNvPr id="17" name="TextBox 16"/>
          <p:cNvSpPr txBox="1"/>
          <p:nvPr/>
        </p:nvSpPr>
        <p:spPr>
          <a:xfrm>
            <a:off x="7241143" y="5285343"/>
            <a:ext cx="342900" cy="369332"/>
          </a:xfrm>
          <a:prstGeom prst="rect">
            <a:avLst/>
          </a:prstGeom>
          <a:noFill/>
        </p:spPr>
        <p:txBody>
          <a:bodyPr wrap="square" rtlCol="0">
            <a:spAutoFit/>
          </a:bodyPr>
          <a:lstStyle/>
          <a:p>
            <a:r>
              <a:rPr lang="en-GB" dirty="0">
                <a:latin typeface="Century Gothic" panose="020B0502020202020204" pitchFamily="34" charset="0"/>
              </a:rPr>
              <a:t>B</a:t>
            </a:r>
          </a:p>
        </p:txBody>
      </p:sp>
      <p:sp>
        <p:nvSpPr>
          <p:cNvPr id="18" name="TextBox 17"/>
          <p:cNvSpPr txBox="1"/>
          <p:nvPr/>
        </p:nvSpPr>
        <p:spPr>
          <a:xfrm>
            <a:off x="6460331" y="6140394"/>
            <a:ext cx="342900" cy="369332"/>
          </a:xfrm>
          <a:prstGeom prst="rect">
            <a:avLst/>
          </a:prstGeom>
          <a:noFill/>
        </p:spPr>
        <p:txBody>
          <a:bodyPr wrap="square" rtlCol="0">
            <a:spAutoFit/>
          </a:bodyPr>
          <a:lstStyle/>
          <a:p>
            <a:r>
              <a:rPr lang="en-GB" dirty="0">
                <a:latin typeface="Century Gothic" panose="020B0502020202020204" pitchFamily="34" charset="0"/>
              </a:rPr>
              <a:t>C</a:t>
            </a:r>
          </a:p>
        </p:txBody>
      </p:sp>
      <p:sp>
        <p:nvSpPr>
          <p:cNvPr id="19" name="TextBox 18"/>
          <p:cNvSpPr txBox="1"/>
          <p:nvPr/>
        </p:nvSpPr>
        <p:spPr>
          <a:xfrm>
            <a:off x="3482341" y="4763502"/>
            <a:ext cx="1703070" cy="1569660"/>
          </a:xfrm>
          <a:prstGeom prst="rect">
            <a:avLst/>
          </a:prstGeom>
          <a:noFill/>
        </p:spPr>
        <p:txBody>
          <a:bodyPr wrap="square" rtlCol="0">
            <a:spAutoFit/>
          </a:bodyPr>
          <a:lstStyle/>
          <a:p>
            <a:r>
              <a:rPr lang="en-GB" sz="1200" b="1" dirty="0">
                <a:latin typeface="Century Gothic" panose="020B0502020202020204" pitchFamily="34" charset="0"/>
              </a:rPr>
              <a:t>Addition</a:t>
            </a:r>
          </a:p>
          <a:p>
            <a:r>
              <a:rPr lang="en-GB" sz="1200" dirty="0">
                <a:latin typeface="Century Gothic" panose="020B0502020202020204" pitchFamily="34" charset="0"/>
              </a:rPr>
              <a:t>x</a:t>
            </a:r>
            <a:r>
              <a:rPr lang="en-GB" sz="1200" dirty="0">
                <a:latin typeface="Century Gothic" panose="020B0502020202020204" pitchFamily="34" charset="0"/>
              </a:rPr>
              <a:t> + y  = A</a:t>
            </a:r>
          </a:p>
          <a:p>
            <a:r>
              <a:rPr lang="en-GB" sz="1200" dirty="0">
                <a:latin typeface="Century Gothic" panose="020B0502020202020204" pitchFamily="34" charset="0"/>
              </a:rPr>
              <a:t>x + z  =  B</a:t>
            </a:r>
          </a:p>
          <a:p>
            <a:r>
              <a:rPr lang="en-GB" sz="1200" dirty="0">
                <a:latin typeface="Century Gothic" panose="020B0502020202020204" pitchFamily="34" charset="0"/>
              </a:rPr>
              <a:t>y + z  = C</a:t>
            </a:r>
          </a:p>
          <a:p>
            <a:endParaRPr lang="en-GB" sz="1200" dirty="0">
              <a:latin typeface="Century Gothic" panose="020B0502020202020204" pitchFamily="34" charset="0"/>
            </a:endParaRPr>
          </a:p>
          <a:p>
            <a:r>
              <a:rPr lang="en-GB" sz="1200" dirty="0">
                <a:latin typeface="Century Gothic" panose="020B0502020202020204" pitchFamily="34" charset="0"/>
              </a:rPr>
              <a:t>x</a:t>
            </a:r>
            <a:r>
              <a:rPr lang="en-GB" sz="1200" dirty="0">
                <a:latin typeface="Century Gothic" panose="020B0502020202020204" pitchFamily="34" charset="0"/>
              </a:rPr>
              <a:t>, y and z have to be 5-digit numbers</a:t>
            </a:r>
          </a:p>
          <a:p>
            <a:r>
              <a:rPr lang="en-GB" sz="1200" dirty="0">
                <a:latin typeface="Century Gothic" panose="020B0502020202020204" pitchFamily="34" charset="0"/>
              </a:rPr>
              <a:t> </a:t>
            </a:r>
            <a:endParaRPr lang="en-GB" sz="1200" dirty="0">
              <a:latin typeface="Century Gothic" panose="020B0502020202020204" pitchFamily="34" charset="0"/>
            </a:endParaRPr>
          </a:p>
        </p:txBody>
      </p:sp>
      <p:sp>
        <p:nvSpPr>
          <p:cNvPr id="6" name="Footer Placeholder 5"/>
          <p:cNvSpPr>
            <a:spLocks noGrp="1"/>
          </p:cNvSpPr>
          <p:nvPr>
            <p:ph type="ftr" sz="quarter" idx="11"/>
          </p:nvPr>
        </p:nvSpPr>
        <p:spPr>
          <a:xfrm>
            <a:off x="4525177" y="6511551"/>
            <a:ext cx="3086100" cy="365125"/>
          </a:xfrm>
        </p:spPr>
        <p:txBody>
          <a:bodyPr/>
          <a:lstStyle/>
          <a:p>
            <a:r>
              <a:rPr lang="en-GB" dirty="0" smtClean="0"/>
              <a:t>(c) Focus Education (UK) Ltd</a:t>
            </a:r>
            <a:endParaRPr lang="en-GB" dirty="0"/>
          </a:p>
        </p:txBody>
      </p:sp>
      <p:sp>
        <p:nvSpPr>
          <p:cNvPr id="7" name="Slide Number Placeholder 6"/>
          <p:cNvSpPr>
            <a:spLocks noGrp="1"/>
          </p:cNvSpPr>
          <p:nvPr>
            <p:ph type="sldNum" sz="quarter" idx="12"/>
          </p:nvPr>
        </p:nvSpPr>
        <p:spPr>
          <a:xfrm>
            <a:off x="7971549" y="6502507"/>
            <a:ext cx="2057400" cy="365125"/>
          </a:xfrm>
        </p:spPr>
        <p:txBody>
          <a:bodyPr/>
          <a:lstStyle/>
          <a:p>
            <a:fld id="{2AB5F3F0-7E87-48B0-94BB-7E37CB4CA4F1}" type="slidenum">
              <a:rPr lang="en-GB" smtClean="0"/>
              <a:t>4</a:t>
            </a:fld>
            <a:endParaRPr lang="en-GB" dirty="0"/>
          </a:p>
        </p:txBody>
      </p:sp>
    </p:spTree>
    <p:extLst>
      <p:ext uri="{BB962C8B-B14F-4D97-AF65-F5344CB8AC3E}">
        <p14:creationId xmlns:p14="http://schemas.microsoft.com/office/powerpoint/2010/main" val="32666313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5"/>
          <p:cNvGraphicFramePr>
            <a:graphicFrameLocks noGrp="1"/>
          </p:cNvGraphicFramePr>
          <p:nvPr>
            <p:ph idx="1"/>
            <p:extLst/>
          </p:nvPr>
        </p:nvGraphicFramePr>
        <p:xfrm>
          <a:off x="1982392" y="447803"/>
          <a:ext cx="8227216" cy="5698808"/>
        </p:xfrm>
        <a:graphic>
          <a:graphicData uri="http://schemas.openxmlformats.org/drawingml/2006/table">
            <a:tbl>
              <a:tblPr firstRow="1" bandRow="1">
                <a:effectLst/>
                <a:tableStyleId>{5C22544A-7EE6-4342-B048-85BDC9FD1C3A}</a:tableStyleId>
              </a:tblPr>
              <a:tblGrid>
                <a:gridCol w="859128">
                  <a:extLst>
                    <a:ext uri="{9D8B030D-6E8A-4147-A177-3AD203B41FA5}">
                      <a16:colId xmlns:a16="http://schemas.microsoft.com/office/drawing/2014/main" val="20000"/>
                    </a:ext>
                  </a:extLst>
                </a:gridCol>
                <a:gridCol w="100496">
                  <a:extLst>
                    <a:ext uri="{9D8B030D-6E8A-4147-A177-3AD203B41FA5}">
                      <a16:colId xmlns:a16="http://schemas.microsoft.com/office/drawing/2014/main" val="20001"/>
                    </a:ext>
                  </a:extLst>
                </a:gridCol>
                <a:gridCol w="100496">
                  <a:extLst>
                    <a:ext uri="{9D8B030D-6E8A-4147-A177-3AD203B41FA5}">
                      <a16:colId xmlns:a16="http://schemas.microsoft.com/office/drawing/2014/main" val="20002"/>
                    </a:ext>
                  </a:extLst>
                </a:gridCol>
                <a:gridCol w="100496">
                  <a:extLst>
                    <a:ext uri="{9D8B030D-6E8A-4147-A177-3AD203B41FA5}">
                      <a16:colId xmlns:a16="http://schemas.microsoft.com/office/drawing/2014/main" val="20003"/>
                    </a:ext>
                  </a:extLst>
                </a:gridCol>
                <a:gridCol w="100496">
                  <a:extLst>
                    <a:ext uri="{9D8B030D-6E8A-4147-A177-3AD203B41FA5}">
                      <a16:colId xmlns:a16="http://schemas.microsoft.com/office/drawing/2014/main" val="20004"/>
                    </a:ext>
                  </a:extLst>
                </a:gridCol>
                <a:gridCol w="4840544">
                  <a:extLst>
                    <a:ext uri="{9D8B030D-6E8A-4147-A177-3AD203B41FA5}">
                      <a16:colId xmlns:a16="http://schemas.microsoft.com/office/drawing/2014/main" val="20005"/>
                    </a:ext>
                  </a:extLst>
                </a:gridCol>
                <a:gridCol w="1062780">
                  <a:extLst>
                    <a:ext uri="{9D8B030D-6E8A-4147-A177-3AD203B41FA5}">
                      <a16:colId xmlns:a16="http://schemas.microsoft.com/office/drawing/2014/main" val="20006"/>
                    </a:ext>
                  </a:extLst>
                </a:gridCol>
                <a:gridCol w="1062780">
                  <a:extLst>
                    <a:ext uri="{9D8B030D-6E8A-4147-A177-3AD203B41FA5}">
                      <a16:colId xmlns:a16="http://schemas.microsoft.com/office/drawing/2014/main" val="20007"/>
                    </a:ext>
                  </a:extLst>
                </a:gridCol>
              </a:tblGrid>
              <a:tr h="480060">
                <a:tc gridSpan="8">
                  <a:txBody>
                    <a:bodyPr/>
                    <a:lstStyle/>
                    <a:p>
                      <a:pPr lvl="0"/>
                      <a:r>
                        <a:rPr lang="en-GB" dirty="0" smtClean="0">
                          <a:solidFill>
                            <a:schemeClr val="tx1"/>
                          </a:solidFill>
                          <a:latin typeface="Century Gothic" panose="020B0502020202020204" pitchFamily="34" charset="0"/>
                        </a:rPr>
                        <a:t>Summer 2 Week 2 (as with Autumn 1</a:t>
                      </a:r>
                      <a:r>
                        <a:rPr lang="en-GB" baseline="0" dirty="0" smtClean="0">
                          <a:solidFill>
                            <a:schemeClr val="tx1"/>
                          </a:solidFill>
                          <a:latin typeface="Century Gothic" panose="020B0502020202020204" pitchFamily="34" charset="0"/>
                        </a:rPr>
                        <a:t>: Week 6)</a:t>
                      </a:r>
                      <a:r>
                        <a:rPr lang="en-GB" sz="1800" dirty="0" smtClean="0">
                          <a:solidFill>
                            <a:srgbClr val="000000"/>
                          </a:solidFill>
                          <a:latin typeface="Century Gothic" pitchFamily="34"/>
                        </a:rPr>
                        <a:t>: Assessment</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pPr lvl="0" algn="ctr"/>
                      <a:endParaRPr lang="en-GB" sz="1400" dirty="0">
                        <a:latin typeface="Century Gothic" pitchFamily="34"/>
                      </a:endParaRPr>
                    </a:p>
                  </a:txBody>
                  <a:tcPr marL="68580" marR="68580" marT="34290" marB="34290"/>
                </a:tc>
                <a:tc hMerge="1">
                  <a:txBody>
                    <a:bodyPr/>
                    <a:lstStyle/>
                    <a:p>
                      <a:pPr lvl="0" algn="ctr"/>
                      <a:endParaRPr lang="en-GB" sz="1400" dirty="0">
                        <a:latin typeface="Century Gothic" pitchFamily="34"/>
                      </a:endParaRPr>
                    </a:p>
                  </a:txBody>
                  <a:tcPr marL="68580" marR="68580" marT="34290" marB="34290"/>
                </a:tc>
                <a:extLst>
                  <a:ext uri="{0D108BD9-81ED-4DB2-BD59-A6C34878D82A}">
                    <a16:rowId xmlns:a16="http://schemas.microsoft.com/office/drawing/2014/main" val="10000"/>
                  </a:ext>
                </a:extLst>
              </a:tr>
              <a:tr h="480060">
                <a:tc gridSpan="8">
                  <a:txBody>
                    <a:bodyPr/>
                    <a:lstStyle/>
                    <a:p>
                      <a:pPr lvl="0"/>
                      <a:r>
                        <a:rPr lang="en-GB" sz="1400" dirty="0" smtClean="0">
                          <a:solidFill>
                            <a:srgbClr val="000000"/>
                          </a:solidFill>
                          <a:latin typeface="Century Gothic" pitchFamily="34"/>
                        </a:rPr>
                        <a:t>The grid below helps to identify the journey</a:t>
                      </a:r>
                      <a:r>
                        <a:rPr lang="en-GB" sz="1400" baseline="0" dirty="0" smtClean="0">
                          <a:solidFill>
                            <a:srgbClr val="000000"/>
                          </a:solidFill>
                          <a:latin typeface="Century Gothic" pitchFamily="34"/>
                        </a:rPr>
                        <a:t> pupils make towards mastering this objective. It can be used by the teacher to keep an on-going check on progress or more likely placed in the pupils’ books so that they can keep their own checks.</a:t>
                      </a:r>
                      <a:endParaRPr lang="en-GB" sz="1400" dirty="0">
                        <a:solidFill>
                          <a:srgbClr val="000000"/>
                        </a:solidFill>
                        <a:latin typeface="Century Gothic" pitchFamily="34"/>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480060">
                <a:tc gridSpan="6">
                  <a:txBody>
                    <a:bodyPr/>
                    <a:lstStyle/>
                    <a:p>
                      <a:pPr marL="0" marR="0" indent="0" algn="l" defTabSz="914400" rtl="0" eaLnBrk="1" fontAlgn="auto" latinLnBrk="0" hangingPunct="1">
                        <a:lnSpc>
                          <a:spcPct val="107000"/>
                        </a:lnSpc>
                        <a:spcBef>
                          <a:spcPts val="0"/>
                        </a:spcBef>
                        <a:spcAft>
                          <a:spcPts val="0"/>
                        </a:spcAft>
                        <a:buClrTx/>
                        <a:buSzTx/>
                        <a:buFontTx/>
                        <a:buNone/>
                        <a:tabLst/>
                        <a:defRPr/>
                      </a:pPr>
                      <a:r>
                        <a:rPr lang="en-GB" sz="1400" b="1" dirty="0" smtClean="0">
                          <a:effectLst/>
                          <a:latin typeface="Century Gothic" panose="020B0502020202020204" pitchFamily="34" charset="0"/>
                          <a:ea typeface="Calibri" panose="020F0502020204030204" pitchFamily="34" charset="0"/>
                          <a:cs typeface="Times New Roman" panose="02020603050405020304" pitchFamily="18" charset="0"/>
                        </a:rPr>
                        <a:t>Addition &amp; Subtraction:</a:t>
                      </a:r>
                      <a:r>
                        <a:rPr lang="en-GB" sz="1400" b="1" baseline="0" dirty="0" smtClean="0">
                          <a:effectLst/>
                          <a:latin typeface="Century Gothic" panose="020B0502020202020204" pitchFamily="34" charset="0"/>
                          <a:ea typeface="Calibri" panose="020F0502020204030204" pitchFamily="34" charset="0"/>
                          <a:cs typeface="Times New Roman" panose="02020603050405020304" pitchFamily="18" charset="0"/>
                        </a:rPr>
                        <a:t> </a:t>
                      </a:r>
                      <a:r>
                        <a:rPr lang="en-GB" sz="1400" dirty="0" smtClean="0">
                          <a:effectLst/>
                          <a:latin typeface="Century Gothic" panose="020B0502020202020204" pitchFamily="34" charset="0"/>
                          <a:ea typeface="Calibri" panose="020F0502020204030204" pitchFamily="34" charset="0"/>
                          <a:cs typeface="Times New Roman" panose="02020603050405020304" pitchFamily="18" charset="0"/>
                        </a:rPr>
                        <a:t>Add and subtract whole numbers with more than 4 digits including using formal written methods (columnar addition and subtraction).</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lgn="ctr"/>
                      <a:r>
                        <a:rPr lang="en-GB" sz="1400" dirty="0">
                          <a:latin typeface="Century Gothic" pitchFamily="34"/>
                        </a:rPr>
                        <a:t>Me</a:t>
                      </a:r>
                    </a:p>
                  </a:txBody>
                  <a:tcPr marL="68580" marR="68580" marT="34290" marB="34290"/>
                </a:tc>
                <a:tc>
                  <a:txBody>
                    <a:bodyPr/>
                    <a:lstStyle/>
                    <a:p>
                      <a:pPr lvl="0" algn="ctr"/>
                      <a:r>
                        <a:rPr lang="en-GB" sz="1400" dirty="0">
                          <a:latin typeface="Century Gothic" pitchFamily="34"/>
                        </a:rPr>
                        <a:t>My Teacher</a:t>
                      </a:r>
                    </a:p>
                  </a:txBody>
                  <a:tcPr marL="68580" marR="68580" marT="34290" marB="34290"/>
                </a:tc>
                <a:extLst>
                  <a:ext uri="{0D108BD9-81ED-4DB2-BD59-A6C34878D82A}">
                    <a16:rowId xmlns:a16="http://schemas.microsoft.com/office/drawing/2014/main" val="10002"/>
                  </a:ext>
                </a:extLst>
              </a:tr>
              <a:tr h="278090">
                <a:tc>
                  <a:txBody>
                    <a:bodyPr/>
                    <a:lstStyle/>
                    <a:p>
                      <a:pPr lvl="0"/>
                      <a:endParaRPr lang="en-GB" sz="1400" dirty="0">
                        <a:latin typeface="Century Gothic" pitchFamily="34"/>
                      </a:endParaRPr>
                    </a:p>
                  </a:txBody>
                  <a:tcPr marL="68580" marR="68580" marT="34290" marB="34290">
                    <a:solidFill>
                      <a:srgbClr val="2E75B6"/>
                    </a:solidFill>
                  </a:tcPr>
                </a:tc>
                <a:tc gridSpan="5">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baseline="0" dirty="0" smtClean="0">
                          <a:solidFill>
                            <a:schemeClr val="tx1"/>
                          </a:solidFill>
                          <a:effectLst/>
                          <a:latin typeface="Century Gothic" pitchFamily="34" charset="0"/>
                          <a:ea typeface="+mn-ea"/>
                          <a:cs typeface="+mn-cs"/>
                        </a:rPr>
                        <a:t>Can you s</a:t>
                      </a:r>
                      <a:r>
                        <a:rPr lang="en-GB" sz="1400" kern="1200" dirty="0" smtClean="0">
                          <a:solidFill>
                            <a:schemeClr val="tx1"/>
                          </a:solidFill>
                          <a:effectLst/>
                          <a:latin typeface="Century Gothic" pitchFamily="34" charset="0"/>
                          <a:ea typeface="+mn-ea"/>
                          <a:cs typeface="+mn-cs"/>
                        </a:rPr>
                        <a:t>ubtract a 5-digit number from another using columnar subtraction which requires exchange between the units, tens, hundreds or thousands (or any two of these)?</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3"/>
                  </a:ext>
                </a:extLst>
              </a:tr>
              <a:tr h="278090">
                <a:tc gridSpan="2">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gridSpan="4">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subtract a 5-digit number from another using columnar subtraction which requires no exchange between the units, tens, hundreds or thousands?</a:t>
                      </a:r>
                    </a:p>
                  </a:txBody>
                  <a:tcPr marL="68580" marR="68580" marT="34290" marB="34290"/>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4"/>
                  </a:ext>
                </a:extLst>
              </a:tr>
              <a:tr h="278090">
                <a:tc gridSpan="3">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gridSpan="3">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 you add 3 numbers with 5-digits using columnar addition where the units, tens or hundreds make more than 10?</a:t>
                      </a:r>
                    </a:p>
                  </a:txBody>
                  <a:tcPr marL="68580" marR="68580" marT="34290" marB="34290"/>
                </a:tc>
                <a:tc hMerge="1">
                  <a:txBody>
                    <a:bodyPr/>
                    <a:lstStyle/>
                    <a:p>
                      <a:endParaRPr lang="en-GB"/>
                    </a:p>
                  </a:txBody>
                  <a:tcPr/>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5"/>
                  </a:ext>
                </a:extLst>
              </a:tr>
              <a:tr h="278090">
                <a:tc gridSpan="4">
                  <a:txBody>
                    <a:bodyPr/>
                    <a:lstStyle/>
                    <a:p>
                      <a:pPr lvl="0"/>
                      <a:endParaRPr lang="en-GB" sz="1400" dirty="0">
                        <a:latin typeface="Century Gothic" pitchFamily="34"/>
                      </a:endParaRPr>
                    </a:p>
                  </a:txBody>
                  <a:tcPr marL="68580" marR="68580" marT="34290" marB="34290">
                    <a:solidFill>
                      <a:srgbClr val="9DC3E6"/>
                    </a:solidFill>
                  </a:tcPr>
                </a:tc>
                <a:tc hMerge="1">
                  <a:txBody>
                    <a:bodyPr/>
                    <a:lstStyle/>
                    <a:p>
                      <a:endParaRPr lang="en-GB"/>
                    </a:p>
                  </a:txBody>
                  <a:tcPr/>
                </a:tc>
                <a:tc hMerge="1">
                  <a:txBody>
                    <a:bodyPr/>
                    <a:lstStyle/>
                    <a:p>
                      <a:endParaRPr lang="en-GB"/>
                    </a:p>
                  </a:txBody>
                  <a:tcPr/>
                </a:tc>
                <a:tc hMerge="1">
                  <a:txBody>
                    <a:bodyPr/>
                    <a:lstStyle/>
                    <a:p>
                      <a:endParaRPr lang="en-GB"/>
                    </a:p>
                  </a:txBody>
                  <a:tcPr/>
                </a:tc>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tx1"/>
                          </a:solidFill>
                          <a:effectLst/>
                          <a:latin typeface="Century Gothic" pitchFamily="34" charset="0"/>
                          <a:ea typeface="+mn-ea"/>
                          <a:cs typeface="+mn-cs"/>
                        </a:rPr>
                        <a:t>Can</a:t>
                      </a:r>
                      <a:r>
                        <a:rPr lang="en-GB" sz="1400" kern="1200" baseline="0" dirty="0" smtClean="0">
                          <a:solidFill>
                            <a:schemeClr val="tx1"/>
                          </a:solidFill>
                          <a:effectLst/>
                          <a:latin typeface="Century Gothic" pitchFamily="34" charset="0"/>
                          <a:ea typeface="+mn-ea"/>
                          <a:cs typeface="+mn-cs"/>
                        </a:rPr>
                        <a:t> you a</a:t>
                      </a:r>
                      <a:r>
                        <a:rPr lang="en-GB" sz="1400" kern="1200" dirty="0" smtClean="0">
                          <a:solidFill>
                            <a:schemeClr val="tx1"/>
                          </a:solidFill>
                          <a:effectLst/>
                          <a:latin typeface="Century Gothic" pitchFamily="34" charset="0"/>
                          <a:ea typeface="+mn-ea"/>
                          <a:cs typeface="+mn-cs"/>
                        </a:rPr>
                        <a:t>dd 2 numbers with 5-digits together using columnar addition, where the units, tens or hundreds when added make more than 10?</a:t>
                      </a:r>
                    </a:p>
                  </a:txBody>
                  <a:tcPr marL="68580" marR="68580" marT="34290" marB="34290"/>
                </a:tc>
                <a:tc hMerge="1">
                  <a:txBody>
                    <a:bodyPr/>
                    <a:lstStyle/>
                    <a:p>
                      <a:endParaRPr lang="en-GB"/>
                    </a:p>
                  </a:txBody>
                  <a:tcPr/>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6"/>
                  </a:ext>
                </a:extLst>
              </a:tr>
              <a:tr h="278090">
                <a:tc gridSpan="5">
                  <a:txBody>
                    <a:bodyPr/>
                    <a:lstStyle/>
                    <a:p>
                      <a:pPr lvl="0"/>
                      <a:endParaRPr lang="en-GB" sz="1400" dirty="0">
                        <a:latin typeface="Century Gothic" pitchFamily="34"/>
                      </a:endParaRPr>
                    </a:p>
                  </a:txBody>
                  <a:tcPr marL="68580" marR="68580" marT="34290" marB="34290">
                    <a:solidFill>
                      <a:srgbClr val="2E75B6"/>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kern="1200" dirty="0" smtClean="0">
                          <a:solidFill>
                            <a:schemeClr val="dk1"/>
                          </a:solidFill>
                          <a:effectLst/>
                          <a:latin typeface="Century Gothic" pitchFamily="34" charset="0"/>
                          <a:ea typeface="+mn-ea"/>
                          <a:cs typeface="+mn-cs"/>
                        </a:rPr>
                        <a:t>Can you </a:t>
                      </a:r>
                      <a:r>
                        <a:rPr lang="en-GB" sz="1400" kern="1200" dirty="0" smtClean="0">
                          <a:solidFill>
                            <a:schemeClr val="tx1"/>
                          </a:solidFill>
                          <a:effectLst/>
                          <a:latin typeface="Century Gothic" pitchFamily="34" charset="0"/>
                          <a:ea typeface="+mn-ea"/>
                          <a:cs typeface="+mn-cs"/>
                        </a:rPr>
                        <a:t>add 2 numbers with 5-digits together using columnar addition without exchange between units and tens?</a:t>
                      </a:r>
                    </a:p>
                  </a:txBody>
                  <a:tcPr marL="68580" marR="68580" marT="34290" marB="34290"/>
                </a:tc>
                <a:tc>
                  <a:txBody>
                    <a:bodyPr/>
                    <a:lstStyle/>
                    <a:p>
                      <a:pPr lvl="0"/>
                      <a:endParaRPr lang="en-GB" sz="1400" dirty="0">
                        <a:latin typeface="Century Gothic" pitchFamily="34"/>
                      </a:endParaRPr>
                    </a:p>
                  </a:txBody>
                  <a:tcPr marL="68580" marR="68580" marT="34290" marB="34290"/>
                </a:tc>
                <a:tc>
                  <a:txBody>
                    <a:bodyPr/>
                    <a:lstStyle/>
                    <a:p>
                      <a:pPr lvl="0"/>
                      <a:endParaRPr lang="en-GB" sz="1400" dirty="0">
                        <a:latin typeface="Century Gothic" pitchFamily="34"/>
                      </a:endParaRPr>
                    </a:p>
                  </a:txBody>
                  <a:tcPr marL="68580" marR="68580" marT="34290" marB="34290"/>
                </a:tc>
                <a:extLst>
                  <a:ext uri="{0D108BD9-81ED-4DB2-BD59-A6C34878D82A}">
                    <a16:rowId xmlns:a16="http://schemas.microsoft.com/office/drawing/2014/main" val="10007"/>
                  </a:ext>
                </a:extLst>
              </a:tr>
            </a:tbl>
          </a:graphicData>
        </a:graphic>
      </p:graphicFrame>
      <p:sp>
        <p:nvSpPr>
          <p:cNvPr id="3156" name="Up Arrow 8"/>
          <p:cNvSpPr>
            <a:spLocks/>
          </p:cNvSpPr>
          <p:nvPr/>
        </p:nvSpPr>
        <p:spPr bwMode="auto">
          <a:xfrm>
            <a:off x="8820204" y="2402733"/>
            <a:ext cx="648072" cy="3725079"/>
          </a:xfrm>
          <a:custGeom>
            <a:avLst/>
            <a:gdLst>
              <a:gd name="T0" fmla="*/ 406537515 w 21600"/>
              <a:gd name="T1" fmla="*/ 0 h 21600"/>
              <a:gd name="T2" fmla="*/ 813073923 w 21600"/>
              <a:gd name="T3" fmla="*/ 2147483646 h 21600"/>
              <a:gd name="T4" fmla="*/ 406537515 w 21600"/>
              <a:gd name="T5" fmla="*/ 2147483646 h 21600"/>
              <a:gd name="T6" fmla="*/ 0 w 21600"/>
              <a:gd name="T7" fmla="*/ 2147483646 h 21600"/>
              <a:gd name="T8" fmla="*/ 0 w 21600"/>
              <a:gd name="T9" fmla="*/ 2147483646 h 21600"/>
              <a:gd name="T10" fmla="*/ 813073923 w 21600"/>
              <a:gd name="T11" fmla="*/ 2147483646 h 21600"/>
              <a:gd name="T12" fmla="*/ 17694720 60000 65536"/>
              <a:gd name="T13" fmla="*/ 0 60000 65536"/>
              <a:gd name="T14" fmla="*/ 5898240 60000 65536"/>
              <a:gd name="T15" fmla="*/ 11796480 60000 65536"/>
              <a:gd name="T16" fmla="*/ 11796480 60000 65536"/>
              <a:gd name="T17" fmla="*/ 0 60000 65536"/>
              <a:gd name="T18" fmla="*/ 5400 w 21600"/>
              <a:gd name="T19" fmla="*/ 977 h 21600"/>
              <a:gd name="T20" fmla="*/ 162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5400" y="21600"/>
                </a:moveTo>
                <a:lnTo>
                  <a:pt x="5400" y="1954"/>
                </a:lnTo>
                <a:lnTo>
                  <a:pt x="0" y="1954"/>
                </a:lnTo>
                <a:lnTo>
                  <a:pt x="10800" y="0"/>
                </a:lnTo>
                <a:lnTo>
                  <a:pt x="21600" y="1954"/>
                </a:lnTo>
                <a:lnTo>
                  <a:pt x="16200" y="1954"/>
                </a:lnTo>
                <a:lnTo>
                  <a:pt x="16200" y="21600"/>
                </a:lnTo>
                <a:lnTo>
                  <a:pt x="5400" y="21600"/>
                </a:lnTo>
                <a:close/>
              </a:path>
            </a:pathLst>
          </a:custGeom>
          <a:solidFill>
            <a:srgbClr val="5B9BD5"/>
          </a:solidFill>
          <a:ln w="12701" cap="flat">
            <a:solidFill>
              <a:srgbClr val="41719C"/>
            </a:solidFill>
            <a:prstDash val="solid"/>
            <a:miter lim="800000"/>
            <a:headEnd/>
            <a:tailEnd/>
          </a:ln>
        </p:spPr>
        <p:txBody>
          <a:bodyPr anchor="ctr" anchorCtr="1"/>
          <a:lstStyle/>
          <a:p>
            <a:endParaRPr lang="en-GB" sz="1350" dirty="0"/>
          </a:p>
        </p:txBody>
      </p:sp>
      <p:sp>
        <p:nvSpPr>
          <p:cNvPr id="2" name="Footer Placeholder 1"/>
          <p:cNvSpPr>
            <a:spLocks noGrp="1"/>
          </p:cNvSpPr>
          <p:nvPr>
            <p:ph type="ftr" sz="quarter" idx="11"/>
          </p:nvPr>
        </p:nvSpPr>
        <p:spPr/>
        <p:txBody>
          <a:bodyPr/>
          <a:lstStyle/>
          <a:p>
            <a:r>
              <a:rPr lang="en-GB" dirty="0" smtClean="0"/>
              <a:t>(c) Focus Education (UK) Ltd</a:t>
            </a:r>
            <a:endParaRPr lang="en-GB" dirty="0"/>
          </a:p>
        </p:txBody>
      </p:sp>
      <p:sp>
        <p:nvSpPr>
          <p:cNvPr id="5" name="Slide Number Placeholder 4"/>
          <p:cNvSpPr>
            <a:spLocks noGrp="1"/>
          </p:cNvSpPr>
          <p:nvPr>
            <p:ph type="sldNum" sz="quarter" idx="12"/>
          </p:nvPr>
        </p:nvSpPr>
        <p:spPr/>
        <p:txBody>
          <a:bodyPr/>
          <a:lstStyle/>
          <a:p>
            <a:fld id="{2AB5F3F0-7E87-48B0-94BB-7E37CB4CA4F1}" type="slidenum">
              <a:rPr lang="en-GB" smtClean="0"/>
              <a:t>5</a:t>
            </a:fld>
            <a:endParaRPr lang="en-GB" dirty="0"/>
          </a:p>
        </p:txBody>
      </p:sp>
    </p:spTree>
    <p:extLst>
      <p:ext uri="{BB962C8B-B14F-4D97-AF65-F5344CB8AC3E}">
        <p14:creationId xmlns:p14="http://schemas.microsoft.com/office/powerpoint/2010/main" val="1512470114"/>
      </p:ext>
    </p:extLst>
  </p:cSld>
  <p:clrMapOvr>
    <a:masterClrMapping/>
  </p:clrMapOvr>
  <p:transition spd="slow"/>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1222</Words>
  <Application>Microsoft Office PowerPoint</Application>
  <PresentationFormat>Widescreen</PresentationFormat>
  <Paragraphs>227</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Calibri Light</vt:lpstr>
      <vt:lpstr>Century Gothic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Craig Marsh</dc:creator>
  <cp:lastModifiedBy>Craig Marsh</cp:lastModifiedBy>
  <cp:revision>5</cp:revision>
  <dcterms:created xsi:type="dcterms:W3CDTF">2020-06-11T19:49:47Z</dcterms:created>
  <dcterms:modified xsi:type="dcterms:W3CDTF">2020-06-11T19:58:36Z</dcterms:modified>
</cp:coreProperties>
</file>