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9436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1378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717319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979026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B8F18D-F4D1-494A-9D9B-C4DA7CF728D2}"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21588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B8F18D-F4D1-494A-9D9B-C4DA7CF728D2}"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859956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B8F18D-F4D1-494A-9D9B-C4DA7CF728D2}"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612489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16190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77875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32306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70725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B8F18D-F4D1-494A-9D9B-C4DA7CF728D2}" type="datetimeFigureOut">
              <a:rPr lang="en-GB" smtClean="0"/>
              <a:t>12/07/2020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B53B1-6F97-4EDC-94F1-0D78474094D7}" type="slidenum">
              <a:rPr lang="en-GB" smtClean="0"/>
              <a:t>‹#›</a:t>
            </a:fld>
            <a:endParaRPr lang="en-GB"/>
          </a:p>
        </p:txBody>
      </p:sp>
    </p:spTree>
    <p:extLst>
      <p:ext uri="{BB962C8B-B14F-4D97-AF65-F5344CB8AC3E}">
        <p14:creationId xmlns:p14="http://schemas.microsoft.com/office/powerpoint/2010/main" val="1984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Century Gothic" panose="020B0502020202020204" pitchFamily="34" charset="0"/>
              </a:rPr>
              <a:t>Year 1: </a:t>
            </a:r>
            <a:r>
              <a:rPr lang="en-GB" b="1" dirty="0" smtClean="0">
                <a:latin typeface="Century Gothic" panose="020B0502020202020204" pitchFamily="34" charset="0"/>
              </a:rPr>
              <a:t>Summer </a:t>
            </a:r>
            <a:r>
              <a:rPr lang="en-GB" b="1" dirty="0">
                <a:latin typeface="Century Gothic" panose="020B0502020202020204" pitchFamily="34" charset="0"/>
              </a:rPr>
              <a:t>1</a:t>
            </a:r>
            <a:endParaRPr lang="en-GB" dirty="0"/>
          </a:p>
        </p:txBody>
      </p:sp>
      <p:graphicFrame>
        <p:nvGraphicFramePr>
          <p:cNvPr id="4" name="Content Placeholder 3"/>
          <p:cNvGraphicFramePr>
            <a:graphicFrameLocks noGrp="1"/>
          </p:cNvGraphicFramePr>
          <p:nvPr>
            <p:ph idx="1"/>
            <p:extLst/>
          </p:nvPr>
        </p:nvGraphicFramePr>
        <p:xfrm>
          <a:off x="2152650" y="2639665"/>
          <a:ext cx="7886700" cy="1703451"/>
        </p:xfrm>
        <a:graphic>
          <a:graphicData uri="http://schemas.openxmlformats.org/drawingml/2006/table">
            <a:tbl>
              <a:tblPr firstRow="1" bandRow="1">
                <a:tableStyleId>{5C22544A-7EE6-4342-B048-85BDC9FD1C3A}</a:tableStyleId>
              </a:tblPr>
              <a:tblGrid>
                <a:gridCol w="7886700">
                  <a:extLst>
                    <a:ext uri="{9D8B030D-6E8A-4147-A177-3AD203B41FA5}">
                      <a16:colId xmlns:a16="http://schemas.microsoft.com/office/drawing/2014/main" val="20000"/>
                    </a:ext>
                  </a:extLst>
                </a:gridCol>
              </a:tblGrid>
              <a:tr h="370840">
                <a:tc>
                  <a:txBody>
                    <a:bodyPr/>
                    <a:lstStyle/>
                    <a:p>
                      <a:r>
                        <a:rPr lang="en-GB" sz="2400" dirty="0" smtClean="0">
                          <a:solidFill>
                            <a:schemeClr val="tx1"/>
                          </a:solidFill>
                          <a:latin typeface="Century Gothic" panose="020B0502020202020204" pitchFamily="34" charset="0"/>
                        </a:rPr>
                        <a:t>Week 6: Geometry – 2D and 3D Shapes</a:t>
                      </a:r>
                      <a:endParaRPr lang="en-GB" sz="2400" dirty="0">
                        <a:solidFill>
                          <a:schemeClr val="tx1"/>
                        </a:solidFill>
                        <a:latin typeface="Century Gothic" panose="020B0502020202020204" pitchFamily="34" charset="0"/>
                      </a:endParaRP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b="1"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and name common 3D shapes, including:</a:t>
                      </a:r>
                      <a:endParaRPr lang="en-GB" sz="32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3D. e.g. cuboids (including cubes), pyramids, spheres.</a:t>
                      </a:r>
                      <a:endParaRPr lang="en-GB" sz="32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8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3" name="Slide Number Placeholder 2"/>
          <p:cNvSpPr>
            <a:spLocks noGrp="1"/>
          </p:cNvSpPr>
          <p:nvPr>
            <p:ph type="sldNum" sz="quarter" idx="12"/>
          </p:nvPr>
        </p:nvSpPr>
        <p:spPr/>
        <p:txBody>
          <a:bodyPr/>
          <a:lstStyle/>
          <a:p>
            <a:fld id="{BD94B9D1-689F-45DB-9E62-C7110AF6A8C8}" type="slidenum">
              <a:rPr lang="en-GB" smtClean="0"/>
              <a:t>1</a:t>
            </a:fld>
            <a:endParaRPr lang="en-GB"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Tree>
    <p:extLst>
      <p:ext uri="{BB962C8B-B14F-4D97-AF65-F5344CB8AC3E}">
        <p14:creationId xmlns:p14="http://schemas.microsoft.com/office/powerpoint/2010/main" val="799313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820216" y="173492"/>
          <a:ext cx="8603085" cy="6158729"/>
        </p:xfrm>
        <a:graphic>
          <a:graphicData uri="http://schemas.openxmlformats.org/drawingml/2006/table">
            <a:tbl>
              <a:tblPr firstRow="1" bandRow="1">
                <a:tableStyleId>{5C22544A-7EE6-4342-B048-85BDC9FD1C3A}</a:tableStyleId>
              </a:tblPr>
              <a:tblGrid>
                <a:gridCol w="1580795">
                  <a:extLst>
                    <a:ext uri="{9D8B030D-6E8A-4147-A177-3AD203B41FA5}">
                      <a16:colId xmlns:a16="http://schemas.microsoft.com/office/drawing/2014/main" val="20000"/>
                    </a:ext>
                  </a:extLst>
                </a:gridCol>
                <a:gridCol w="1957174">
                  <a:extLst>
                    <a:ext uri="{9D8B030D-6E8A-4147-A177-3AD203B41FA5}">
                      <a16:colId xmlns:a16="http://schemas.microsoft.com/office/drawing/2014/main" val="20001"/>
                    </a:ext>
                  </a:extLst>
                </a:gridCol>
                <a:gridCol w="763573">
                  <a:extLst>
                    <a:ext uri="{9D8B030D-6E8A-4147-A177-3AD203B41FA5}">
                      <a16:colId xmlns:a16="http://schemas.microsoft.com/office/drawing/2014/main" val="20002"/>
                    </a:ext>
                  </a:extLst>
                </a:gridCol>
                <a:gridCol w="3527156">
                  <a:extLst>
                    <a:ext uri="{9D8B030D-6E8A-4147-A177-3AD203B41FA5}">
                      <a16:colId xmlns:a16="http://schemas.microsoft.com/office/drawing/2014/main" val="20003"/>
                    </a:ext>
                  </a:extLst>
                </a:gridCol>
                <a:gridCol w="774387">
                  <a:extLst>
                    <a:ext uri="{9D8B030D-6E8A-4147-A177-3AD203B41FA5}">
                      <a16:colId xmlns:a16="http://schemas.microsoft.com/office/drawing/2014/main" val="20004"/>
                    </a:ext>
                  </a:extLst>
                </a:gridCol>
              </a:tblGrid>
              <a:tr h="333177">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1: Week 6: Pre-Learning Task</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72000">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1"/>
                  </a:ext>
                </a:extLst>
              </a:tr>
              <a:tr h="333177">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3">
                  <a:txBody>
                    <a:bodyPr/>
                    <a:lstStyle/>
                    <a:p>
                      <a:r>
                        <a:rPr lang="en-GB" dirty="0" smtClean="0">
                          <a:latin typeface="Century Gothic" pitchFamily="34" charset="0"/>
                        </a:rPr>
                        <a:t>Summer 1: Week 6</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583059">
                <a:tc>
                  <a:txBody>
                    <a:bodyPr/>
                    <a:lstStyle/>
                    <a:p>
                      <a:r>
                        <a:rPr lang="en-GB" b="1" dirty="0" smtClean="0">
                          <a:latin typeface="Century Gothic" pitchFamily="34" charset="0"/>
                        </a:rPr>
                        <a:t>Objective:  </a:t>
                      </a:r>
                    </a:p>
                    <a:p>
                      <a:r>
                        <a:rPr lang="en-GB" b="0" dirty="0" smtClean="0">
                          <a:latin typeface="Century Gothic" pitchFamily="34" charset="0"/>
                        </a:rPr>
                        <a:t>Geometry 5 </a:t>
                      </a:r>
                      <a:endParaRPr lang="en-GB" b="0" dirty="0">
                        <a:latin typeface="Century Gothic" pitchFamily="34" charset="0"/>
                      </a:endParaRPr>
                    </a:p>
                  </a:txBody>
                  <a:tcPr/>
                </a:tc>
                <a:tc gridSpan="4">
                  <a:txBody>
                    <a:bodyPr/>
                    <a:lstStyle/>
                    <a:p>
                      <a:pPr>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and name common 3D shapes, including:</a:t>
                      </a:r>
                      <a:endParaRPr lang="en-GB" sz="24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3D. e.g. cuboids (including cubes), pyramids, spheres.</a:t>
                      </a:r>
                      <a:endParaRPr lang="en-GB" sz="2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292299">
                <a:tc gridSpan="3">
                  <a:txBody>
                    <a:bodyPr/>
                    <a:lstStyle/>
                    <a:p>
                      <a:r>
                        <a:rPr lang="en-GB" sz="1400" b="1" dirty="0" smtClean="0">
                          <a:latin typeface="Century Gothic" pitchFamily="34" charset="0"/>
                        </a:rPr>
                        <a:t>What do you call these 2D shapes?</a:t>
                      </a:r>
                      <a:endParaRPr lang="en-GB" sz="1400" b="1" dirty="0">
                        <a:latin typeface="Century Gothic" pitchFamily="34" charset="0"/>
                      </a:endParaRPr>
                    </a:p>
                  </a:txBody>
                  <a:tcPr/>
                </a:tc>
                <a:tc hMerge="1">
                  <a:txBody>
                    <a:bodyPr/>
                    <a:lstStyle/>
                    <a:p>
                      <a:pPr>
                        <a:lnSpc>
                          <a:spcPct val="107000"/>
                        </a:lnSpc>
                        <a:spcAft>
                          <a:spcPts val="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latin typeface="Century Gothic" pitchFamily="34" charset="0"/>
                        </a:rPr>
                        <a:t>What do you call these 3D shapes?</a:t>
                      </a:r>
                    </a:p>
                  </a:txBody>
                  <a:tcPr/>
                </a:tc>
                <a:tc hMerge="1">
                  <a:txBody>
                    <a:bodyPr/>
                    <a:lstStyle/>
                    <a:p>
                      <a:endParaRPr lang="en-GB"/>
                    </a:p>
                  </a:txBody>
                  <a:tcPr/>
                </a:tc>
                <a:extLst>
                  <a:ext uri="{0D108BD9-81ED-4DB2-BD59-A6C34878D82A}">
                    <a16:rowId xmlns:a16="http://schemas.microsoft.com/office/drawing/2014/main" val="10004"/>
                  </a:ext>
                </a:extLst>
              </a:tr>
              <a:tr h="1508549">
                <a:tc gridSpan="2">
                  <a:txBody>
                    <a:bodyPr/>
                    <a:lstStyle/>
                    <a:p>
                      <a:endParaRPr lang="en-GB" sz="1200" dirty="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tc>
                  <a:txBody>
                    <a:bodyPr/>
                    <a:lstStyle/>
                    <a:p>
                      <a:endParaRPr lang="en-GB" sz="1200" b="1" i="1" dirty="0">
                        <a:latin typeface="Century Gothic" panose="020B0502020202020204" pitchFamily="34" charset="0"/>
                      </a:endParaRPr>
                    </a:p>
                  </a:txBody>
                  <a:tcPr>
                    <a:solidFill>
                      <a:schemeClr val="accent2">
                        <a:lumMod val="60000"/>
                        <a:lumOff val="40000"/>
                      </a:schemeClr>
                    </a:solidFill>
                  </a:tcPr>
                </a:tc>
                <a:tc>
                  <a:txBody>
                    <a:bodyPr/>
                    <a:lstStyle/>
                    <a:p>
                      <a:r>
                        <a:rPr lang="en-GB" sz="1200" dirty="0" smtClean="0">
                          <a:latin typeface="Century Gothic" panose="020B0502020202020204" pitchFamily="34" charset="0"/>
                        </a:rPr>
                        <a:t> </a:t>
                      </a:r>
                      <a:endParaRPr lang="en-GB" sz="1200" dirty="0">
                        <a:latin typeface="Century Gothic" panose="020B0502020202020204" pitchFamily="34" charset="0"/>
                      </a:endParaRPr>
                    </a:p>
                  </a:txBody>
                  <a:tcPr>
                    <a:noFill/>
                  </a:tcPr>
                </a:tc>
                <a:tc>
                  <a:txBody>
                    <a:bodyPr/>
                    <a:lstStyle/>
                    <a:p>
                      <a:endParaRPr lang="en-GB" b="1" i="1" dirty="0"/>
                    </a:p>
                  </a:txBody>
                  <a:tcPr>
                    <a:solidFill>
                      <a:schemeClr val="accent2">
                        <a:lumMod val="60000"/>
                        <a:lumOff val="40000"/>
                      </a:schemeClr>
                    </a:solidFill>
                  </a:tcPr>
                </a:tc>
                <a:extLst>
                  <a:ext uri="{0D108BD9-81ED-4DB2-BD59-A6C34878D82A}">
                    <a16:rowId xmlns:a16="http://schemas.microsoft.com/office/drawing/2014/main" val="10005"/>
                  </a:ext>
                </a:extLst>
              </a:tr>
              <a:tr h="1832998">
                <a:tc rowSpan="2" gridSpan="2">
                  <a:txBody>
                    <a:bodyPr/>
                    <a:lstStyle/>
                    <a:p>
                      <a:endParaRPr lang="en-GB" dirty="0" smtClean="0"/>
                    </a:p>
                    <a:p>
                      <a:endParaRPr lang="en-GB" dirty="0" smtClean="0"/>
                    </a:p>
                  </a:txBody>
                  <a:tcPr>
                    <a:noFill/>
                  </a:tcPr>
                </a:tc>
                <a:tc rowSpan="2" hMerge="1">
                  <a:txBody>
                    <a:bodyPr/>
                    <a:lstStyle/>
                    <a:p>
                      <a:endParaRPr lang="en-GB"/>
                    </a:p>
                  </a:txBody>
                  <a:tcPr/>
                </a:tc>
                <a:tc rowSpan="2">
                  <a:txBody>
                    <a:bodyPr/>
                    <a:lstStyle/>
                    <a:p>
                      <a:endParaRPr lang="en-GB" dirty="0"/>
                    </a:p>
                  </a:txBody>
                  <a:tcPr>
                    <a:solidFill>
                      <a:schemeClr val="accent2">
                        <a:lumMod val="60000"/>
                        <a:lumOff val="40000"/>
                      </a:schemeClr>
                    </a:solidFill>
                  </a:tcPr>
                </a:tc>
                <a:tc rowSpan="2">
                  <a:txBody>
                    <a:bodyPr/>
                    <a:lstStyle/>
                    <a:p>
                      <a:endParaRPr lang="en-GB" dirty="0" smtClean="0"/>
                    </a:p>
                    <a:p>
                      <a:endParaRPr lang="en-GB" dirty="0" smtClean="0"/>
                    </a:p>
                    <a:p>
                      <a:endParaRPr lang="en-GB" dirty="0"/>
                    </a:p>
                  </a:txBody>
                  <a:tcPr>
                    <a:noFill/>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393811">
                <a:tc gridSpan="2" vMerge="1">
                  <a:txBody>
                    <a:bodyPr/>
                    <a:lstStyle/>
                    <a:p>
                      <a:endParaRPr lang="en-GB" dirty="0"/>
                    </a:p>
                  </a:txBody>
                  <a:tcPr/>
                </a:tc>
                <a:tc hMerge="1" vMerge="1">
                  <a:txBody>
                    <a:bodyPr/>
                    <a:lstStyle/>
                    <a:p>
                      <a:endParaRPr lang="en-GB"/>
                    </a:p>
                  </a:txBody>
                  <a:tcPr/>
                </a:tc>
                <a:tc vMerge="1">
                  <a:txBody>
                    <a:bodyPr/>
                    <a:lstStyle/>
                    <a:p>
                      <a:endParaRPr lang="en-GB" dirty="0"/>
                    </a:p>
                  </a:txBody>
                  <a:tcPr>
                    <a:solidFill>
                      <a:schemeClr val="accent2">
                        <a:lumMod val="60000"/>
                        <a:lumOff val="40000"/>
                      </a:schemeClr>
                    </a:solidFill>
                  </a:tcPr>
                </a:tc>
                <a:tc vMerge="1">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7"/>
                  </a:ext>
                </a:extLst>
              </a:tr>
            </a:tbl>
          </a:graphicData>
        </a:graphic>
      </p:graphicFrame>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3" name="Slide Number Placeholder 2"/>
          <p:cNvSpPr>
            <a:spLocks noGrp="1"/>
          </p:cNvSpPr>
          <p:nvPr>
            <p:ph type="sldNum" sz="quarter" idx="12"/>
          </p:nvPr>
        </p:nvSpPr>
        <p:spPr/>
        <p:txBody>
          <a:bodyPr/>
          <a:lstStyle/>
          <a:p>
            <a:fld id="{BD94B9D1-689F-45DB-9E62-C7110AF6A8C8}" type="slidenum">
              <a:rPr lang="en-GB" smtClean="0"/>
              <a:t>2</a:t>
            </a:fld>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8161" y="2925985"/>
            <a:ext cx="1945655" cy="94503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9822" y="4410542"/>
            <a:ext cx="1918136" cy="1918136"/>
          </a:xfrm>
          <a:prstGeom prst="rect">
            <a:avLst/>
          </a:prstGeom>
        </p:spPr>
      </p:pic>
      <p:sp>
        <p:nvSpPr>
          <p:cNvPr id="8" name="Isosceles Triangle 7"/>
          <p:cNvSpPr/>
          <p:nvPr/>
        </p:nvSpPr>
        <p:spPr>
          <a:xfrm>
            <a:off x="2225514" y="2583180"/>
            <a:ext cx="1287307" cy="106132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4027170" y="2823210"/>
            <a:ext cx="1268730" cy="800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p:nvPr/>
        </p:nvSpPr>
        <p:spPr>
          <a:xfrm>
            <a:off x="2449830" y="4227662"/>
            <a:ext cx="1360170" cy="1544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4392930" y="4629265"/>
            <a:ext cx="741550" cy="7200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233744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322636"/>
          <a:ext cx="8564138" cy="6097186"/>
        </p:xfrm>
        <a:graphic>
          <a:graphicData uri="http://schemas.openxmlformats.org/drawingml/2006/table">
            <a:tbl>
              <a:tblPr firstRow="1" bandRow="1">
                <a:tableStyleId>{5C22544A-7EE6-4342-B048-85BDC9FD1C3A}</a:tableStyleId>
              </a:tblPr>
              <a:tblGrid>
                <a:gridCol w="1739589">
                  <a:extLst>
                    <a:ext uri="{9D8B030D-6E8A-4147-A177-3AD203B41FA5}">
                      <a16:colId xmlns:a16="http://schemas.microsoft.com/office/drawing/2014/main" val="20000"/>
                    </a:ext>
                  </a:extLst>
                </a:gridCol>
                <a:gridCol w="1898977">
                  <a:extLst>
                    <a:ext uri="{9D8B030D-6E8A-4147-A177-3AD203B41FA5}">
                      <a16:colId xmlns:a16="http://schemas.microsoft.com/office/drawing/2014/main" val="20001"/>
                    </a:ext>
                  </a:extLst>
                </a:gridCol>
                <a:gridCol w="2462786">
                  <a:extLst>
                    <a:ext uri="{9D8B030D-6E8A-4147-A177-3AD203B41FA5}">
                      <a16:colId xmlns:a16="http://schemas.microsoft.com/office/drawing/2014/main" val="20002"/>
                    </a:ext>
                  </a:extLst>
                </a:gridCol>
                <a:gridCol w="2462786">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a:lnSpc>
                          <a:spcPct val="107000"/>
                        </a:lnSpc>
                        <a:spcAft>
                          <a:spcPts val="0"/>
                        </a:spcAft>
                      </a:pPr>
                      <a:r>
                        <a:rPr lang="en-GB" sz="1400" b="1" dirty="0" smtClean="0">
                          <a:solidFill>
                            <a:schemeClr val="tx1"/>
                          </a:solidFill>
                          <a:latin typeface="Century Gothic" panose="020B0502020202020204" pitchFamily="34" charset="0"/>
                        </a:rPr>
                        <a:t>Geometry: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and name common 3D shapes, including:</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3D. e.g. cuboids (including cubes), pyramids, spheres.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b="1" dirty="0" smtClean="0">
                          <a:solidFill>
                            <a:schemeClr val="tx1"/>
                          </a:solidFill>
                          <a:latin typeface="Century Gothic" panose="020B0502020202020204" pitchFamily="34" charset="0"/>
                        </a:rPr>
                        <a:t>Oral and Mental Activities</a:t>
                      </a:r>
                    </a:p>
                    <a:p>
                      <a:r>
                        <a:rPr lang="en-GB" sz="1200" b="1" dirty="0" smtClean="0">
                          <a:solidFill>
                            <a:schemeClr val="tx1"/>
                          </a:solidFill>
                          <a:latin typeface="Century Gothic" panose="020B0502020202020204" pitchFamily="34" charset="0"/>
                        </a:rPr>
                        <a:t>Examples:</a:t>
                      </a:r>
                    </a:p>
                  </a:txBody>
                  <a:tcPr/>
                </a:tc>
                <a:tc gridSpan="2">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1977941">
                <a:tc rowSpan="3">
                  <a:txBody>
                    <a:bodyPr/>
                    <a:lstStyle/>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Start with reminder about names of 2D shapes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cubes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pyramids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spheres</a:t>
                      </a:r>
                    </a:p>
                    <a:p>
                      <a:pPr marL="342900" marR="0" lvl="0" indent="-342900" algn="l" defTabSz="9144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cylinders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endParaRPr lang="en-GB" sz="10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Clr>
                          <a:srgbClr val="7030A0"/>
                        </a:buClr>
                        <a:buFont typeface="Wingdings" panose="05000000000000000000" pitchFamily="2" charset="2"/>
                        <a:buNone/>
                      </a:pPr>
                      <a:endParaRPr lang="en-GB" sz="10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Clr>
                          <a:srgbClr val="7030A0"/>
                        </a:buClr>
                        <a:buFont typeface="Wingdings" panose="05000000000000000000" pitchFamily="2" charset="2"/>
                        <a:buNone/>
                      </a:pPr>
                      <a:endParaRPr lang="en-GB" sz="10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Reinforce previous learning about 2D and 3D shapes.</a:t>
                      </a:r>
                    </a:p>
                    <a:p>
                      <a:pPr marL="171450" indent="-171450">
                        <a:buFont typeface="Arial" panose="020B0604020202020204" pitchFamily="34" charset="0"/>
                        <a:buChar char="•"/>
                      </a:pPr>
                      <a:r>
                        <a:rPr lang="en-GB" sz="1200" baseline="0" dirty="0" smtClean="0">
                          <a:latin typeface="Century Gothic" panose="020B0502020202020204" pitchFamily="34" charset="0"/>
                        </a:rPr>
                        <a:t>Remind pupils of their properties by using apparatus.</a:t>
                      </a:r>
                    </a:p>
                    <a:p>
                      <a:pPr marL="171450" indent="-171450">
                        <a:buFont typeface="Arial" panose="020B0604020202020204" pitchFamily="34" charset="0"/>
                        <a:buChar char="•"/>
                      </a:pPr>
                      <a:r>
                        <a:rPr lang="en-GB" sz="1200" baseline="0" dirty="0" smtClean="0">
                          <a:latin typeface="Century Gothic" panose="020B0502020202020204" pitchFamily="34" charset="0"/>
                        </a:rPr>
                        <a:t>Talk about what various 3D shapes are used for, eg, what everyday use do we have for a sphere?</a:t>
                      </a:r>
                    </a:p>
                    <a:p>
                      <a:pPr marL="171450" indent="-171450">
                        <a:buFont typeface="Arial" panose="020B0604020202020204" pitchFamily="34" charset="0"/>
                        <a:buChar char="•"/>
                      </a:pPr>
                      <a:r>
                        <a:rPr lang="en-GB" sz="1200" baseline="0" dirty="0" smtClean="0">
                          <a:latin typeface="Century Gothic" panose="020B0502020202020204" pitchFamily="34" charset="0"/>
                        </a:rPr>
                        <a:t>Use a feely bag containing different 3D shapes. Let pupils know what the attribute of each shape is and get them to work out which shape the teacher is describing</a:t>
                      </a:r>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Cuboids</a:t>
                      </a:r>
                    </a:p>
                    <a:p>
                      <a:pPr marL="0" indent="0">
                        <a:buFont typeface="Arial" panose="020B0604020202020204" pitchFamily="34" charset="0"/>
                        <a:buNone/>
                      </a:pPr>
                      <a:r>
                        <a:rPr lang="en-GB" sz="1200" baseline="0" dirty="0" smtClean="0">
                          <a:latin typeface="Century Gothic" panose="020B0502020202020204" pitchFamily="34" charset="0"/>
                        </a:rPr>
                        <a:t>Find and record as many cuboids as they can find:</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In the classroom</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On the playground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In their homes</a:t>
                      </a: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Spheres and Cylinders</a:t>
                      </a:r>
                    </a:p>
                    <a:p>
                      <a:pPr marL="0" indent="0">
                        <a:buFont typeface="Arial" panose="020B0604020202020204" pitchFamily="34" charset="0"/>
                        <a:buNone/>
                      </a:pPr>
                      <a:r>
                        <a:rPr lang="en-GB" sz="1200" b="0" dirty="0" smtClean="0">
                          <a:latin typeface="Century Gothic" panose="020B0502020202020204" pitchFamily="34" charset="0"/>
                        </a:rPr>
                        <a:t>Now do exactly the same with spheres and cylinders.</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Consider why the objects they have found need to be cuboids; spheres</a:t>
                      </a:r>
                      <a:r>
                        <a:rPr lang="en-GB" sz="1200" b="0" baseline="0" dirty="0" smtClean="0">
                          <a:latin typeface="Century Gothic" panose="020B0502020202020204" pitchFamily="34" charset="0"/>
                        </a:rPr>
                        <a:t> or cylinders.</a:t>
                      </a:r>
                      <a:endParaRPr lang="en-GB" sz="1200" b="0" dirty="0">
                        <a:latin typeface="Century Gothic" panose="020B0502020202020204" pitchFamily="34" charset="0"/>
                      </a:endParaRPr>
                    </a:p>
                  </a:txBody>
                  <a:tcPr/>
                </a:tc>
                <a:extLst>
                  <a:ext uri="{0D108BD9-81ED-4DB2-BD59-A6C34878D82A}">
                    <a16:rowId xmlns:a16="http://schemas.microsoft.com/office/drawing/2014/main" val="10003"/>
                  </a:ext>
                </a:extLst>
              </a:tr>
              <a:tr h="701347">
                <a:tc vMerge="1">
                  <a:txBody>
                    <a:bodyPr/>
                    <a:lstStyle/>
                    <a:p>
                      <a:endParaRPr lang="en-GB"/>
                    </a:p>
                  </a:txBody>
                  <a:tcPr/>
                </a:tc>
                <a:tc vMerge="1">
                  <a:txBody>
                    <a:bodyPr/>
                    <a:lstStyle/>
                    <a:p>
                      <a:pPr marL="0" indent="0">
                        <a:buFont typeface="Arial" panose="020B0604020202020204" pitchFamily="34" charset="0"/>
                        <a:buNone/>
                      </a:pPr>
                      <a:endParaRPr lang="en-GB" sz="1800" dirty="0">
                        <a:latin typeface="Century Gothic" panose="020B0502020202020204" pitchFamily="34" charset="0"/>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latin typeface="Century Gothic" panose="020B0502020202020204" pitchFamily="34" charset="0"/>
                        </a:rPr>
                        <a:t>Name the shapes and then complete these sequences: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latin typeface="Century Gothic" panose="020B0502020202020204" pitchFamily="34" charset="0"/>
                        </a:rPr>
                        <a:t>                                                                                             </a:t>
                      </a:r>
                    </a:p>
                  </a:txBody>
                  <a:tcPr>
                    <a:noFill/>
                  </a:tcPr>
                </a:tc>
                <a:tc hMerge="1">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a:latin typeface="Century Gothic" panose="020B0502020202020204" pitchFamily="34" charset="0"/>
                      </a:endParaRPr>
                    </a:p>
                  </a:txBody>
                  <a:tcPr/>
                </a:tc>
                <a:extLst>
                  <a:ext uri="{0D108BD9-81ED-4DB2-BD59-A6C34878D82A}">
                    <a16:rowId xmlns:a16="http://schemas.microsoft.com/office/drawing/2014/main" val="10004"/>
                  </a:ext>
                </a:extLst>
              </a:tr>
              <a:tr h="1234440">
                <a:tc vMerge="1">
                  <a:txBody>
                    <a:bodyPr/>
                    <a:lstStyle/>
                    <a:p>
                      <a:endParaRPr lang="en-GB"/>
                    </a:p>
                  </a:txBody>
                  <a:tcPr/>
                </a:tc>
                <a:tc v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latin typeface="Century Gothic" panose="020B0502020202020204" pitchFamily="34" charset="0"/>
                        </a:rPr>
                        <a:t>Name the next shape in this sequence.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latin typeface="Century Gothic" panose="020B0502020202020204" pitchFamily="34" charset="0"/>
                      </a:endParaRPr>
                    </a:p>
                  </a:txBody>
                  <a:tcPr>
                    <a:noFill/>
                  </a:tcPr>
                </a:tc>
                <a:tc hMerge="1">
                  <a:txBody>
                    <a:bodyPr/>
                    <a:lstStyle/>
                    <a:p>
                      <a:endParaRPr lang="en-GB"/>
                    </a:p>
                  </a:txBody>
                  <a:tcPr/>
                </a:tc>
                <a:extLst>
                  <a:ext uri="{0D108BD9-81ED-4DB2-BD59-A6C34878D82A}">
                    <a16:rowId xmlns:a16="http://schemas.microsoft.com/office/drawing/2014/main" val="10005"/>
                  </a:ext>
                </a:extLst>
              </a:tr>
            </a:tbl>
          </a:graphicData>
        </a:graphic>
      </p:graphicFrame>
      <p:sp>
        <p:nvSpPr>
          <p:cNvPr id="2" name="Slide Number Placeholder 1"/>
          <p:cNvSpPr>
            <a:spLocks noGrp="1"/>
          </p:cNvSpPr>
          <p:nvPr>
            <p:ph type="sldNum" sz="quarter" idx="12"/>
          </p:nvPr>
        </p:nvSpPr>
        <p:spPr/>
        <p:txBody>
          <a:bodyPr/>
          <a:lstStyle/>
          <a:p>
            <a:fld id="{BD94B9D1-689F-45DB-9E62-C7110AF6A8C8}" type="slidenum">
              <a:rPr lang="en-GB" smtClean="0"/>
              <a:t>3</a:t>
            </a:fld>
            <a:endParaRPr lang="en-GB" dirty="0"/>
          </a:p>
        </p:txBody>
      </p:sp>
      <p:sp>
        <p:nvSpPr>
          <p:cNvPr id="6" name="Footer Placeholder 5"/>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7794" y="4176367"/>
            <a:ext cx="569718" cy="569718"/>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4566" y="4116513"/>
            <a:ext cx="491555" cy="68942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14974" y="4198325"/>
            <a:ext cx="510937" cy="582381"/>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61876" y="4215405"/>
            <a:ext cx="599378" cy="599378"/>
          </a:xfrm>
          <a:prstGeom prst="rect">
            <a:avLst/>
          </a:prstGeom>
        </p:spPr>
      </p:pic>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70176" y="4196017"/>
            <a:ext cx="569718" cy="56971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1759" y="4124368"/>
            <a:ext cx="491555" cy="689427"/>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4382" y="5138074"/>
            <a:ext cx="569718" cy="569718"/>
          </a:xfrm>
          <a:prstGeom prst="rect">
            <a:avLst/>
          </a:prstGeom>
        </p:spPr>
      </p:pic>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4565" y="5138074"/>
            <a:ext cx="569718" cy="569718"/>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4748" y="5108414"/>
            <a:ext cx="599378" cy="599378"/>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41477" y="5108414"/>
            <a:ext cx="599378" cy="599378"/>
          </a:xfrm>
          <a:prstGeom prst="rect">
            <a:avLst/>
          </a:prstGeom>
        </p:spPr>
      </p:pic>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21043" y="5138074"/>
            <a:ext cx="569718" cy="569718"/>
          </a:xfrm>
          <a:prstGeom prst="rect">
            <a:avLst/>
          </a:prstGeom>
        </p:spPr>
      </p:pic>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71081" y="5138074"/>
            <a:ext cx="569718" cy="569718"/>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119" y="5123244"/>
            <a:ext cx="599378" cy="599378"/>
          </a:xfrm>
          <a:prstGeom prst="rect">
            <a:avLst/>
          </a:prstGeom>
        </p:spPr>
      </p:pic>
      <p:sp>
        <p:nvSpPr>
          <p:cNvPr id="19" name="Rectangle 18"/>
          <p:cNvSpPr/>
          <p:nvPr/>
        </p:nvSpPr>
        <p:spPr>
          <a:xfrm>
            <a:off x="8602219" y="5809785"/>
            <a:ext cx="1618279" cy="5465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9155311" y="4171142"/>
            <a:ext cx="476021" cy="576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p:cNvSpPr/>
          <p:nvPr/>
        </p:nvSpPr>
        <p:spPr>
          <a:xfrm>
            <a:off x="9772267" y="4171142"/>
            <a:ext cx="476021" cy="576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20332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867471"/>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Geometry: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and name common 3D shapes, including:</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3D. e.g. cuboids (including cubes), pyramids, spheres.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242392">
                <a:tc rowSpan="2">
                  <a:txBody>
                    <a:bodyPr/>
                    <a:lstStyle/>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Start with reminder about names of 2D shapes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cubes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pyramids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spheres</a:t>
                      </a:r>
                    </a:p>
                    <a:p>
                      <a:pPr marL="342900" marR="0" lvl="0" indent="-342900" algn="l" defTabSz="9144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cylinders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0070C0"/>
                        </a:buClr>
                        <a:buFont typeface="Wingdings" panose="05000000000000000000" pitchFamily="2" charset="2"/>
                        <a:buChar char=""/>
                      </a:pP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indent="0">
                        <a:buFont typeface="Arial" panose="020B0604020202020204" pitchFamily="34" charset="0"/>
                        <a:buNone/>
                      </a:pPr>
                      <a:endParaRPr lang="en-GB" sz="1400" baseline="0" dirty="0" smtClean="0">
                        <a:latin typeface="Century Gothic" panose="020B0502020202020204" pitchFamily="34" charset="0"/>
                      </a:endParaRPr>
                    </a:p>
                  </a:txBody>
                  <a:tcPr>
                    <a:noFill/>
                  </a:tcPr>
                </a:tc>
                <a:tc hMerge="1">
                  <a:txBody>
                    <a:bodyPr/>
                    <a:lstStyle/>
                    <a:p>
                      <a:pPr marL="0" indent="0">
                        <a:buFont typeface="Arial" panose="020B0604020202020204" pitchFamily="34" charset="0"/>
                        <a:buNone/>
                      </a:pP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2188074">
                <a:tc vMerge="1">
                  <a:txBody>
                    <a:bodyPr/>
                    <a:lstStyle/>
                    <a:p>
                      <a:endParaRPr lang="en-GB"/>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Use an ipad or camera to photograph as many of a given shape as you can in a given number of minutes, eg, 3 minutes</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Shapes should be: cube; cuboid;</a:t>
                      </a:r>
                      <a:r>
                        <a:rPr lang="en-GB" sz="1400" baseline="0" dirty="0" smtClean="0">
                          <a:latin typeface="Century Gothic" panose="020B0502020202020204" pitchFamily="34" charset="0"/>
                        </a:rPr>
                        <a:t> sphere; pyramid and cylinder.</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Create a record of the photographs.</a:t>
                      </a:r>
                      <a:r>
                        <a:rPr lang="en-GB" sz="1400" dirty="0" smtClean="0">
                          <a:latin typeface="Century Gothic" panose="020B0502020202020204" pitchFamily="34" charset="0"/>
                        </a:rPr>
                        <a:t>  </a:t>
                      </a:r>
                      <a:endParaRPr lang="en-GB" sz="1400" dirty="0">
                        <a:latin typeface="Century Gothic" panose="020B0502020202020204" pitchFamily="34" charset="0"/>
                      </a:endParaRPr>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Make a record of the 3D shapes found around them and the use of this shape:</a:t>
                      </a:r>
                    </a:p>
                  </a:txBody>
                  <a:tcPr/>
                </a:tc>
                <a:extLst>
                  <a:ext uri="{0D108BD9-81ED-4DB2-BD59-A6C34878D82A}">
                    <a16:rowId xmlns:a16="http://schemas.microsoft.com/office/drawing/2014/main" val="10004"/>
                  </a:ext>
                </a:extLst>
              </a:tr>
            </a:tbl>
          </a:graphicData>
        </a:graphic>
      </p:graphicFrame>
      <p:sp>
        <p:nvSpPr>
          <p:cNvPr id="2" name="Slide Number Placeholder 1"/>
          <p:cNvSpPr>
            <a:spLocks noGrp="1"/>
          </p:cNvSpPr>
          <p:nvPr>
            <p:ph type="sldNum" sz="quarter" idx="12"/>
          </p:nvPr>
        </p:nvSpPr>
        <p:spPr/>
        <p:txBody>
          <a:bodyPr/>
          <a:lstStyle/>
          <a:p>
            <a:fld id="{BD94B9D1-689F-45DB-9E62-C7110AF6A8C8}" type="slidenum">
              <a:rPr lang="en-GB" smtClean="0"/>
              <a:t>4</a:t>
            </a:fld>
            <a:endParaRPr lang="en-GB" dirty="0"/>
          </a:p>
        </p:txBody>
      </p:sp>
      <p:sp>
        <p:nvSpPr>
          <p:cNvPr id="6" name="Footer Placeholder 5"/>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9423" y="2224903"/>
            <a:ext cx="1388092" cy="1388092"/>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3516" y="1986867"/>
            <a:ext cx="1159415" cy="162612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1855" y="1986866"/>
            <a:ext cx="1479917" cy="1686854"/>
          </a:xfrm>
          <a:prstGeom prst="rect">
            <a:avLst/>
          </a:prstGeom>
        </p:spPr>
      </p:pic>
      <p:sp>
        <p:nvSpPr>
          <p:cNvPr id="8" name="TextBox 7"/>
          <p:cNvSpPr txBox="1"/>
          <p:nvPr/>
        </p:nvSpPr>
        <p:spPr>
          <a:xfrm>
            <a:off x="8426606" y="1873405"/>
            <a:ext cx="1839951" cy="1815882"/>
          </a:xfrm>
          <a:prstGeom prst="rect">
            <a:avLst/>
          </a:prstGeom>
          <a:noFill/>
        </p:spPr>
        <p:txBody>
          <a:bodyPr wrap="square" rtlCol="0">
            <a:spAutoFit/>
          </a:bodyPr>
          <a:lstStyle/>
          <a:p>
            <a:r>
              <a:rPr lang="en-GB" sz="1400" dirty="0">
                <a:latin typeface="Century Gothic" panose="020B0502020202020204" pitchFamily="34" charset="0"/>
              </a:rPr>
              <a:t>What is the same and different about these 3 shapes?</a:t>
            </a:r>
          </a:p>
          <a:p>
            <a:r>
              <a:rPr lang="en-GB" sz="1400" dirty="0">
                <a:latin typeface="Century Gothic" panose="020B0502020202020204" pitchFamily="34" charset="0"/>
              </a:rPr>
              <a:t>Make a case for each of the 3 shapes being the odd one out.</a:t>
            </a:r>
            <a:endParaRPr lang="en-GB" sz="1400" dirty="0">
              <a:latin typeface="Century Gothic" panose="020B0502020202020204" pitchFamily="34" charset="0"/>
            </a:endParaRPr>
          </a:p>
        </p:txBody>
      </p:sp>
      <p:graphicFrame>
        <p:nvGraphicFramePr>
          <p:cNvPr id="9" name="Table 8"/>
          <p:cNvGraphicFramePr>
            <a:graphicFrameLocks noGrp="1"/>
          </p:cNvGraphicFramePr>
          <p:nvPr>
            <p:extLst/>
          </p:nvPr>
        </p:nvGraphicFramePr>
        <p:xfrm>
          <a:off x="7203222" y="4727068"/>
          <a:ext cx="3063334" cy="1105021"/>
        </p:xfrm>
        <a:graphic>
          <a:graphicData uri="http://schemas.openxmlformats.org/drawingml/2006/table">
            <a:tbl>
              <a:tblPr firstRow="1" bandRow="1">
                <a:tableStyleId>{5C22544A-7EE6-4342-B048-85BDC9FD1C3A}</a:tableStyleId>
              </a:tblPr>
              <a:tblGrid>
                <a:gridCol w="923920">
                  <a:extLst>
                    <a:ext uri="{9D8B030D-6E8A-4147-A177-3AD203B41FA5}">
                      <a16:colId xmlns:a16="http://schemas.microsoft.com/office/drawing/2014/main" val="20000"/>
                    </a:ext>
                  </a:extLst>
                </a:gridCol>
                <a:gridCol w="1118303">
                  <a:extLst>
                    <a:ext uri="{9D8B030D-6E8A-4147-A177-3AD203B41FA5}">
                      <a16:colId xmlns:a16="http://schemas.microsoft.com/office/drawing/2014/main" val="20001"/>
                    </a:ext>
                  </a:extLst>
                </a:gridCol>
                <a:gridCol w="1021111">
                  <a:extLst>
                    <a:ext uri="{9D8B030D-6E8A-4147-A177-3AD203B41FA5}">
                      <a16:colId xmlns:a16="http://schemas.microsoft.com/office/drawing/2014/main" val="20002"/>
                    </a:ext>
                  </a:extLst>
                </a:gridCol>
              </a:tblGrid>
              <a:tr h="236189">
                <a:tc>
                  <a:txBody>
                    <a:bodyPr/>
                    <a:lstStyle/>
                    <a:p>
                      <a:r>
                        <a:rPr lang="en-GB" sz="1100" dirty="0" smtClean="0">
                          <a:latin typeface="Century Gothic" panose="020B0502020202020204" pitchFamily="34" charset="0"/>
                        </a:rPr>
                        <a:t>3D Shape</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Object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Use</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36189">
                <a:tc>
                  <a:txBody>
                    <a:bodyPr/>
                    <a:lstStyle/>
                    <a:p>
                      <a:r>
                        <a:rPr lang="en-GB" sz="1200" dirty="0" smtClean="0">
                          <a:latin typeface="Century Gothic" panose="020B0502020202020204" pitchFamily="34" charset="0"/>
                        </a:rPr>
                        <a:t>Sphere</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36189">
                <a:tc>
                  <a:txBody>
                    <a:bodyPr/>
                    <a:lstStyle/>
                    <a:p>
                      <a:r>
                        <a:rPr lang="en-GB" sz="1200" dirty="0" smtClean="0">
                          <a:latin typeface="Century Gothic" panose="020B0502020202020204" pitchFamily="34" charset="0"/>
                        </a:rPr>
                        <a:t>Cylinder</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Drink can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Holds drink</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2061">
                <a:tc>
                  <a:txBody>
                    <a:bodyPr/>
                    <a:lstStyle/>
                    <a:p>
                      <a:r>
                        <a:rPr lang="en-GB" sz="1200" dirty="0" smtClean="0">
                          <a:latin typeface="Century Gothic" panose="020B0502020202020204" pitchFamily="34" charset="0"/>
                        </a:rPr>
                        <a:t>Cuboid</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27356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3029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Geometry: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and name common 3D shapes, including:</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3D. e.g. cuboids (including cubes), pyramids, spheres.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1729068">
                <a:tc rowSpan="2">
                  <a:txBody>
                    <a:bodyPr/>
                    <a:lstStyle/>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Start with reminder about names of 2D shapes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cubes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pyramids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Clr>
                          <a:srgbClr val="7030A0"/>
                        </a:buClr>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spheres</a:t>
                      </a:r>
                    </a:p>
                    <a:p>
                      <a:pPr marL="342900" marR="0" lvl="0" indent="-342900" algn="l" defTabSz="9144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Identify and name cylinders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dirty="0" smtClean="0">
                          <a:latin typeface="Century Gothic" panose="020B0502020202020204" pitchFamily="34" charset="0"/>
                        </a:rPr>
                        <a:t>What </a:t>
                      </a:r>
                      <a:r>
                        <a:rPr lang="en-GB" sz="1200" b="1" dirty="0" smtClean="0">
                          <a:latin typeface="Century Gothic" panose="020B0502020202020204" pitchFamily="34" charset="0"/>
                        </a:rPr>
                        <a:t>shapes</a:t>
                      </a:r>
                      <a:r>
                        <a:rPr lang="en-GB" sz="1200" dirty="0" smtClean="0">
                          <a:latin typeface="Century Gothic" panose="020B0502020202020204" pitchFamily="34" charset="0"/>
                        </a:rPr>
                        <a:t> do the following tend to be:</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tc rowSpan="2">
                  <a:txBody>
                    <a:bodyPr/>
                    <a:lstStyle/>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Think of a car:</a:t>
                      </a: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noFill/>
                  </a:tcPr>
                </a:tc>
                <a:extLst>
                  <a:ext uri="{0D108BD9-81ED-4DB2-BD59-A6C34878D82A}">
                    <a16:rowId xmlns:a16="http://schemas.microsoft.com/office/drawing/2014/main" val="10003"/>
                  </a:ext>
                </a:extLst>
              </a:tr>
              <a:tr h="2200420">
                <a:tc vMerge="1">
                  <a:txBody>
                    <a:bodyPr/>
                    <a:lstStyle/>
                    <a:p>
                      <a:endParaRPr lang="en-GB"/>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Draw a very interesting house using only:</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Triangles</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Circles</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Rectangles</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Squares</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Now give your partner a challenge to create another drawing.</a:t>
                      </a:r>
                    </a:p>
                  </a:txBody>
                  <a:tcPr/>
                </a:tc>
                <a:tc vMerge="1">
                  <a:txBody>
                    <a:bodyPr/>
                    <a:lstStyle/>
                    <a:p>
                      <a:pPr marL="0" indent="0">
                        <a:buFont typeface="Arial" panose="020B0604020202020204" pitchFamily="34" charset="0"/>
                        <a:buNone/>
                      </a:pP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Slide Number Placeholder 2"/>
          <p:cNvSpPr>
            <a:spLocks noGrp="1"/>
          </p:cNvSpPr>
          <p:nvPr>
            <p:ph type="sldNum" sz="quarter" idx="12"/>
          </p:nvPr>
        </p:nvSpPr>
        <p:spPr/>
        <p:txBody>
          <a:bodyPr/>
          <a:lstStyle/>
          <a:p>
            <a:fld id="{BD94B9D1-689F-45DB-9E62-C7110AF6A8C8}" type="slidenum">
              <a:rPr lang="en-GB" smtClean="0"/>
              <a:t>5</a:t>
            </a:fld>
            <a:endParaRPr lang="en-GB" dirty="0"/>
          </a:p>
        </p:txBody>
      </p:sp>
      <p:sp>
        <p:nvSpPr>
          <p:cNvPr id="9" name="Footer Placeholder 8"/>
          <p:cNvSpPr>
            <a:spLocks noGrp="1"/>
          </p:cNvSpPr>
          <p:nvPr>
            <p:ph type="ftr" sz="quarter" idx="11"/>
          </p:nvPr>
        </p:nvSpPr>
        <p:spPr/>
        <p:txBody>
          <a:bodyPr/>
          <a:lstStyle/>
          <a:p>
            <a:r>
              <a:rPr lang="en-GB" dirty="0" smtClean="0"/>
              <a:t>© Focus Education UK Ltd</a:t>
            </a:r>
            <a:endParaRPr lang="en-GB" dirty="0"/>
          </a:p>
        </p:txBody>
      </p:sp>
      <p:graphicFrame>
        <p:nvGraphicFramePr>
          <p:cNvPr id="2" name="Table 1"/>
          <p:cNvGraphicFramePr>
            <a:graphicFrameLocks noGrp="1"/>
          </p:cNvGraphicFramePr>
          <p:nvPr>
            <p:extLst/>
          </p:nvPr>
        </p:nvGraphicFramePr>
        <p:xfrm>
          <a:off x="3728223" y="2010317"/>
          <a:ext cx="3059152" cy="1854200"/>
        </p:xfrm>
        <a:graphic>
          <a:graphicData uri="http://schemas.openxmlformats.org/drawingml/2006/table">
            <a:tbl>
              <a:tblPr firstRow="1" bandRow="1">
                <a:tableStyleId>{5C22544A-7EE6-4342-B048-85BDC9FD1C3A}</a:tableStyleId>
              </a:tblPr>
              <a:tblGrid>
                <a:gridCol w="1529576">
                  <a:extLst>
                    <a:ext uri="{9D8B030D-6E8A-4147-A177-3AD203B41FA5}">
                      <a16:colId xmlns:a16="http://schemas.microsoft.com/office/drawing/2014/main" val="20000"/>
                    </a:ext>
                  </a:extLst>
                </a:gridCol>
                <a:gridCol w="1529576">
                  <a:extLst>
                    <a:ext uri="{9D8B030D-6E8A-4147-A177-3AD203B41FA5}">
                      <a16:colId xmlns:a16="http://schemas.microsoft.com/office/drawing/2014/main" val="20001"/>
                    </a:ext>
                  </a:extLst>
                </a:gridCol>
              </a:tblGrid>
              <a:tr h="370840">
                <a:tc>
                  <a:txBody>
                    <a:bodyPr/>
                    <a:lstStyle/>
                    <a:p>
                      <a:r>
                        <a:rPr lang="en-GB" sz="1200" dirty="0" smtClean="0">
                          <a:solidFill>
                            <a:schemeClr val="tx1"/>
                          </a:solidFill>
                          <a:latin typeface="Century Gothic" panose="020B0502020202020204" pitchFamily="34" charset="0"/>
                        </a:rPr>
                        <a:t>Item of Object</a:t>
                      </a:r>
                      <a:endParaRPr lang="en-GB" sz="12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solidFill>
                            <a:schemeClr val="tx1"/>
                          </a:solidFill>
                          <a:latin typeface="Century Gothic" panose="020B0502020202020204" pitchFamily="34" charset="0"/>
                        </a:rPr>
                        <a:t>Shape</a:t>
                      </a:r>
                      <a:endParaRPr lang="en-GB" sz="12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sz="1200" dirty="0" smtClean="0">
                          <a:latin typeface="Century Gothic" panose="020B0502020202020204" pitchFamily="34" charset="0"/>
                        </a:rPr>
                        <a:t>Soft drink</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200" dirty="0" smtClean="0">
                          <a:latin typeface="Century Gothic" panose="020B0502020202020204" pitchFamily="34" charset="0"/>
                        </a:rPr>
                        <a:t>Tennis</a:t>
                      </a:r>
                      <a:r>
                        <a:rPr lang="en-GB" sz="1200" baseline="0" dirty="0" smtClean="0">
                          <a:latin typeface="Century Gothic" panose="020B0502020202020204" pitchFamily="34" charset="0"/>
                        </a:rPr>
                        <a:t> Ball</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200" dirty="0" smtClean="0">
                          <a:latin typeface="Century Gothic" panose="020B0502020202020204" pitchFamily="34" charset="0"/>
                        </a:rPr>
                        <a:t>Dice</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200" dirty="0" smtClean="0">
                          <a:latin typeface="Century Gothic" panose="020B0502020202020204" pitchFamily="34" charset="0"/>
                        </a:rPr>
                        <a:t>Bar of Chocolate</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TextBox 4"/>
          <p:cNvSpPr txBox="1"/>
          <p:nvPr/>
        </p:nvSpPr>
        <p:spPr>
          <a:xfrm>
            <a:off x="4802459" y="4721202"/>
            <a:ext cx="1984916" cy="830997"/>
          </a:xfrm>
          <a:prstGeom prst="rect">
            <a:avLst/>
          </a:prstGeom>
          <a:noFill/>
        </p:spPr>
        <p:txBody>
          <a:bodyPr wrap="square" rtlCol="0">
            <a:spAutoFit/>
          </a:bodyPr>
          <a:lstStyle/>
          <a:p>
            <a:r>
              <a:rPr lang="en-GB" sz="1200" i="1" dirty="0">
                <a:latin typeface="Century Gothic" panose="020B0502020202020204" pitchFamily="34" charset="0"/>
              </a:rPr>
              <a:t>Your house should be made up of bricks; include 4 windows, roof, chimney and a door.</a:t>
            </a:r>
            <a:endParaRPr lang="en-GB" sz="1200" i="1" dirty="0">
              <a:latin typeface="Century Gothic" panose="020B0502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4913" y="1682343"/>
            <a:ext cx="2029522" cy="1522142"/>
          </a:xfrm>
          <a:prstGeom prst="rect">
            <a:avLst/>
          </a:prstGeom>
        </p:spPr>
      </p:pic>
      <p:sp>
        <p:nvSpPr>
          <p:cNvPr id="7" name="TextBox 6"/>
          <p:cNvSpPr txBox="1"/>
          <p:nvPr/>
        </p:nvSpPr>
        <p:spPr>
          <a:xfrm>
            <a:off x="7021551" y="2010318"/>
            <a:ext cx="1148576" cy="830997"/>
          </a:xfrm>
          <a:prstGeom prst="rect">
            <a:avLst/>
          </a:prstGeom>
          <a:noFill/>
        </p:spPr>
        <p:txBody>
          <a:bodyPr wrap="square" rtlCol="0">
            <a:spAutoFit/>
          </a:bodyPr>
          <a:lstStyle/>
          <a:p>
            <a:r>
              <a:rPr lang="en-GB" sz="1200" dirty="0">
                <a:latin typeface="Century Gothic" panose="020B0502020202020204" pitchFamily="34" charset="0"/>
              </a:rPr>
              <a:t>Name any 2D or 3D shapes in a typical car.</a:t>
            </a:r>
            <a:endParaRPr lang="en-GB" sz="1200" dirty="0">
              <a:latin typeface="Century Gothic" panose="020B0502020202020204"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94132" y="3161581"/>
            <a:ext cx="1544909" cy="1544909"/>
          </a:xfrm>
          <a:prstGeom prst="rect">
            <a:avLst/>
          </a:prstGeom>
        </p:spPr>
      </p:pic>
      <p:sp>
        <p:nvSpPr>
          <p:cNvPr id="10" name="TextBox 9"/>
          <p:cNvSpPr txBox="1"/>
          <p:nvPr/>
        </p:nvSpPr>
        <p:spPr>
          <a:xfrm>
            <a:off x="7021552" y="3250582"/>
            <a:ext cx="1722399" cy="1200329"/>
          </a:xfrm>
          <a:prstGeom prst="rect">
            <a:avLst/>
          </a:prstGeom>
          <a:noFill/>
        </p:spPr>
        <p:txBody>
          <a:bodyPr wrap="square" rtlCol="0">
            <a:spAutoFit/>
          </a:bodyPr>
          <a:lstStyle/>
          <a:p>
            <a:r>
              <a:rPr lang="en-GB" sz="1200" dirty="0">
                <a:latin typeface="Century Gothic" panose="020B0502020202020204" pitchFamily="34" charset="0"/>
              </a:rPr>
              <a:t>Think of a bicycle:</a:t>
            </a:r>
          </a:p>
          <a:p>
            <a:endParaRPr lang="en-GB" sz="1200" dirty="0">
              <a:latin typeface="Century Gothic" panose="020B0502020202020204" pitchFamily="34" charset="0"/>
            </a:endParaRPr>
          </a:p>
          <a:p>
            <a:r>
              <a:rPr lang="en-GB" sz="1200" dirty="0">
                <a:latin typeface="Century Gothic" panose="020B0502020202020204" pitchFamily="34" charset="0"/>
              </a:rPr>
              <a:t>Name as many 2D or 3D shapes you can see on a bicycle.</a:t>
            </a:r>
            <a:endParaRPr lang="en-GB" sz="1200" dirty="0">
              <a:latin typeface="Century Gothic" panose="020B0502020202020204"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5415" y="4998534"/>
            <a:ext cx="1823807" cy="1199660"/>
          </a:xfrm>
          <a:prstGeom prst="rect">
            <a:avLst/>
          </a:prstGeom>
        </p:spPr>
      </p:pic>
      <p:sp>
        <p:nvSpPr>
          <p:cNvPr id="12" name="TextBox 11"/>
          <p:cNvSpPr txBox="1"/>
          <p:nvPr/>
        </p:nvSpPr>
        <p:spPr>
          <a:xfrm>
            <a:off x="7021552" y="4721201"/>
            <a:ext cx="1443501" cy="1754326"/>
          </a:xfrm>
          <a:prstGeom prst="rect">
            <a:avLst/>
          </a:prstGeom>
          <a:noFill/>
        </p:spPr>
        <p:txBody>
          <a:bodyPr wrap="square" rtlCol="0">
            <a:spAutoFit/>
          </a:bodyPr>
          <a:lstStyle/>
          <a:p>
            <a:r>
              <a:rPr lang="en-GB" sz="1200" dirty="0">
                <a:latin typeface="Century Gothic" panose="020B0502020202020204" pitchFamily="34" charset="0"/>
              </a:rPr>
              <a:t>Think of your kitchen at home:</a:t>
            </a:r>
          </a:p>
          <a:p>
            <a:endParaRPr lang="en-GB" sz="1200" dirty="0">
              <a:latin typeface="Century Gothic" panose="020B0502020202020204" pitchFamily="34" charset="0"/>
            </a:endParaRPr>
          </a:p>
          <a:p>
            <a:r>
              <a:rPr lang="en-GB" sz="1200" dirty="0">
                <a:latin typeface="Century Gothic" panose="020B0502020202020204" pitchFamily="34" charset="0"/>
              </a:rPr>
              <a:t>Name as many 2D or 3D shapes you can see </a:t>
            </a:r>
            <a:r>
              <a:rPr lang="en-GB" sz="1200" dirty="0">
                <a:latin typeface="Century Gothic" panose="020B0502020202020204" pitchFamily="34" charset="0"/>
              </a:rPr>
              <a:t>in </a:t>
            </a:r>
            <a:r>
              <a:rPr lang="en-GB" sz="1200" dirty="0">
                <a:latin typeface="Century Gothic" panose="020B0502020202020204" pitchFamily="34" charset="0"/>
              </a:rPr>
              <a:t>a </a:t>
            </a:r>
            <a:r>
              <a:rPr lang="en-GB" sz="1200" dirty="0">
                <a:latin typeface="Century Gothic" panose="020B0502020202020204" pitchFamily="34" charset="0"/>
              </a:rPr>
              <a:t>your kitchen.</a:t>
            </a:r>
            <a:endParaRPr lang="en-GB" sz="1200" dirty="0">
              <a:latin typeface="Century Gothic" panose="020B0502020202020204" pitchFamily="34" charset="0"/>
            </a:endParaRPr>
          </a:p>
          <a:p>
            <a:endParaRPr lang="en-GB" sz="1200" dirty="0">
              <a:latin typeface="Century Gothic" panose="020B0502020202020204" pitchFamily="34" charset="0"/>
            </a:endParaRPr>
          </a:p>
        </p:txBody>
      </p:sp>
    </p:spTree>
    <p:extLst>
      <p:ext uri="{BB962C8B-B14F-4D97-AF65-F5344CB8AC3E}">
        <p14:creationId xmlns:p14="http://schemas.microsoft.com/office/powerpoint/2010/main" val="1263341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871730" y="193485"/>
          <a:ext cx="8700240" cy="5951542"/>
        </p:xfrm>
        <a:graphic>
          <a:graphicData uri="http://schemas.openxmlformats.org/drawingml/2006/table">
            <a:tbl>
              <a:tblPr firstRow="1" bandRow="1">
                <a:tableStyleId>{5C22544A-7EE6-4342-B048-85BDC9FD1C3A}</a:tableStyleId>
              </a:tblPr>
              <a:tblGrid>
                <a:gridCol w="1701971">
                  <a:extLst>
                    <a:ext uri="{9D8B030D-6E8A-4147-A177-3AD203B41FA5}">
                      <a16:colId xmlns:a16="http://schemas.microsoft.com/office/drawing/2014/main" val="20000"/>
                    </a:ext>
                  </a:extLst>
                </a:gridCol>
                <a:gridCol w="1634959">
                  <a:extLst>
                    <a:ext uri="{9D8B030D-6E8A-4147-A177-3AD203B41FA5}">
                      <a16:colId xmlns:a16="http://schemas.microsoft.com/office/drawing/2014/main" val="20001"/>
                    </a:ext>
                  </a:extLst>
                </a:gridCol>
                <a:gridCol w="244683">
                  <a:extLst>
                    <a:ext uri="{9D8B030D-6E8A-4147-A177-3AD203B41FA5}">
                      <a16:colId xmlns:a16="http://schemas.microsoft.com/office/drawing/2014/main" val="20002"/>
                    </a:ext>
                  </a:extLst>
                </a:gridCol>
                <a:gridCol w="843210">
                  <a:extLst>
                    <a:ext uri="{9D8B030D-6E8A-4147-A177-3AD203B41FA5}">
                      <a16:colId xmlns:a16="http://schemas.microsoft.com/office/drawing/2014/main" val="20003"/>
                    </a:ext>
                  </a:extLst>
                </a:gridCol>
                <a:gridCol w="3505734">
                  <a:extLst>
                    <a:ext uri="{9D8B030D-6E8A-4147-A177-3AD203B41FA5}">
                      <a16:colId xmlns:a16="http://schemas.microsoft.com/office/drawing/2014/main" val="20004"/>
                    </a:ext>
                  </a:extLst>
                </a:gridCol>
                <a:gridCol w="769683">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1: Pre-Learning Task 1</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itchFamily="34" charset="0"/>
                        </a:rPr>
                        <a:t>Summer 2: Week 1</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600" b="1" dirty="0" smtClean="0">
                          <a:latin typeface="Century Gothic" pitchFamily="34" charset="0"/>
                        </a:rPr>
                        <a:t>Objective </a:t>
                      </a:r>
                    </a:p>
                    <a:p>
                      <a:r>
                        <a:rPr lang="en-GB" sz="1600" b="1" dirty="0" smtClean="0">
                          <a:latin typeface="Century Gothic" pitchFamily="34" charset="0"/>
                        </a:rPr>
                        <a:t>Measures:</a:t>
                      </a:r>
                      <a:r>
                        <a:rPr lang="en-GB" sz="1600" b="1" baseline="0" dirty="0" smtClean="0">
                          <a:latin typeface="Century Gothic" pitchFamily="34" charset="0"/>
                        </a:rPr>
                        <a:t> Time</a:t>
                      </a:r>
                      <a:endParaRPr lang="en-GB" sz="1600" b="1" dirty="0">
                        <a:latin typeface="Century Gothic" pitchFamily="34" charset="0"/>
                      </a:endParaRPr>
                    </a:p>
                  </a:txBody>
                  <a:tcPr/>
                </a:tc>
                <a:tc gridSpan="5">
                  <a:txBody>
                    <a:bodyPr/>
                    <a:lstStyle/>
                    <a:p>
                      <a:pPr>
                        <a:lnSpc>
                          <a:spcPct val="107000"/>
                        </a:lnSpc>
                        <a:spcAft>
                          <a:spcPts val="0"/>
                        </a:spcAft>
                      </a:pPr>
                      <a:r>
                        <a:rPr lang="en-GB" sz="12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0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4">
                  <a:txBody>
                    <a:bodyPr/>
                    <a:lstStyle/>
                    <a:p>
                      <a:r>
                        <a:rPr lang="en-GB" sz="1400" b="1" dirty="0" smtClean="0">
                          <a:latin typeface="Century Gothic" pitchFamily="34" charset="0"/>
                        </a:rPr>
                        <a:t>Tell the time shown on the clock</a:t>
                      </a:r>
                      <a:endParaRPr lang="en-GB" sz="1400" b="1" dirty="0">
                        <a:latin typeface="Century Gothic" pitchFamily="34" charset="0"/>
                      </a:endParaRPr>
                    </a:p>
                  </a:txBody>
                  <a:tcPr/>
                </a:tc>
                <a:tc hMerge="1">
                  <a:txBody>
                    <a:bodyPr/>
                    <a:lstStyle/>
                    <a:p>
                      <a:pPr>
                        <a:lnSpc>
                          <a:spcPct val="107000"/>
                        </a:lnSpc>
                        <a:spcAft>
                          <a:spcPts val="0"/>
                        </a:spcAft>
                      </a:pPr>
                      <a:endParaRPr lang="en-GB" sz="20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gridSpan="2">
                  <a:txBody>
                    <a:bodyPr/>
                    <a:lstStyle/>
                    <a:p>
                      <a:r>
                        <a:rPr lang="en-GB" sz="1400" b="1" dirty="0" smtClean="0">
                          <a:latin typeface="Century Gothic" panose="020B0502020202020204" pitchFamily="34" charset="0"/>
                        </a:rPr>
                        <a:t>Put the correct time on the clock</a:t>
                      </a:r>
                      <a:endParaRPr lang="en-GB" sz="1400" b="1"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4"/>
                  </a:ext>
                </a:extLst>
              </a:tr>
              <a:tr h="935422">
                <a:tc gridSpan="3">
                  <a:txBody>
                    <a:bodyPr/>
                    <a:lstStyle/>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txBody>
                  <a:tcPr>
                    <a:noFill/>
                  </a:tcPr>
                </a:tc>
                <a:tc hMerge="1">
                  <a:txBody>
                    <a:bodyPr/>
                    <a:lstStyle/>
                    <a:p>
                      <a:endParaRPr lang="en-GB"/>
                    </a:p>
                  </a:txBody>
                  <a:tcPr/>
                </a:tc>
                <a:tc hMerge="1">
                  <a:txBody>
                    <a:bodyPr/>
                    <a:lstStyle/>
                    <a:p>
                      <a:endParaRPr lang="en-GB"/>
                    </a:p>
                  </a:txBody>
                  <a:tcPr/>
                </a:tc>
                <a:tc>
                  <a:txBody>
                    <a:bodyPr/>
                    <a:lstStyle/>
                    <a:p>
                      <a:endParaRPr lang="en-GB" sz="1800" b="1" i="1" dirty="0" smtClean="0"/>
                    </a:p>
                    <a:p>
                      <a:endParaRPr lang="en-GB" sz="1800" b="1" i="1" dirty="0"/>
                    </a:p>
                  </a:txBody>
                  <a:tcPr>
                    <a:solidFill>
                      <a:schemeClr val="accent2"/>
                    </a:solidFill>
                  </a:tcPr>
                </a:tc>
                <a:tc>
                  <a:txBody>
                    <a:bodyPr/>
                    <a:lstStyle/>
                    <a:p>
                      <a:endParaRPr lang="en-GB" sz="1400" dirty="0" smtClean="0">
                        <a:latin typeface="Century Gothic" panose="020B0502020202020204" pitchFamily="34" charset="0"/>
                      </a:endParaRPr>
                    </a:p>
                  </a:txBody>
                  <a:tcPr>
                    <a:noFill/>
                  </a:tcPr>
                </a:tc>
                <a:tc>
                  <a:txBody>
                    <a:bodyPr/>
                    <a:lstStyle/>
                    <a:p>
                      <a:endParaRPr lang="en-GB" dirty="0"/>
                    </a:p>
                  </a:txBody>
                  <a:tcPr>
                    <a:solidFill>
                      <a:schemeClr val="accent2"/>
                    </a:solidFill>
                  </a:tcPr>
                </a:tc>
                <a:extLst>
                  <a:ext uri="{0D108BD9-81ED-4DB2-BD59-A6C34878D82A}">
                    <a16:rowId xmlns:a16="http://schemas.microsoft.com/office/drawing/2014/main" val="10005"/>
                  </a:ext>
                </a:extLst>
              </a:tr>
              <a:tr h="2004382">
                <a:tc gridSpan="3">
                  <a:txBody>
                    <a:bodyPr/>
                    <a:lstStyle/>
                    <a:p>
                      <a:r>
                        <a:rPr lang="en-GB" sz="1400" baseline="0" dirty="0" smtClean="0">
                          <a:latin typeface="Century Gothic" panose="020B0502020202020204" pitchFamily="34" charset="0"/>
                        </a:rPr>
                        <a:t> </a:t>
                      </a:r>
                    </a:p>
                  </a:txBody>
                  <a:tcPr>
                    <a:noFill/>
                  </a:tcPr>
                </a:tc>
                <a:tc hMerge="1">
                  <a:txBody>
                    <a:bodyPr/>
                    <a:lstStyle/>
                    <a:p>
                      <a:endParaRPr lang="en-GB"/>
                    </a:p>
                  </a:txBody>
                  <a:tcPr/>
                </a:tc>
                <a:tc hMerge="1">
                  <a:txBody>
                    <a:bodyPr/>
                    <a:lstStyle/>
                    <a:p>
                      <a:endParaRPr lang="en-GB"/>
                    </a:p>
                  </a:txBody>
                  <a:tcPr/>
                </a:tc>
                <a:tc>
                  <a:txBody>
                    <a:bodyPr/>
                    <a:lstStyle/>
                    <a:p>
                      <a:endParaRPr lang="en-GB" dirty="0"/>
                    </a:p>
                  </a:txBody>
                  <a:tcPr>
                    <a:solidFill>
                      <a:schemeClr val="accent2"/>
                    </a:solidFill>
                  </a:tcPr>
                </a:tc>
                <a:tc>
                  <a:txBody>
                    <a:bodyPr/>
                    <a:lstStyle/>
                    <a:p>
                      <a:endParaRPr lang="en-GB" sz="1400" dirty="0">
                        <a:latin typeface="Century Gothic" panose="020B0502020202020204" pitchFamily="34" charset="0"/>
                      </a:endParaRPr>
                    </a:p>
                  </a:txBody>
                  <a:tcPr>
                    <a:noFill/>
                  </a:tcPr>
                </a:tc>
                <a:tc>
                  <a:txBody>
                    <a:bodyPr/>
                    <a:lstStyle/>
                    <a:p>
                      <a:endParaRPr lang="en-GB" dirty="0"/>
                    </a:p>
                  </a:txBody>
                  <a:tcPr>
                    <a:solidFill>
                      <a:schemeClr val="accent2"/>
                    </a:solidFill>
                  </a:tcPr>
                </a:tc>
                <a:extLst>
                  <a:ext uri="{0D108BD9-81ED-4DB2-BD59-A6C34878D82A}">
                    <a16:rowId xmlns:a16="http://schemas.microsoft.com/office/drawing/2014/main" val="10006"/>
                  </a:ext>
                </a:extLst>
              </a:tr>
            </a:tbl>
          </a:graphicData>
        </a:graphic>
      </p:graphicFrame>
      <p:sp>
        <p:nvSpPr>
          <p:cNvPr id="6" name="Slide Number Placeholder 5"/>
          <p:cNvSpPr>
            <a:spLocks noGrp="1"/>
          </p:cNvSpPr>
          <p:nvPr>
            <p:ph type="sldNum" sz="quarter" idx="12"/>
          </p:nvPr>
        </p:nvSpPr>
        <p:spPr/>
        <p:txBody>
          <a:bodyPr/>
          <a:lstStyle/>
          <a:p>
            <a:fld id="{8B9FC5B9-DBDC-439D-9FFC-D3534770D08D}" type="slidenum">
              <a:rPr lang="en-GB" smtClean="0"/>
              <a:t>6</a:t>
            </a:fld>
            <a:endParaRPr lang="en-GB" dirty="0"/>
          </a:p>
        </p:txBody>
      </p:sp>
      <p:sp>
        <p:nvSpPr>
          <p:cNvPr id="2" name="Footer Placeholder 1"/>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0426" y="2379741"/>
            <a:ext cx="1512036" cy="1512036"/>
          </a:xfrm>
          <a:prstGeom prst="rect">
            <a:avLst/>
          </a:prstGeom>
        </p:spPr>
      </p:pic>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0426" y="4262384"/>
            <a:ext cx="1512036" cy="1512036"/>
          </a:xfrm>
          <a:prstGeom prst="rect">
            <a:avLst/>
          </a:prstGeom>
        </p:spPr>
      </p:pic>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5974" y="2379741"/>
            <a:ext cx="1512036" cy="1512036"/>
          </a:xfrm>
          <a:prstGeom prst="rect">
            <a:avLst/>
          </a:prstGeom>
        </p:spPr>
      </p:pic>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5974" y="4262384"/>
            <a:ext cx="1512036" cy="1512036"/>
          </a:xfrm>
          <a:prstGeom prst="rect">
            <a:avLst/>
          </a:prstGeom>
        </p:spPr>
      </p:pic>
      <p:cxnSp>
        <p:nvCxnSpPr>
          <p:cNvPr id="4" name="Straight Arrow Connector 3"/>
          <p:cNvCxnSpPr/>
          <p:nvPr/>
        </p:nvCxnSpPr>
        <p:spPr>
          <a:xfrm flipV="1">
            <a:off x="2796444" y="2579676"/>
            <a:ext cx="0" cy="5560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796444" y="5015945"/>
            <a:ext cx="0" cy="50804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2796444" y="2930086"/>
            <a:ext cx="342774" cy="2056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flipH="1">
            <a:off x="2588575" y="5011029"/>
            <a:ext cx="207870" cy="2811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p:cNvSpPr txBox="1"/>
          <p:nvPr/>
        </p:nvSpPr>
        <p:spPr>
          <a:xfrm>
            <a:off x="8257943" y="4262385"/>
            <a:ext cx="1505415" cy="307777"/>
          </a:xfrm>
          <a:prstGeom prst="rect">
            <a:avLst/>
          </a:prstGeom>
          <a:noFill/>
        </p:spPr>
        <p:txBody>
          <a:bodyPr wrap="square" rtlCol="0">
            <a:spAutoFit/>
          </a:bodyPr>
          <a:lstStyle/>
          <a:p>
            <a:r>
              <a:rPr lang="en-GB" sz="1400" dirty="0">
                <a:latin typeface="Century Gothic" panose="020B0502020202020204" pitchFamily="34" charset="0"/>
              </a:rPr>
              <a:t>Half past seven</a:t>
            </a:r>
            <a:endParaRPr lang="en-GB" sz="1400" dirty="0">
              <a:latin typeface="Century Gothic" panose="020B0502020202020204" pitchFamily="34" charset="0"/>
            </a:endParaRPr>
          </a:p>
        </p:txBody>
      </p:sp>
      <p:sp>
        <p:nvSpPr>
          <p:cNvPr id="18" name="TextBox 17"/>
          <p:cNvSpPr txBox="1"/>
          <p:nvPr/>
        </p:nvSpPr>
        <p:spPr>
          <a:xfrm>
            <a:off x="8257942" y="2520177"/>
            <a:ext cx="1505415" cy="307777"/>
          </a:xfrm>
          <a:prstGeom prst="rect">
            <a:avLst/>
          </a:prstGeom>
          <a:noFill/>
        </p:spPr>
        <p:txBody>
          <a:bodyPr wrap="square" rtlCol="0">
            <a:spAutoFit/>
          </a:bodyPr>
          <a:lstStyle/>
          <a:p>
            <a:r>
              <a:rPr lang="en-GB" sz="1400" dirty="0">
                <a:latin typeface="Century Gothic" panose="020B0502020202020204" pitchFamily="34" charset="0"/>
              </a:rPr>
              <a:t>Six o’clock</a:t>
            </a:r>
            <a:endParaRPr lang="en-GB" sz="1400" dirty="0">
              <a:latin typeface="Century Gothic" panose="020B0502020202020204" pitchFamily="34" charset="0"/>
            </a:endParaRPr>
          </a:p>
        </p:txBody>
      </p:sp>
    </p:spTree>
    <p:extLst>
      <p:ext uri="{BB962C8B-B14F-4D97-AF65-F5344CB8AC3E}">
        <p14:creationId xmlns:p14="http://schemas.microsoft.com/office/powerpoint/2010/main" val="1486251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99848"/>
          <a:ext cx="8590065" cy="5666268"/>
        </p:xfrm>
        <a:graphic>
          <a:graphicData uri="http://schemas.openxmlformats.org/drawingml/2006/table">
            <a:tbl>
              <a:tblPr firstRow="1" bandRow="1">
                <a:tableStyleId>{5C22544A-7EE6-4342-B048-85BDC9FD1C3A}</a:tableStyleId>
              </a:tblPr>
              <a:tblGrid>
                <a:gridCol w="1720899">
                  <a:extLst>
                    <a:ext uri="{9D8B030D-6E8A-4147-A177-3AD203B41FA5}">
                      <a16:colId xmlns:a16="http://schemas.microsoft.com/office/drawing/2014/main" val="20000"/>
                    </a:ext>
                  </a:extLst>
                </a:gridCol>
                <a:gridCol w="2099256">
                  <a:extLst>
                    <a:ext uri="{9D8B030D-6E8A-4147-A177-3AD203B41FA5}">
                      <a16:colId xmlns:a16="http://schemas.microsoft.com/office/drawing/2014/main" val="20001"/>
                    </a:ext>
                  </a:extLst>
                </a:gridCol>
                <a:gridCol w="4769910">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baseline="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a:t>
                      </a:r>
                      <a:r>
                        <a:rPr lang="en-GB" sz="18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2036786">
                <a:tc rowSpan="2">
                  <a:txBody>
                    <a:bodyPr/>
                    <a:lstStyle/>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10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Using a clock face take pupils through what time it is when the big hand is at 12.</a:t>
                      </a:r>
                    </a:p>
                    <a:p>
                      <a:pPr marL="171450" indent="-171450">
                        <a:buFont typeface="Arial" panose="020B0604020202020204" pitchFamily="34" charset="0"/>
                        <a:buChar char="•"/>
                      </a:pPr>
                      <a:r>
                        <a:rPr lang="en-GB" sz="1200" baseline="0" dirty="0" smtClean="0">
                          <a:latin typeface="Century Gothic" panose="020B0502020202020204" pitchFamily="34" charset="0"/>
                        </a:rPr>
                        <a:t>Again, using the clock faces take pupils through what time it is when the big hand is at 6.</a:t>
                      </a:r>
                    </a:p>
                    <a:p>
                      <a:pPr marL="171450" indent="-171450">
                        <a:buFont typeface="Arial" panose="020B0604020202020204" pitchFamily="34" charset="0"/>
                        <a:buChar char="•"/>
                      </a:pPr>
                      <a:r>
                        <a:rPr lang="en-GB" sz="1200" baseline="0" dirty="0" smtClean="0">
                          <a:latin typeface="Century Gothic" panose="020B0502020202020204" pitchFamily="34" charset="0"/>
                        </a:rPr>
                        <a:t>Revise with pupils what they do at key times during the day, that is o’clock and half past the hour significant times, ie, lunch at 12 o’clock, go home at half past three, etc.</a:t>
                      </a:r>
                    </a:p>
                    <a:p>
                      <a:r>
                        <a:rPr lang="en-GB" sz="1200" baseline="0" dirty="0" smtClean="0">
                          <a:latin typeface="Century Gothic" panose="020B0502020202020204" pitchFamily="34" charset="0"/>
                        </a:rPr>
                        <a:t>                   </a:t>
                      </a:r>
                      <a:endParaRPr lang="en-GB" sz="1200" dirty="0" smtClean="0">
                        <a:latin typeface="Century Gothic" panose="020B0502020202020204" pitchFamily="34" charset="0"/>
                      </a:endParaRPr>
                    </a:p>
                  </a:txBody>
                  <a:tcPr/>
                </a:tc>
                <a:tc>
                  <a:txBody>
                    <a:bodyPr/>
                    <a:lstStyle/>
                    <a:p>
                      <a:r>
                        <a:rPr lang="en-GB" sz="1200" b="1" dirty="0" smtClean="0">
                          <a:latin typeface="Century Gothic" panose="020B0502020202020204" pitchFamily="34" charset="0"/>
                        </a:rPr>
                        <a:t>Time on the Clock face</a:t>
                      </a:r>
                    </a:p>
                    <a:p>
                      <a:r>
                        <a:rPr lang="en-GB" sz="1200" dirty="0" smtClean="0">
                          <a:latin typeface="Century Gothic" panose="020B0502020202020204" pitchFamily="34" charset="0"/>
                        </a:rPr>
                        <a:t>Work</a:t>
                      </a:r>
                      <a:r>
                        <a:rPr lang="en-GB" sz="1200" baseline="0" dirty="0" smtClean="0">
                          <a:latin typeface="Century Gothic" panose="020B0502020202020204" pitchFamily="34" charset="0"/>
                        </a:rPr>
                        <a:t> out what the time is on the following clock faces:</a:t>
                      </a:r>
                      <a:endParaRPr lang="en-GB" sz="1200" dirty="0" smtClean="0">
                        <a:latin typeface="Century Gothic" panose="020B0502020202020204" pitchFamily="34" charset="0"/>
                      </a:endParaRPr>
                    </a:p>
                  </a:txBody>
                  <a:tcPr>
                    <a:noFill/>
                  </a:tcPr>
                </a:tc>
                <a:extLst>
                  <a:ext uri="{0D108BD9-81ED-4DB2-BD59-A6C34878D82A}">
                    <a16:rowId xmlns:a16="http://schemas.microsoft.com/office/drawing/2014/main" val="10003"/>
                  </a:ext>
                </a:extLst>
              </a:tr>
              <a:tr h="1913902">
                <a:tc vMerge="1">
                  <a:txBody>
                    <a:bodyPr/>
                    <a:lstStyle/>
                    <a:p>
                      <a:endParaRPr lang="en-GB"/>
                    </a:p>
                  </a:txBody>
                  <a:tcPr/>
                </a:tc>
                <a:tc vMerge="1">
                  <a:txBody>
                    <a:bodyPr/>
                    <a:lstStyle/>
                    <a:p>
                      <a:endParaRPr lang="en-GB" sz="1200" dirty="0" smtClean="0">
                        <a:latin typeface="Century Gothic" panose="020B0502020202020204" pitchFamily="34" charset="0"/>
                      </a:endParaRPr>
                    </a:p>
                  </a:txBody>
                  <a:tcPr/>
                </a:tc>
                <a:tc>
                  <a:txBody>
                    <a:bodyPr/>
                    <a:lstStyle/>
                    <a:p>
                      <a:r>
                        <a:rPr lang="en-GB" sz="1200" b="1" dirty="0" smtClean="0">
                          <a:latin typeface="Century Gothic" panose="020B0502020202020204" pitchFamily="34" charset="0"/>
                        </a:rPr>
                        <a:t>Put these times on the clock faces</a:t>
                      </a:r>
                    </a:p>
                  </a:txBody>
                  <a:tcPr>
                    <a:noFill/>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3" name="Slide Number Placeholder 2"/>
          <p:cNvSpPr>
            <a:spLocks noGrp="1"/>
          </p:cNvSpPr>
          <p:nvPr>
            <p:ph type="sldNum" sz="quarter" idx="12"/>
          </p:nvPr>
        </p:nvSpPr>
        <p:spPr/>
        <p:txBody>
          <a:bodyPr/>
          <a:lstStyle/>
          <a:p>
            <a:fld id="{BD94B9D1-689F-45DB-9E62-C7110AF6A8C8}" type="slidenum">
              <a:rPr lang="en-GB" smtClean="0"/>
              <a:t>7</a:t>
            </a:fld>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08052" y="2480102"/>
            <a:ext cx="845509" cy="845509"/>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2830" y="2480100"/>
            <a:ext cx="845509" cy="845509"/>
          </a:xfrm>
          <a:prstGeom prst="rect">
            <a:avLst/>
          </a:prstGeom>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1591" y="2480100"/>
            <a:ext cx="845509" cy="845509"/>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0065" y="2480101"/>
            <a:ext cx="845509" cy="845509"/>
          </a:xfrm>
          <a:prstGeom prst="rect">
            <a:avLst/>
          </a:prstGeom>
        </p:spPr>
      </p:pic>
      <p:cxnSp>
        <p:nvCxnSpPr>
          <p:cNvPr id="10" name="Straight Arrow Connector 9"/>
          <p:cNvCxnSpPr/>
          <p:nvPr/>
        </p:nvCxnSpPr>
        <p:spPr>
          <a:xfrm flipV="1">
            <a:off x="6230805" y="2596487"/>
            <a:ext cx="0" cy="3063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7435583" y="2596487"/>
            <a:ext cx="0" cy="3063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604344" y="2902854"/>
            <a:ext cx="0" cy="277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9652818" y="2902854"/>
            <a:ext cx="0" cy="277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a:off x="6230806" y="2902853"/>
            <a:ext cx="1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H="1">
            <a:off x="7242413" y="2902853"/>
            <a:ext cx="19317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a:off x="8604345" y="2902854"/>
            <a:ext cx="88143" cy="1610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H="1">
            <a:off x="9460173" y="2902854"/>
            <a:ext cx="192646" cy="484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Rectangle 26"/>
          <p:cNvSpPr/>
          <p:nvPr/>
        </p:nvSpPr>
        <p:spPr>
          <a:xfrm>
            <a:off x="5808052" y="341227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p:cNvSpPr/>
          <p:nvPr/>
        </p:nvSpPr>
        <p:spPr>
          <a:xfrm>
            <a:off x="7012829" y="341227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p:cNvSpPr/>
          <p:nvPr/>
        </p:nvSpPr>
        <p:spPr>
          <a:xfrm>
            <a:off x="8181590" y="341227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p:cNvSpPr/>
          <p:nvPr/>
        </p:nvSpPr>
        <p:spPr>
          <a:xfrm>
            <a:off x="9233366" y="341227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2" name="Picture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08051" y="4299759"/>
            <a:ext cx="845509" cy="845509"/>
          </a:xfrm>
          <a:prstGeom prst="rect">
            <a:avLst/>
          </a:prstGeom>
        </p:spPr>
      </p:pic>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2829" y="4299759"/>
            <a:ext cx="845509" cy="845509"/>
          </a:xfrm>
          <a:prstGeom prst="rect">
            <a:avLst/>
          </a:prstGeom>
        </p:spPr>
      </p:pic>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1590" y="4299759"/>
            <a:ext cx="845509" cy="845509"/>
          </a:xfrm>
          <a:prstGeom prst="rect">
            <a:avLst/>
          </a:prstGeom>
        </p:spPr>
      </p:pic>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0064" y="4282011"/>
            <a:ext cx="845509" cy="845509"/>
          </a:xfrm>
          <a:prstGeom prst="rect">
            <a:avLst/>
          </a:prstGeom>
        </p:spPr>
      </p:pic>
      <p:sp>
        <p:nvSpPr>
          <p:cNvPr id="36" name="Rectangle 35"/>
          <p:cNvSpPr/>
          <p:nvPr/>
        </p:nvSpPr>
        <p:spPr>
          <a:xfrm>
            <a:off x="5808050" y="531749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4 o’clock</a:t>
            </a:r>
            <a:endParaRPr lang="en-GB" sz="1400" dirty="0">
              <a:latin typeface="Century Gothic" panose="020B0502020202020204" pitchFamily="34" charset="0"/>
            </a:endParaRPr>
          </a:p>
        </p:txBody>
      </p:sp>
      <p:sp>
        <p:nvSpPr>
          <p:cNvPr id="37" name="Rectangle 36"/>
          <p:cNvSpPr/>
          <p:nvPr/>
        </p:nvSpPr>
        <p:spPr>
          <a:xfrm>
            <a:off x="7012828" y="5313498"/>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6 o’clock</a:t>
            </a:r>
            <a:endParaRPr lang="en-GB" sz="1400" dirty="0">
              <a:latin typeface="Century Gothic" panose="020B0502020202020204" pitchFamily="34" charset="0"/>
            </a:endParaRPr>
          </a:p>
        </p:txBody>
      </p:sp>
      <p:sp>
        <p:nvSpPr>
          <p:cNvPr id="38" name="Rectangle 37"/>
          <p:cNvSpPr/>
          <p:nvPr/>
        </p:nvSpPr>
        <p:spPr>
          <a:xfrm>
            <a:off x="8181590" y="5303891"/>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Half past 12</a:t>
            </a:r>
            <a:endParaRPr lang="en-GB" sz="1400" dirty="0">
              <a:latin typeface="Century Gothic" panose="020B0502020202020204" pitchFamily="34" charset="0"/>
            </a:endParaRPr>
          </a:p>
        </p:txBody>
      </p:sp>
      <p:sp>
        <p:nvSpPr>
          <p:cNvPr id="39" name="Rectangle 38"/>
          <p:cNvSpPr/>
          <p:nvPr/>
        </p:nvSpPr>
        <p:spPr>
          <a:xfrm>
            <a:off x="9230063" y="529019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Half past 7</a:t>
            </a:r>
            <a:endParaRPr lang="en-GB" sz="1400" dirty="0">
              <a:latin typeface="Century Gothic" panose="020B0502020202020204" pitchFamily="34" charset="0"/>
            </a:endParaRPr>
          </a:p>
        </p:txBody>
      </p:sp>
    </p:spTree>
    <p:extLst>
      <p:ext uri="{BB962C8B-B14F-4D97-AF65-F5344CB8AC3E}">
        <p14:creationId xmlns:p14="http://schemas.microsoft.com/office/powerpoint/2010/main" val="3660466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91434"/>
          <a:ext cx="8564137" cy="6009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083708">
                <a:tc rowSpan="2">
                  <a:txBody>
                    <a:bodyPr/>
                    <a:lstStyle/>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Clr>
                          <a:srgbClr val="0070C0"/>
                        </a:buClr>
                        <a:buFont typeface="Wingdings" panose="05000000000000000000" pitchFamily="2" charset="2"/>
                        <a:buNone/>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b="1" baseline="0" dirty="0" smtClean="0">
                          <a:latin typeface="Century Gothic" panose="020B0502020202020204" pitchFamily="34" charset="0"/>
                        </a:rPr>
                        <a:t>Rapid response to times shown on clock face</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Rapidly respond to times shown to them by an adult or their partner.</a:t>
                      </a:r>
                    </a:p>
                    <a:p>
                      <a:r>
                        <a:rPr lang="en-GB" sz="1200" baseline="0" dirty="0" smtClean="0">
                          <a:latin typeface="Century Gothic" panose="020B0502020202020204" pitchFamily="34" charset="0"/>
                        </a:rPr>
                        <a:t>The times need to be:</a:t>
                      </a:r>
                    </a:p>
                    <a:p>
                      <a:pPr marL="171450" indent="-171450">
                        <a:buFont typeface="Arial" panose="020B0604020202020204" pitchFamily="34" charset="0"/>
                        <a:buChar char="•"/>
                      </a:pPr>
                      <a:r>
                        <a:rPr lang="en-GB" sz="1200" baseline="0" dirty="0" smtClean="0">
                          <a:latin typeface="Century Gothic" panose="020B0502020202020204" pitchFamily="34" charset="0"/>
                        </a:rPr>
                        <a:t>o’clock, and</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p>
                      <a:pPr marL="171450" indent="-171450">
                        <a:buFont typeface="Arial" panose="020B0604020202020204" pitchFamily="34" charset="0"/>
                        <a:buChar char="•"/>
                      </a:pPr>
                      <a:r>
                        <a:rPr lang="en-GB" sz="1200" baseline="0" dirty="0" smtClean="0">
                          <a:latin typeface="Century Gothic" panose="020B0502020202020204" pitchFamily="34" charset="0"/>
                        </a:rPr>
                        <a:t>half past the hour</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Swap roles with your partner.</a:t>
                      </a:r>
                    </a:p>
                  </a:txBody>
                  <a:tcPr/>
                </a:tc>
                <a:tc>
                  <a:txBody>
                    <a:bodyPr/>
                    <a:lstStyle/>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Match the times to the words.</a:t>
                      </a:r>
                    </a:p>
                  </a:txBody>
                  <a:tcPr>
                    <a:noFill/>
                  </a:tcPr>
                </a:tc>
                <a:extLst>
                  <a:ext uri="{0D108BD9-81ED-4DB2-BD59-A6C34878D82A}">
                    <a16:rowId xmlns:a16="http://schemas.microsoft.com/office/drawing/2014/main" val="10003"/>
                  </a:ext>
                </a:extLst>
              </a:tr>
              <a:tr h="1170783">
                <a:tc vMerge="1">
                  <a:txBody>
                    <a:bodyPr/>
                    <a:lstStyle/>
                    <a:p>
                      <a:pPr marL="342900" lvl="0" indent="-342900">
                        <a:spcAft>
                          <a:spcPts val="0"/>
                        </a:spcAft>
                        <a:buFont typeface="Wingdings" panose="05000000000000000000" pitchFamily="2" charset="2"/>
                        <a:buChar char=""/>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Mum is very busy and confused.</a:t>
                      </a:r>
                    </a:p>
                    <a:p>
                      <a:pPr marL="0" indent="0">
                        <a:buFont typeface="Arial" panose="020B0604020202020204" pitchFamily="34" charset="0"/>
                        <a:buNone/>
                      </a:pPr>
                      <a:r>
                        <a:rPr lang="en-GB" sz="1200" baseline="0" dirty="0" smtClean="0">
                          <a:latin typeface="Century Gothic" panose="020B0502020202020204" pitchFamily="34" charset="0"/>
                        </a:rPr>
                        <a:t>She says she got out of bed at 12 o’clock had her lunch at 9 o’clock at night in the morning and finally sat down to watch television at 8 o’clock .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What time did she get out of bed?</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_____________________________________</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What time did she settle down to watch TV?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_____________________________________           </a:t>
                      </a:r>
                    </a:p>
                  </a:txBody>
                  <a:tcPr/>
                </a:tc>
                <a:tc>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txBody>
                  <a:tcPr>
                    <a:noFill/>
                  </a:tcPr>
                </a:tc>
                <a:extLst>
                  <a:ext uri="{0D108BD9-81ED-4DB2-BD59-A6C34878D82A}">
                    <a16:rowId xmlns:a16="http://schemas.microsoft.com/office/drawing/2014/main" val="10004"/>
                  </a:ext>
                </a:extLst>
              </a:tr>
            </a:tbl>
          </a:graphicData>
        </a:graphic>
      </p:graphicFrame>
      <p:sp>
        <p:nvSpPr>
          <p:cNvPr id="2" name="Slide Number Placeholder 1"/>
          <p:cNvSpPr>
            <a:spLocks noGrp="1"/>
          </p:cNvSpPr>
          <p:nvPr>
            <p:ph type="sldNum" sz="quarter" idx="12"/>
          </p:nvPr>
        </p:nvSpPr>
        <p:spPr/>
        <p:txBody>
          <a:bodyPr/>
          <a:lstStyle/>
          <a:p>
            <a:fld id="{BD94B9D1-689F-45DB-9E62-C7110AF6A8C8}" type="slidenum">
              <a:rPr lang="en-GB" smtClean="0"/>
              <a:t>8</a:t>
            </a:fld>
            <a:endParaRPr lang="en-GB" dirty="0"/>
          </a:p>
        </p:txBody>
      </p:sp>
      <p:sp>
        <p:nvSpPr>
          <p:cNvPr id="3" name="Footer Placeholder 2"/>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4598" y="1753360"/>
            <a:ext cx="654452" cy="654452"/>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43812" y="1753360"/>
            <a:ext cx="654452" cy="654452"/>
          </a:xfrm>
          <a:prstGeom prst="rect">
            <a:avLst/>
          </a:prstGeom>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98403" y="1753360"/>
            <a:ext cx="654452" cy="654452"/>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4199" y="1753360"/>
            <a:ext cx="654452" cy="654452"/>
          </a:xfrm>
          <a:prstGeom prst="rect">
            <a:avLst/>
          </a:prstGeom>
        </p:spPr>
      </p:pic>
      <p:cxnSp>
        <p:nvCxnSpPr>
          <p:cNvPr id="10" name="Straight Arrow Connector 9"/>
          <p:cNvCxnSpPr/>
          <p:nvPr/>
        </p:nvCxnSpPr>
        <p:spPr>
          <a:xfrm flipV="1">
            <a:off x="7311824" y="1839730"/>
            <a:ext cx="0" cy="2408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9025630" y="1847142"/>
            <a:ext cx="0" cy="2334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141425" y="2080586"/>
            <a:ext cx="0" cy="2198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9871038" y="2080586"/>
            <a:ext cx="0" cy="2198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flipH="1" flipV="1">
            <a:off x="7180704" y="2009584"/>
            <a:ext cx="131120" cy="710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V="1">
            <a:off x="8141425" y="1949323"/>
            <a:ext cx="108304" cy="1312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a:off x="9871039" y="2080586"/>
            <a:ext cx="12884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flipH="1">
            <a:off x="8886362" y="2080587"/>
            <a:ext cx="139269" cy="757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6984598" y="2676293"/>
            <a:ext cx="654452"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Half past one</a:t>
            </a:r>
            <a:endParaRPr lang="en-GB" sz="1200" dirty="0">
              <a:latin typeface="Century Gothic" panose="020B0502020202020204" pitchFamily="34" charset="0"/>
            </a:endParaRPr>
          </a:p>
        </p:txBody>
      </p:sp>
      <p:sp>
        <p:nvSpPr>
          <p:cNvPr id="30" name="Rectangle 29"/>
          <p:cNvSpPr/>
          <p:nvPr/>
        </p:nvSpPr>
        <p:spPr>
          <a:xfrm>
            <a:off x="8626636" y="2676293"/>
            <a:ext cx="775001"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Ten o’clock</a:t>
            </a:r>
            <a:endParaRPr lang="en-GB" sz="1200" dirty="0">
              <a:latin typeface="Century Gothic" panose="020B0502020202020204" pitchFamily="34" charset="0"/>
            </a:endParaRPr>
          </a:p>
        </p:txBody>
      </p:sp>
      <p:sp>
        <p:nvSpPr>
          <p:cNvPr id="31" name="Rectangle 30"/>
          <p:cNvSpPr/>
          <p:nvPr/>
        </p:nvSpPr>
        <p:spPr>
          <a:xfrm>
            <a:off x="7805617" y="2676293"/>
            <a:ext cx="775000"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Eight o’clock</a:t>
            </a:r>
            <a:endParaRPr lang="en-GB" sz="1200" dirty="0">
              <a:latin typeface="Century Gothic" panose="020B0502020202020204" pitchFamily="34" charset="0"/>
            </a:endParaRPr>
          </a:p>
        </p:txBody>
      </p:sp>
      <p:sp>
        <p:nvSpPr>
          <p:cNvPr id="32" name="Rectangle 31"/>
          <p:cNvSpPr/>
          <p:nvPr/>
        </p:nvSpPr>
        <p:spPr>
          <a:xfrm>
            <a:off x="9568202" y="2676293"/>
            <a:ext cx="654452"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Half past three</a:t>
            </a:r>
            <a:endParaRPr lang="en-GB" sz="1200" dirty="0">
              <a:latin typeface="Century Gothic" panose="020B0502020202020204" pitchFamily="34" charset="0"/>
            </a:endParaRPr>
          </a:p>
        </p:txBody>
      </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8397" y="3892041"/>
            <a:ext cx="654452" cy="654452"/>
          </a:xfrm>
          <a:prstGeom prst="rect">
            <a:avLst/>
          </a:prstGeom>
        </p:spPr>
      </p:pic>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8397" y="4792672"/>
            <a:ext cx="654452" cy="654452"/>
          </a:xfrm>
          <a:prstGeom prst="rect">
            <a:avLst/>
          </a:prstGeom>
        </p:spPr>
      </p:pic>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40498" y="5585989"/>
            <a:ext cx="654452" cy="654452"/>
          </a:xfrm>
          <a:prstGeom prst="rect">
            <a:avLst/>
          </a:prstGeom>
        </p:spPr>
      </p:pic>
      <p:sp>
        <p:nvSpPr>
          <p:cNvPr id="36" name="TextBox 35"/>
          <p:cNvSpPr txBox="1"/>
          <p:nvPr/>
        </p:nvSpPr>
        <p:spPr>
          <a:xfrm>
            <a:off x="8270488" y="3892041"/>
            <a:ext cx="1131148" cy="2123658"/>
          </a:xfrm>
          <a:prstGeom prst="rect">
            <a:avLst/>
          </a:prstGeom>
          <a:noFill/>
        </p:spPr>
        <p:txBody>
          <a:bodyPr wrap="square" rtlCol="0">
            <a:spAutoFit/>
          </a:bodyPr>
          <a:lstStyle/>
          <a:p>
            <a:r>
              <a:rPr lang="en-GB" sz="1200" b="1" dirty="0">
                <a:latin typeface="Century Gothic" panose="020B0502020202020204" pitchFamily="34" charset="0"/>
              </a:rPr>
              <a:t>Got out of bed</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Had lunch</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Watched TV</a:t>
            </a:r>
            <a:endParaRPr lang="en-GB" sz="1200" b="1" dirty="0">
              <a:latin typeface="Century Gothic" panose="020B0502020202020204" pitchFamily="34" charset="0"/>
            </a:endParaRPr>
          </a:p>
        </p:txBody>
      </p:sp>
      <p:sp>
        <p:nvSpPr>
          <p:cNvPr id="37" name="TextBox 36"/>
          <p:cNvSpPr txBox="1"/>
          <p:nvPr/>
        </p:nvSpPr>
        <p:spPr>
          <a:xfrm>
            <a:off x="7028371" y="4076707"/>
            <a:ext cx="1221358" cy="1938992"/>
          </a:xfrm>
          <a:prstGeom prst="rect">
            <a:avLst/>
          </a:prstGeom>
          <a:noFill/>
        </p:spPr>
        <p:txBody>
          <a:bodyPr wrap="square" rtlCol="0">
            <a:spAutoFit/>
          </a:bodyPr>
          <a:lstStyle/>
          <a:p>
            <a:r>
              <a:rPr lang="en-GB" sz="1200" dirty="0">
                <a:latin typeface="Century Gothic" panose="020B0502020202020204" pitchFamily="34" charset="0"/>
              </a:rPr>
              <a:t>Having worked out the correct times,</a:t>
            </a:r>
            <a:r>
              <a:rPr lang="en-GB" sz="1200" dirty="0">
                <a:latin typeface="Century Gothic" panose="020B0502020202020204" pitchFamily="34" charset="0"/>
              </a:rPr>
              <a:t> </a:t>
            </a:r>
            <a:r>
              <a:rPr lang="en-GB" sz="1200" dirty="0">
                <a:latin typeface="Century Gothic" panose="020B0502020202020204" pitchFamily="34" charset="0"/>
              </a:rPr>
              <a:t>put the hands on the clocks to show when the events really happened.</a:t>
            </a:r>
            <a:endParaRPr lang="en-GB" sz="1200" dirty="0">
              <a:latin typeface="Century Gothic" panose="020B0502020202020204" pitchFamily="34" charset="0"/>
            </a:endParaRPr>
          </a:p>
        </p:txBody>
      </p:sp>
    </p:spTree>
    <p:extLst>
      <p:ext uri="{BB962C8B-B14F-4D97-AF65-F5344CB8AC3E}">
        <p14:creationId xmlns:p14="http://schemas.microsoft.com/office/powerpoint/2010/main" val="373732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187073"/>
          <a:ext cx="8564137" cy="5792693"/>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497043">
                <a:tc rowSpan="2">
                  <a:txBody>
                    <a:bodyPr/>
                    <a:lstStyle/>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400" baseline="0" dirty="0" smtClean="0">
                          <a:latin typeface="Century Gothic" panose="020B0502020202020204" pitchFamily="34" charset="0"/>
                        </a:rPr>
                        <a:t>Ajmal leaves home to go the cinema at 5 o’clock, Helen leaves one hour later. Which of these clocks shows the time Helen left home?</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txBody>
                  <a:tcPr>
                    <a:noFill/>
                  </a:tcPr>
                </a:tc>
                <a:tc>
                  <a:txBody>
                    <a:bodyPr/>
                    <a:lstStyle/>
                    <a:p>
                      <a:pPr marL="0" indent="0">
                        <a:buFont typeface="Arial" panose="020B0604020202020204" pitchFamily="34" charset="0"/>
                        <a:buNone/>
                      </a:pPr>
                      <a:r>
                        <a:rPr lang="en-GB" sz="1200" baseline="0" dirty="0" smtClean="0">
                          <a:latin typeface="Century Gothic" panose="020B0502020202020204" pitchFamily="34" charset="0"/>
                        </a:rPr>
                        <a:t>Harry and his dad go to a football match at 2 o’clock.</a:t>
                      </a:r>
                    </a:p>
                    <a:p>
                      <a:pPr marL="0" indent="0">
                        <a:buFont typeface="Arial" panose="020B0604020202020204" pitchFamily="34" charset="0"/>
                        <a:buNone/>
                      </a:pPr>
                      <a:r>
                        <a:rPr lang="en-GB" sz="1200" baseline="0" dirty="0" smtClean="0">
                          <a:latin typeface="Century Gothic" panose="020B0502020202020204" pitchFamily="34" charset="0"/>
                        </a:rPr>
                        <a:t>Hamid leaves to go to the same game half an hour after Harry.</a:t>
                      </a:r>
                    </a:p>
                    <a:p>
                      <a:pPr marL="0" indent="0">
                        <a:buFont typeface="Arial" panose="020B0604020202020204" pitchFamily="34" charset="0"/>
                        <a:buNone/>
                      </a:pPr>
                      <a:r>
                        <a:rPr lang="en-GB" sz="1200" baseline="0" dirty="0" smtClean="0">
                          <a:latin typeface="Century Gothic" panose="020B0502020202020204" pitchFamily="34" charset="0"/>
                        </a:rPr>
                        <a:t>Theo and his sister Rachel leave half an hour before Harry.</a:t>
                      </a:r>
                    </a:p>
                    <a:p>
                      <a:pPr marL="0" indent="0">
                        <a:buFont typeface="Arial" panose="020B0604020202020204" pitchFamily="34" charset="0"/>
                        <a:buNone/>
                      </a:pPr>
                      <a:r>
                        <a:rPr lang="en-GB" sz="1200" baseline="0" dirty="0" smtClean="0">
                          <a:latin typeface="Century Gothic" panose="020B0502020202020204" pitchFamily="34" charset="0"/>
                        </a:rPr>
                        <a:t>Match the people to times they left home:</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Harry                               half past one</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Hamid                            two o’clock</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Theo and Rachel           half past two</a:t>
                      </a:r>
                    </a:p>
                  </a:txBody>
                  <a:tcPr/>
                </a:tc>
                <a:extLst>
                  <a:ext uri="{0D108BD9-81ED-4DB2-BD59-A6C34878D82A}">
                    <a16:rowId xmlns:a16="http://schemas.microsoft.com/office/drawing/2014/main" val="10003"/>
                  </a:ext>
                </a:extLst>
              </a:tr>
              <a:tr h="1033363">
                <a:tc vMerge="1">
                  <a:txBody>
                    <a:bodyPr/>
                    <a:lstStyle/>
                    <a:p>
                      <a:endParaRPr lang="en-GB"/>
                    </a:p>
                  </a:txBody>
                  <a:tcPr/>
                </a:tc>
                <a:tc gridSpan="2">
                  <a:txBody>
                    <a:bodyPr/>
                    <a:lstStyle/>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noFill/>
                  </a:tcPr>
                </a:tc>
                <a:tc hMerge="1">
                  <a:txBody>
                    <a:bodyPr/>
                    <a:lstStyle/>
                    <a:p>
                      <a:endParaRPr lang="en-GB"/>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9</a:t>
            </a:fld>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2412" y="2654822"/>
            <a:ext cx="845509" cy="845509"/>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475" y="2654821"/>
            <a:ext cx="845509" cy="845509"/>
          </a:xfrm>
          <a:prstGeom prst="rect">
            <a:avLst/>
          </a:prstGeom>
        </p:spPr>
      </p:pic>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6538" y="2654820"/>
            <a:ext cx="845509" cy="845509"/>
          </a:xfrm>
          <a:prstGeom prst="rect">
            <a:avLst/>
          </a:prstGeom>
        </p:spPr>
      </p:pic>
      <p:cxnSp>
        <p:nvCxnSpPr>
          <p:cNvPr id="11" name="Straight Arrow Connector 10"/>
          <p:cNvCxnSpPr/>
          <p:nvPr/>
        </p:nvCxnSpPr>
        <p:spPr>
          <a:xfrm flipH="1" flipV="1">
            <a:off x="4045165" y="2782469"/>
            <a:ext cx="1" cy="2951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flipH="1" flipV="1">
            <a:off x="5076907" y="2782470"/>
            <a:ext cx="1" cy="29510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4045166" y="3077573"/>
            <a:ext cx="17996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p:cNvCxnSpPr/>
          <p:nvPr/>
        </p:nvCxnSpPr>
        <p:spPr>
          <a:xfrm flipH="1">
            <a:off x="5073175" y="3077574"/>
            <a:ext cx="3733" cy="17694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H="1" flipV="1">
            <a:off x="6110238" y="2881294"/>
            <a:ext cx="990" cy="19628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a:off x="6110238" y="3077573"/>
            <a:ext cx="0" cy="2686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2411" y="4311452"/>
            <a:ext cx="845509" cy="845509"/>
          </a:xfrm>
          <a:prstGeom prst="rect">
            <a:avLst/>
          </a:prstGeom>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474" y="4311451"/>
            <a:ext cx="845509" cy="845509"/>
          </a:xfrm>
          <a:prstGeom prst="rect">
            <a:avLst/>
          </a:prstGeom>
        </p:spPr>
      </p:pic>
      <p:cxnSp>
        <p:nvCxnSpPr>
          <p:cNvPr id="30" name="Straight Arrow Connector 29"/>
          <p:cNvCxnSpPr/>
          <p:nvPr/>
        </p:nvCxnSpPr>
        <p:spPr>
          <a:xfrm>
            <a:off x="4045164" y="4734204"/>
            <a:ext cx="22203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p:nvPr/>
        </p:nvCxnSpPr>
        <p:spPr>
          <a:xfrm>
            <a:off x="5082227" y="4734205"/>
            <a:ext cx="143978" cy="1388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5783767" y="4137103"/>
            <a:ext cx="1728439" cy="1384995"/>
          </a:xfrm>
          <a:prstGeom prst="rect">
            <a:avLst/>
          </a:prstGeom>
          <a:noFill/>
        </p:spPr>
        <p:txBody>
          <a:bodyPr wrap="square" rtlCol="0">
            <a:spAutoFit/>
          </a:bodyPr>
          <a:lstStyle/>
          <a:p>
            <a:r>
              <a:rPr lang="en-GB" sz="1200" dirty="0">
                <a:latin typeface="Century Gothic" panose="020B0502020202020204" pitchFamily="34" charset="0"/>
              </a:rPr>
              <a:t>These two clocks have had their minute hand broken off.</a:t>
            </a:r>
          </a:p>
          <a:p>
            <a:r>
              <a:rPr lang="en-GB" sz="1200" dirty="0">
                <a:latin typeface="Century Gothic" panose="020B0502020202020204" pitchFamily="34" charset="0"/>
              </a:rPr>
              <a:t>Work out what the time should be anyway.</a:t>
            </a:r>
            <a:endParaRPr lang="en-GB" sz="1200" dirty="0">
              <a:latin typeface="Century Gothic" panose="020B0502020202020204" pitchFamily="34" charset="0"/>
            </a:endParaRPr>
          </a:p>
        </p:txBody>
      </p:sp>
      <p:sp>
        <p:nvSpPr>
          <p:cNvPr id="34" name="TextBox 33"/>
          <p:cNvSpPr txBox="1"/>
          <p:nvPr/>
        </p:nvSpPr>
        <p:spPr>
          <a:xfrm>
            <a:off x="7845348" y="4300299"/>
            <a:ext cx="2330605" cy="1384995"/>
          </a:xfrm>
          <a:prstGeom prst="rect">
            <a:avLst/>
          </a:prstGeom>
          <a:noFill/>
        </p:spPr>
        <p:txBody>
          <a:bodyPr wrap="square" rtlCol="0">
            <a:spAutoFit/>
          </a:bodyPr>
          <a:lstStyle/>
          <a:p>
            <a:r>
              <a:rPr lang="en-GB" sz="1400" i="1" dirty="0">
                <a:latin typeface="Century Gothic" panose="020B0502020202020204" pitchFamily="34" charset="0"/>
              </a:rPr>
              <a:t>Find clocks and watches and see if you can work out what the times are _ o’clock and half past – on real watches and clocks.</a:t>
            </a:r>
            <a:endParaRPr lang="en-GB" sz="1400" i="1" dirty="0">
              <a:latin typeface="Century Gothic" panose="020B0502020202020204" pitchFamily="34" charset="0"/>
            </a:endParaRPr>
          </a:p>
        </p:txBody>
      </p:sp>
    </p:spTree>
    <p:extLst>
      <p:ext uri="{BB962C8B-B14F-4D97-AF65-F5344CB8AC3E}">
        <p14:creationId xmlns:p14="http://schemas.microsoft.com/office/powerpoint/2010/main" val="1967320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2110558" y="947243"/>
          <a:ext cx="8227217" cy="4272096"/>
        </p:xfrm>
        <a:graphic>
          <a:graphicData uri="http://schemas.openxmlformats.org/drawingml/2006/table">
            <a:tbl>
              <a:tblPr firstRow="1" bandRow="1">
                <a:effectLst/>
                <a:tableStyleId>{5C22544A-7EE6-4342-B048-85BDC9FD1C3A}</a:tableStyleId>
              </a:tblPr>
              <a:tblGrid>
                <a:gridCol w="859129">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543462">
                <a:tc grid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rgbClr val="000000"/>
                          </a:solidFill>
                          <a:latin typeface="Century Gothic" pitchFamily="34"/>
                        </a:rPr>
                        <a:t>Summer 2: Week 1: Assessment</a:t>
                      </a:r>
                    </a:p>
                    <a:p>
                      <a:pPr lvl="0"/>
                      <a:endParaRPr lang="en-GB" sz="1400" dirty="0">
                        <a:solidFill>
                          <a:srgbClr val="000000"/>
                        </a:solidFill>
                        <a:latin typeface="Century Gothic" pitchFamily="34"/>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1" marB="34291"/>
                </a:tc>
                <a:tc hMerge="1">
                  <a:txBody>
                    <a:bodyPr/>
                    <a:lstStyle/>
                    <a:p>
                      <a:pPr lvl="0" algn="ctr"/>
                      <a:endParaRPr lang="en-GB" sz="1400" dirty="0">
                        <a:latin typeface="Century Gothic" pitchFamily="34"/>
                      </a:endParaRPr>
                    </a:p>
                  </a:txBody>
                  <a:tcPr marL="68580" marR="68580" marT="34291" marB="34291"/>
                </a:tc>
                <a:extLst>
                  <a:ext uri="{0D108BD9-81ED-4DB2-BD59-A6C34878D82A}">
                    <a16:rowId xmlns:a16="http://schemas.microsoft.com/office/drawing/2014/main" val="10000"/>
                  </a:ext>
                </a:extLst>
              </a:tr>
              <a:tr h="543462">
                <a:tc grid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smtClean="0">
                        <a:solidFill>
                          <a:srgbClr val="000000"/>
                        </a:solidFill>
                        <a:latin typeface="Century Gothic" pitchFamily="34"/>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1" marB="34291"/>
                </a:tc>
                <a:tc hMerge="1">
                  <a:txBody>
                    <a:bodyPr/>
                    <a:lstStyle/>
                    <a:p>
                      <a:pPr lvl="0" algn="ctr"/>
                      <a:endParaRPr lang="en-GB" sz="1400" dirty="0">
                        <a:latin typeface="Century Gothic" pitchFamily="34"/>
                      </a:endParaRPr>
                    </a:p>
                  </a:txBody>
                  <a:tcPr marL="68580" marR="68580" marT="34291" marB="34291"/>
                </a:tc>
                <a:extLst>
                  <a:ext uri="{0D108BD9-81ED-4DB2-BD59-A6C34878D82A}">
                    <a16:rowId xmlns:a16="http://schemas.microsoft.com/office/drawing/2014/main" val="10001"/>
                  </a:ext>
                </a:extLst>
              </a:tr>
              <a:tr h="543462">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200" b="1" dirty="0" smtClean="0">
                          <a:solidFill>
                            <a:schemeClr val="tx1"/>
                          </a:solidFill>
                          <a:latin typeface="Century Gothic" panose="020B0502020202020204" pitchFamily="34" charset="0"/>
                        </a:rPr>
                        <a:t>Measures :</a:t>
                      </a:r>
                      <a:r>
                        <a:rPr lang="en-GB" sz="1200" b="1" baseline="0" dirty="0" smtClean="0">
                          <a:solidFill>
                            <a:schemeClr val="tx1"/>
                          </a:solidFill>
                          <a:latin typeface="Century Gothic" panose="020B0502020202020204" pitchFamily="34" charset="0"/>
                        </a:rPr>
                        <a:t> </a:t>
                      </a:r>
                      <a:r>
                        <a:rPr lang="en-GB" sz="1200" b="1" kern="1200" dirty="0" smtClean="0">
                          <a:solidFill>
                            <a:schemeClr val="dk1"/>
                          </a:solidFill>
                          <a:effectLst/>
                          <a:latin typeface="Century Gothic" pitchFamily="34" charset="0"/>
                          <a:ea typeface="+mn-ea"/>
                          <a:cs typeface="+mn-cs"/>
                        </a:rPr>
                        <a:t>Time</a:t>
                      </a:r>
                      <a:r>
                        <a:rPr lang="en-GB" sz="1200" b="0" kern="1200" dirty="0" smtClean="0">
                          <a:solidFill>
                            <a:schemeClr val="dk1"/>
                          </a:solidFill>
                          <a:effectLst/>
                          <a:latin typeface="Century Gothic" pitchFamily="34" charset="0"/>
                          <a:ea typeface="+mn-ea"/>
                          <a:cs typeface="+mn-cs"/>
                        </a:rPr>
                        <a:t>: </a:t>
                      </a:r>
                      <a:r>
                        <a:rPr lang="en-GB" sz="12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0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1" marB="34291"/>
                </a:tc>
                <a:tc>
                  <a:txBody>
                    <a:bodyPr/>
                    <a:lstStyle/>
                    <a:p>
                      <a:pPr lvl="0" algn="ctr"/>
                      <a:r>
                        <a:rPr lang="en-GB" sz="1400" dirty="0">
                          <a:latin typeface="Century Gothic" pitchFamily="34"/>
                        </a:rPr>
                        <a:t>My Teacher</a:t>
                      </a:r>
                    </a:p>
                  </a:txBody>
                  <a:tcPr marL="68580" marR="68580" marT="34291" marB="34291"/>
                </a:tc>
                <a:extLst>
                  <a:ext uri="{0D108BD9-81ED-4DB2-BD59-A6C34878D82A}">
                    <a16:rowId xmlns:a16="http://schemas.microsoft.com/office/drawing/2014/main" val="10002"/>
                  </a:ext>
                </a:extLst>
              </a:tr>
              <a:tr h="278096">
                <a:tc>
                  <a:txBody>
                    <a:bodyPr/>
                    <a:lstStyle/>
                    <a:p>
                      <a:pPr lvl="0"/>
                      <a:endParaRPr lang="en-GB" sz="1400" dirty="0">
                        <a:latin typeface="Century Gothic" pitchFamily="34"/>
                      </a:endParaRPr>
                    </a:p>
                  </a:txBody>
                  <a:tcPr marL="68580" marR="68580" marT="34291" marB="34291">
                    <a:solidFill>
                      <a:srgbClr val="2E75B6"/>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half an hour before or half an hour after a given time to half past or o’clock?</a:t>
                      </a: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3"/>
                  </a:ext>
                </a:extLst>
              </a:tr>
              <a:tr h="480071">
                <a:tc gridSpan="2">
                  <a:txBody>
                    <a:bodyPr/>
                    <a:lstStyle/>
                    <a:p>
                      <a:pPr lvl="0"/>
                      <a:endParaRPr lang="en-GB" sz="1400" dirty="0">
                        <a:latin typeface="Century Gothic" pitchFamily="34"/>
                      </a:endParaRPr>
                    </a:p>
                  </a:txBody>
                  <a:tcPr marL="68580" marR="68580" marT="34291" marB="34291">
                    <a:solidFill>
                      <a:srgbClr val="9DC3E6"/>
                    </a:solidFill>
                  </a:tcPr>
                </a:tc>
                <a:tc hMerge="1">
                  <a:txBody>
                    <a:bodyPr/>
                    <a:lstStyle/>
                    <a:p>
                      <a:endParaRPr lang="en-GB"/>
                    </a:p>
                  </a:txBody>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one hour before or one hour after a given time to o’clock or half past?</a:t>
                      </a: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4"/>
                  </a:ext>
                </a:extLst>
              </a:tr>
              <a:tr h="480071">
                <a:tc gridSpan="3">
                  <a:txBody>
                    <a:bodyPr/>
                    <a:lstStyle/>
                    <a:p>
                      <a:pPr lvl="0"/>
                      <a:endParaRPr lang="en-GB" sz="1400" dirty="0">
                        <a:latin typeface="Century Gothic" pitchFamily="34"/>
                      </a:endParaRPr>
                    </a:p>
                  </a:txBody>
                  <a:tcPr marL="68580" marR="68580" marT="34291" marB="34291">
                    <a:solidFill>
                      <a:srgbClr val="2E75B6"/>
                    </a:solidFill>
                  </a:tcPr>
                </a:tc>
                <a:tc hMerge="1">
                  <a:txBody>
                    <a:bodyPr/>
                    <a:lstStyle/>
                    <a:p>
                      <a:endParaRPr lang="en-GB"/>
                    </a:p>
                  </a:txBody>
                  <a:tcPr/>
                </a:tc>
                <a:tc hMerge="1">
                  <a:txBody>
                    <a:bodyPr/>
                    <a:lstStyle/>
                    <a:p>
                      <a:endParaRPr lang="en-GB"/>
                    </a:p>
                  </a:txBody>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half past one through to half past twelve on a clock face?</a:t>
                      </a:r>
                    </a:p>
                  </a:txBody>
                  <a:tcPr marL="68580" marR="68580" marT="34291" marB="34291"/>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5"/>
                  </a:ext>
                </a:extLst>
              </a:tr>
              <a:tr h="480071">
                <a:tc gridSpan="4">
                  <a:txBody>
                    <a:bodyPr/>
                    <a:lstStyle/>
                    <a:p>
                      <a:pPr lvl="0"/>
                      <a:endParaRPr lang="en-GB" sz="1400" dirty="0">
                        <a:latin typeface="Century Gothic" pitchFamily="34"/>
                      </a:endParaRPr>
                    </a:p>
                  </a:txBody>
                  <a:tcPr marL="68580" marR="68580" marT="34291" marB="34291">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one o’clock through to 12 o’clock on a clock face?</a:t>
                      </a:r>
                    </a:p>
                  </a:txBody>
                  <a:tcPr marL="68580" marR="68580" marT="34291" marB="34291"/>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6"/>
                  </a:ext>
                </a:extLst>
              </a:tr>
              <a:tr h="480071">
                <a:tc gridSpan="5">
                  <a:txBody>
                    <a:bodyPr/>
                    <a:lstStyle/>
                    <a:p>
                      <a:pPr lvl="0"/>
                      <a:endParaRPr lang="en-GB" sz="1400" dirty="0">
                        <a:latin typeface="Century Gothic" pitchFamily="34"/>
                      </a:endParaRPr>
                    </a:p>
                  </a:txBody>
                  <a:tcPr marL="68580" marR="68580" marT="34291" marB="34291">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explain what</a:t>
                      </a:r>
                      <a:r>
                        <a:rPr lang="en-GB" sz="1400" baseline="0" dirty="0" smtClean="0">
                          <a:latin typeface="Century Gothic" panose="020B0502020202020204" pitchFamily="34" charset="0"/>
                        </a:rPr>
                        <a:t> you might be doing at 10 o’clock in the morning and ten o’clock at night?</a:t>
                      </a:r>
                      <a:endParaRPr lang="en-GB" sz="1400" dirty="0" smtClean="0">
                        <a:latin typeface="Century Gothic" panose="020B0502020202020204" pitchFamily="34" charset="0"/>
                      </a:endParaRPr>
                    </a:p>
                  </a:txBody>
                  <a:tcPr marL="68580" marR="68580" marT="34291" marB="34291"/>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7"/>
                  </a:ext>
                </a:extLst>
              </a:tr>
            </a:tbl>
          </a:graphicData>
        </a:graphic>
      </p:graphicFrame>
      <p:sp>
        <p:nvSpPr>
          <p:cNvPr id="15415" name="Up Arrow 8"/>
          <p:cNvSpPr>
            <a:spLocks/>
          </p:cNvSpPr>
          <p:nvPr/>
        </p:nvSpPr>
        <p:spPr bwMode="auto">
          <a:xfrm>
            <a:off x="9010651" y="2752253"/>
            <a:ext cx="542925" cy="2467086"/>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4" name="Slide Number Placeholder 3"/>
          <p:cNvSpPr>
            <a:spLocks noGrp="1"/>
          </p:cNvSpPr>
          <p:nvPr>
            <p:ph type="sldNum" sz="quarter" idx="12"/>
          </p:nvPr>
        </p:nvSpPr>
        <p:spPr/>
        <p:txBody>
          <a:bodyPr/>
          <a:lstStyle/>
          <a:p>
            <a:fld id="{BD94B9D1-689F-45DB-9E62-C7110AF6A8C8}" type="slidenum">
              <a:rPr lang="en-GB" smtClean="0"/>
              <a:t>10</a:t>
            </a:fld>
            <a:endParaRPr lang="en-GB" dirty="0"/>
          </a:p>
        </p:txBody>
      </p:sp>
    </p:spTree>
    <p:extLst>
      <p:ext uri="{BB962C8B-B14F-4D97-AF65-F5344CB8AC3E}">
        <p14:creationId xmlns:p14="http://schemas.microsoft.com/office/powerpoint/2010/main" val="574694560"/>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1745</Words>
  <Application>Microsoft Office PowerPoint</Application>
  <PresentationFormat>Widescreen</PresentationFormat>
  <Paragraphs>313</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Century Gothic</vt:lpstr>
      <vt:lpstr>Times New Roman</vt:lpstr>
      <vt:lpstr>Wingdings</vt:lpstr>
      <vt:lpstr>Office Theme</vt:lpstr>
      <vt:lpstr>Year 1: Summer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Summer 1</dc:title>
  <dc:creator>Craig Marsh</dc:creator>
  <cp:lastModifiedBy>Craig Marsh</cp:lastModifiedBy>
  <cp:revision>1</cp:revision>
  <dcterms:created xsi:type="dcterms:W3CDTF">2020-07-12T19:59:41Z</dcterms:created>
  <dcterms:modified xsi:type="dcterms:W3CDTF">2020-07-12T20:00:18Z</dcterms:modified>
</cp:coreProperties>
</file>