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369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81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319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026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588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956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4892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1905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8757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2306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259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B8F18D-F4D1-494A-9D9B-C4DA7CF728D2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B53B1-6F97-4EDC-94F1-0D7847409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060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5920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1: Week 6: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1 Week 6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Geometry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2D and 3D Shapes: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common 2D and 3D shapes and everyday objects.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8556">
                <a:tc gridSpan="3"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96890">
                <a:tc gridSpan="3">
                  <a:txBody>
                    <a:bodyPr/>
                    <a:lstStyle/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0"/>
          <a:stretch/>
        </p:blipFill>
        <p:spPr>
          <a:xfrm>
            <a:off x="2053098" y="2101787"/>
            <a:ext cx="730800" cy="7234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4198" y="2087787"/>
            <a:ext cx="730800" cy="730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783" y="2264158"/>
            <a:ext cx="578168" cy="58010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5320" y="2241629"/>
            <a:ext cx="425766" cy="53654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2696" y="2283246"/>
            <a:ext cx="1115730" cy="541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117" y="2088029"/>
            <a:ext cx="730800" cy="7308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093398" y="2937511"/>
            <a:ext cx="321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These items have circles.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Find more items that have a circle in them.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35730" y="2913921"/>
            <a:ext cx="32139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These items are spherical.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Find more items that are spherical.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298" y="3981166"/>
            <a:ext cx="1133672" cy="121932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996628" y="4233354"/>
            <a:ext cx="826896" cy="75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2093398" y="5280661"/>
            <a:ext cx="3213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What are the differences and similarities between a cube and a square?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Explain using geometric language.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509" y="4081613"/>
            <a:ext cx="841389" cy="10184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1062" y="4081612"/>
            <a:ext cx="704850" cy="98858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135730" y="5200493"/>
            <a:ext cx="3330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Look at the net for a cylinder and the cylinder above. Describe some differences and similarities between them.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3615630" y="2103506"/>
            <a:ext cx="728874" cy="720000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1458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55588"/>
          <a:ext cx="8564136" cy="60994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2D and 3D Shapes: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common 2D and 3D shapes and everyday objects.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9197">
                <a:tc rowSpan="3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a set of triangles and pyramids,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rectangles and cuboids,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circles and spheres,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3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closely at a range of 3D shapes. Start with a cube and cuboid and consider the 2D shapes that make up each of the 3D shapes looked at.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Remind pupils of where they can find examples of the 3D shapes looked at in the outside environment, pointing out that some of the shapes are chosen for a range of properties that they have, e.g. strength of triangles and pyramids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Look at the properties of 3D and 2D shapes and use correct geometrical language when doing so.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Look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at the following triangles and consider their similarities and differences: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2 similarities and 2 differences.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Now do the same with cuboids.</a:t>
                      </a:r>
                    </a:p>
                    <a:p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46361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Look at the following 3D cuboid shapes.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Consider their similarities and differences: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78628">
                <a:tc vMerge="1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Find as many cuboids; cylinders; cubes; spheres and pyramids as you can that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we use everyday.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Start by thinking of sweet containers. Some are very well known.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Isosceles Triangle 4"/>
          <p:cNvSpPr/>
          <p:nvPr/>
        </p:nvSpPr>
        <p:spPr>
          <a:xfrm>
            <a:off x="6141720" y="2308860"/>
            <a:ext cx="514350" cy="5029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Isosceles Triangle 5"/>
          <p:cNvSpPr/>
          <p:nvPr/>
        </p:nvSpPr>
        <p:spPr>
          <a:xfrm rot="10800000">
            <a:off x="6656070" y="2308860"/>
            <a:ext cx="514350" cy="5029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ight Triangle 6"/>
          <p:cNvSpPr/>
          <p:nvPr/>
        </p:nvSpPr>
        <p:spPr>
          <a:xfrm>
            <a:off x="7319010" y="2308860"/>
            <a:ext cx="434340" cy="502920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Isosceles Triangle 7"/>
          <p:cNvSpPr/>
          <p:nvPr/>
        </p:nvSpPr>
        <p:spPr>
          <a:xfrm rot="5400000">
            <a:off x="7888419" y="2303145"/>
            <a:ext cx="514350" cy="5029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Isosceles Triangle 8"/>
          <p:cNvSpPr/>
          <p:nvPr/>
        </p:nvSpPr>
        <p:spPr>
          <a:xfrm>
            <a:off x="8496300" y="2057400"/>
            <a:ext cx="514350" cy="75438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Cube 9"/>
          <p:cNvSpPr/>
          <p:nvPr/>
        </p:nvSpPr>
        <p:spPr>
          <a:xfrm>
            <a:off x="6256020" y="4263390"/>
            <a:ext cx="914400" cy="40005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Cube 10"/>
          <p:cNvSpPr/>
          <p:nvPr/>
        </p:nvSpPr>
        <p:spPr>
          <a:xfrm rot="5400000">
            <a:off x="7111179" y="4304666"/>
            <a:ext cx="914400" cy="40005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Cube 11"/>
          <p:cNvSpPr/>
          <p:nvPr/>
        </p:nvSpPr>
        <p:spPr>
          <a:xfrm>
            <a:off x="7894134" y="4047492"/>
            <a:ext cx="1116516" cy="806131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5418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0090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Mastering this Objective - Deeper Understanding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2D and 3D Shapes: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common 2D and 3D shapes and everyday objects.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17899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a set of triangles and pyramids,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rectangles and cuboids,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circles and spheres, recognising their similarities and differences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Describe a net to your friend and see if they are able to follow your instructions.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Swap tasks so that your friend describes a net to you.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5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Describe the similarities and differences between these 2D and 3D shapes: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48046" y="1721034"/>
            <a:ext cx="1273878" cy="16687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9762" y="1928000"/>
            <a:ext cx="1292476" cy="11218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5065" y="3337916"/>
            <a:ext cx="1464310" cy="14502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449" y="3153722"/>
            <a:ext cx="1350353" cy="163449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550595" y="4892041"/>
            <a:ext cx="32952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Look at the nets of the 3D shapes above.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Describe how they are made up in terms of their 2D shapes.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405" y="3970967"/>
            <a:ext cx="857250" cy="857250"/>
          </a:xfrm>
          <a:prstGeom prst="rect">
            <a:avLst/>
          </a:prstGeom>
        </p:spPr>
      </p:pic>
      <p:sp>
        <p:nvSpPr>
          <p:cNvPr id="12" name="Isosceles Triangle 11"/>
          <p:cNvSpPr/>
          <p:nvPr/>
        </p:nvSpPr>
        <p:spPr>
          <a:xfrm>
            <a:off x="8895454" y="3966071"/>
            <a:ext cx="903866" cy="674509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987541" y="4788213"/>
            <a:ext cx="34016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Square-based pyramid       triangle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830" y="5089921"/>
            <a:ext cx="914400" cy="914400"/>
          </a:xfrm>
          <a:prstGeom prst="rect">
            <a:avLst/>
          </a:prstGeom>
        </p:spPr>
      </p:pic>
      <p:sp>
        <p:nvSpPr>
          <p:cNvPr id="15" name="Oval 14"/>
          <p:cNvSpPr/>
          <p:nvPr/>
        </p:nvSpPr>
        <p:spPr>
          <a:xfrm>
            <a:off x="9100745" y="5203565"/>
            <a:ext cx="691963" cy="66961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7268535" y="5964291"/>
            <a:ext cx="34016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           Sphere                    circle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861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6195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1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6: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Geometry: 2D and 3D Shapes: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common 2D and 3D shapes and everyday objects.</a:t>
                      </a:r>
                      <a:endParaRPr lang="en-GB" sz="2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sort a set of triangles and pyramids, recognising their similarities and differences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rectangles and cuboids, recognising their similarities and differences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Gather a set of circles and spheres, recognising their similarities and differences</a:t>
                      </a:r>
                      <a:endParaRPr lang="en-GB" sz="1200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0" dirty="0" smtClean="0">
                          <a:latin typeface="Century Gothic" panose="020B0502020202020204" pitchFamily="34" charset="0"/>
                        </a:rPr>
                        <a:t>Think of 5 different uses for a cube and a cuboid.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400" b="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Using cubes, cuboids, spheres, cylinders, square-based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pyramids and triangular-based pyramids, create a model.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Try to make the model as interesting as possible.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Record the model in your maths book and state which shapes you have used. Challenge your friend to create a model with a specific number of shapes that you give them.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Photograph your models and place them into your maths books.</a:t>
                      </a:r>
                      <a:endParaRPr lang="en-GB" sz="12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48046" y="1721034"/>
            <a:ext cx="1273878" cy="166878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318760" y="1725930"/>
            <a:ext cx="15544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Look at the net of a cube.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Try and make one up and join together using sticky tape. </a:t>
            </a:r>
            <a:endParaRPr lang="en-GB" sz="1200" dirty="0">
              <a:latin typeface="Century Gothic" panose="020B0502020202020204" pitchFamily="34" charset="0"/>
            </a:endParaRPr>
          </a:p>
          <a:p>
            <a:r>
              <a:rPr lang="en-GB" sz="1200" dirty="0">
                <a:latin typeface="Century Gothic" panose="020B0502020202020204" pitchFamily="34" charset="0"/>
              </a:rPr>
              <a:t>Make it into a dice but check how the numbers opposite each other always add up to 7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4271" y="2045971"/>
            <a:ext cx="1668780" cy="136581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862060" y="1725930"/>
            <a:ext cx="14287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Century Gothic" panose="020B0502020202020204" pitchFamily="34" charset="0"/>
              </a:rPr>
              <a:t>Look at how a net of a cuboid works.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Try making your own.</a:t>
            </a:r>
          </a:p>
          <a:p>
            <a:r>
              <a:rPr lang="en-GB" sz="1200" dirty="0">
                <a:latin typeface="Century Gothic" panose="020B0502020202020204" pitchFamily="34" charset="0"/>
              </a:rPr>
              <a:t>Design it as a sweet that you have just created and decorate your cuboid accordingly.</a:t>
            </a:r>
            <a:endParaRPr lang="en-GB" sz="1200" dirty="0">
              <a:latin typeface="Century Gothic" panose="020B0502020202020204" pitchFamily="34" charset="0"/>
            </a:endParaRPr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/>
          </p:nvPr>
        </p:nvGraphicFramePr>
        <p:xfrm>
          <a:off x="3550595" y="4575197"/>
          <a:ext cx="3246446" cy="17811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32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3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5271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Cube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Cuboid</a:t>
                      </a:r>
                      <a:endParaRPr lang="en-GB" sz="14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271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271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271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271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271"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057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642113"/>
          <a:ext cx="8227216" cy="480060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859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1: Week 6: Assessment (as Spring 1: Week 3)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8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Geometry: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Shapes: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Identify 2D shapes on the surface of 3D shapes.</a:t>
                      </a:r>
                      <a:endParaRPr lang="en-GB" sz="1400" b="1" dirty="0" smtClean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fontAlgn="auto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Can you appreciate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 why certain shapes are used for everyday things, e.g. bricks for building walls?</a:t>
                      </a:r>
                      <a:endParaRPr lang="en-GB" sz="1400" dirty="0">
                        <a:solidFill>
                          <a:schemeClr val="tx1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Can you identify the</a:t>
                      </a:r>
                      <a:r>
                        <a:rPr lang="en-GB" sz="1400" baseline="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 3D shapes: </a:t>
                      </a:r>
                      <a:r>
                        <a:rPr lang="en-GB" sz="1400" dirty="0" smtClean="0">
                          <a:latin typeface="Century Gothic" pitchFamily="34"/>
                        </a:rPr>
                        <a:t>cube, cuboid, square-based pyramid;</a:t>
                      </a:r>
                      <a:r>
                        <a:rPr lang="en-GB" sz="1400" baseline="0" dirty="0" smtClean="0">
                          <a:latin typeface="Century Gothic" pitchFamily="34"/>
                        </a:rPr>
                        <a:t> triangular-based pyramid, sphere and cylinder in the indoor and outdoor environment?</a:t>
                      </a:r>
                      <a:r>
                        <a:rPr lang="en-GB" sz="1400" dirty="0" smtClean="0">
                          <a:latin typeface="Century Gothic" pitchFamily="34"/>
                        </a:rPr>
                        <a:t>.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itchFamily="34"/>
                        </a:rPr>
                        <a:t>Can you identify the 2D shapes that make up:  </a:t>
                      </a:r>
                      <a:r>
                        <a:rPr lang="en-GB" sz="1400" dirty="0" smtClean="0">
                          <a:latin typeface="Century Gothic" pitchFamily="34"/>
                        </a:rPr>
                        <a:t>cube, cuboid, square-based pyramid;</a:t>
                      </a:r>
                      <a:r>
                        <a:rPr lang="en-GB" sz="1400" baseline="0" dirty="0" smtClean="0">
                          <a:latin typeface="Century Gothic" pitchFamily="34"/>
                        </a:rPr>
                        <a:t> triangular-based pyramid, sphere and cylinder?</a:t>
                      </a:r>
                      <a:endParaRPr lang="en-GB" sz="1400" dirty="0" smtClean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>
                          <a:latin typeface="Century Gothic" pitchFamily="34"/>
                        </a:rPr>
                        <a:t>Can you identify and name the common 3D shapes: cube, cuboid, square-based pyramid;</a:t>
                      </a:r>
                      <a:r>
                        <a:rPr lang="en-GB" sz="1400" baseline="0" dirty="0" smtClean="0">
                          <a:latin typeface="Century Gothic" pitchFamily="34"/>
                        </a:rPr>
                        <a:t> triangular-based pyramid, sphere and cylinder?</a:t>
                      </a:r>
                      <a:endParaRPr lang="en-GB" sz="1400" dirty="0" smtClean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latin typeface="Century Gothic" pitchFamily="34"/>
                        </a:rPr>
                        <a:t>Can you identify and name the common 2D shapes: circle, triangle, rectangle</a:t>
                      </a:r>
                      <a:r>
                        <a:rPr lang="en-GB" sz="1400" baseline="0" dirty="0" smtClean="0">
                          <a:latin typeface="Century Gothic" pitchFamily="34"/>
                        </a:rPr>
                        <a:t> and</a:t>
                      </a:r>
                      <a:r>
                        <a:rPr lang="en-GB" sz="1400" dirty="0" smtClean="0">
                          <a:latin typeface="Century Gothic" pitchFamily="34"/>
                        </a:rPr>
                        <a:t> square?</a:t>
                      </a:r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2316173"/>
            <a:ext cx="648072" cy="3126541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102403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/>
          </p:nvPr>
        </p:nvGraphicFramePr>
        <p:xfrm>
          <a:off x="1981200" y="296315"/>
          <a:ext cx="8229600" cy="60140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10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1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304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37403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407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itchFamily="34" charset="0"/>
                        </a:rPr>
                        <a:t>Summer 2: Week 1: Pre-Learning Task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6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latin typeface="Century Gothic" pitchFamily="34" charset="0"/>
                        </a:rPr>
                        <a:t>The pre-learning task below could be used to assess pupils’ starting points within this objective. It needs to be completed by all/ or some of the pupils in advance of the main teaching.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gridSpan="2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Name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r>
                        <a:rPr lang="en-GB" dirty="0" smtClean="0">
                          <a:latin typeface="Century Gothic" pitchFamily="34" charset="0"/>
                        </a:rPr>
                        <a:t>Summer 2 Week 1</a:t>
                      </a:r>
                      <a:endParaRPr lang="en-GB" dirty="0">
                        <a:latin typeface="Century Gothic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Objective:</a:t>
                      </a:r>
                    </a:p>
                    <a:p>
                      <a:r>
                        <a:rPr lang="en-GB" sz="1400" b="1" dirty="0" smtClean="0">
                          <a:latin typeface="Century Gothic" pitchFamily="34" charset="0"/>
                        </a:rPr>
                        <a:t>Measures</a:t>
                      </a: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Time:</a:t>
                      </a:r>
                      <a:r>
                        <a:rPr lang="en-GB" sz="1400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3855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Using the terms: morning; afternoon; evening and night, show when these events</a:t>
                      </a: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 are most likely to happen: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Breakfast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Bed Time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Do homework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Moon is out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Sun rises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Hottest time of day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baseline="0" dirty="0" smtClean="0">
                          <a:latin typeface="Century Gothic" panose="020B0502020202020204" pitchFamily="34" charset="0"/>
                        </a:rPr>
                        <a:t>Have tea/ supper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Use the terms earlier or later to fill in the blanks: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In the week Tuesday is __________ than Thursday.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In the year Easter comes __________ than the summer holidays.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>
                          <a:latin typeface="Century Gothic" panose="020B0502020202020204" pitchFamily="34" charset="0"/>
                        </a:rPr>
                        <a:t>School finishes ______________ than lunchtime.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96646">
                <a:tc gridSpan="3">
                  <a:txBody>
                    <a:bodyPr/>
                    <a:lstStyle/>
                    <a:p>
                      <a:pPr algn="l"/>
                      <a:r>
                        <a:rPr lang="en-GB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Link the event with the time: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12.00 noon               Get home from school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4.00 in the afternoon                    go to bed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10.00 in the morning                   have lunch</a:t>
                      </a:r>
                    </a:p>
                    <a:p>
                      <a:pPr algn="l"/>
                      <a:endParaRPr lang="en-GB" sz="12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8.00 at night                                   do maths</a:t>
                      </a:r>
                    </a:p>
                    <a:p>
                      <a:pPr algn="l"/>
                      <a:endParaRPr lang="en-GB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en-GB" sz="1400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Put in the correct time:</a:t>
                      </a: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endParaRPr lang="en-GB" sz="1600" dirty="0" smtClean="0"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en-GB" sz="1600" dirty="0" smtClean="0">
                          <a:latin typeface="Century Gothic" panose="020B0502020202020204" pitchFamily="34" charset="0"/>
                        </a:rPr>
                        <a:t>Ten past three     twenty to four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b="1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318" y="4666298"/>
            <a:ext cx="1288733" cy="12887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1951" y="4666297"/>
            <a:ext cx="1288733" cy="1288733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7393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13932" y="255588"/>
          <a:ext cx="8564136" cy="601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7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667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Practice and Consolidation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Oral and Mental Activities</a:t>
                      </a:r>
                    </a:p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Pencil and Paper</a:t>
                      </a:r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 Activities</a:t>
                      </a:r>
                    </a:p>
                    <a:p>
                      <a:r>
                        <a:rPr lang="en-GB" sz="1400" b="1" baseline="0" dirty="0" smtClean="0">
                          <a:latin typeface="Century Gothic" panose="020B0502020202020204" pitchFamily="34" charset="0"/>
                        </a:rPr>
                        <a:t>Examples:</a:t>
                      </a:r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64932">
                <a:tc rowSpan="4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Revise previous work done on time, reminding pupils of the five minute intervals and appropriate use of terminology.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Consider the things that happen in morning; afternoon, evening and night time. Build a picture of the things that typically happen at these times.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Use terms like ‘ one hour later’ and ‘one hour earlier’.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Get pupils to think about time intervals during a typical day, e.g. arrive at school and going home from school.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Put in the time on clock faces: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10 past 5            25 to 7           20 to 8           5 past 3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4837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Working out what the time is on clock faces:</a:t>
                      </a: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  <a:p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162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3 things that happen typically in the morning.</a:t>
                      </a:r>
                    </a:p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Name 3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things that happen typically in the afternoon.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3 things that happen typically in the evening.</a:t>
                      </a: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Name 3 things that happen typically at night.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8200">
                <a:tc vMerge="1">
                  <a:txBody>
                    <a:bodyPr/>
                    <a:lstStyle/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Century Gothic" panose="020B0502020202020204" pitchFamily="34" charset="0"/>
                        </a:rPr>
                        <a:t>If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I arrive at school at 8 in the morning and I have lunch at 12 noon, how much time has passed between arriving and lunch?</a:t>
                      </a:r>
                    </a:p>
                    <a:p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 wake up at 7 in the morning and I go to bed at 8 at night. How much time has passed between getting up and going to bed? </a:t>
                      </a:r>
                      <a:endParaRPr lang="en-GB" sz="120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008" y="1808798"/>
            <a:ext cx="785813" cy="7858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1" y="1808797"/>
            <a:ext cx="785813" cy="7858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394" y="1808797"/>
            <a:ext cx="785813" cy="7858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087" y="1808796"/>
            <a:ext cx="785813" cy="7858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150077"/>
            <a:ext cx="785813" cy="78581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701" y="3150077"/>
            <a:ext cx="785813" cy="7858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394" y="3150077"/>
            <a:ext cx="785813" cy="7858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2087" y="3140868"/>
            <a:ext cx="785813" cy="785813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 flipV="1">
            <a:off x="6488907" y="3401458"/>
            <a:ext cx="224039" cy="141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7527606" y="3542983"/>
            <a:ext cx="245907" cy="138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8271832" y="3542982"/>
            <a:ext cx="234466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H="1" flipV="1">
            <a:off x="9288138" y="3401458"/>
            <a:ext cx="196855" cy="1323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6488906" y="3542982"/>
            <a:ext cx="0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7527607" y="3452811"/>
            <a:ext cx="212329" cy="901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8506300" y="3542982"/>
            <a:ext cx="127161" cy="148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V="1">
            <a:off x="9484992" y="3371274"/>
            <a:ext cx="0" cy="1717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517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7"/>
          <a:ext cx="8564137" cy="57499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Mastering this Objective - Deeper Understanding</a:t>
                      </a:r>
                      <a:endParaRPr lang="en-GB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If pupils have mastered this objective they will</a:t>
                      </a:r>
                      <a:r>
                        <a:rPr lang="en-GB" sz="1400" b="1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be able to complete these activities independently: </a:t>
                      </a:r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0864">
                <a:tc row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TV Programme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time is 2.30 in the afternoon.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Scarlet says there are 2 hours to wait before her favourite TV programme starts.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What time does her favourite programme start?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film lasts for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two and a half hours.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started at quarter to six, what time will it finish?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Draw two clock faces to show start and finish time.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True or False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four o’clock and it will be half past five in 1 and a half hours.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six o’clock and it was half past three an hour and a half ago.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1 o’clock and it will be 3 o’clock in 2 hours’ time.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2054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Clock faces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1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Use clock faces to show what the time will be forty minutes past the times given below: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Twenty-five past Four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Ten past Seven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Quarter past Seven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 to Eleven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Twenty-five past Eleven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baseline="0" dirty="0" smtClean="0">
                          <a:latin typeface="Century Gothic" panose="020B0502020202020204" pitchFamily="34" charset="0"/>
                        </a:rPr>
                        <a:t>Swimming Lesson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Jay and Sam both swim at the town pool.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It takes Sam 30 minutes to get to the pool and it takes Jay 45 minutes to get there.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It takes both 15 minutes to change and get ready to swim.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At what time do both have to leave their houses if the lesson starts at 5.30?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960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825085" y="322636"/>
          <a:ext cx="8564137" cy="6049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03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68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Summer 2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: Week 1: Working at greater depth</a:t>
                      </a:r>
                      <a:endParaRPr lang="en-GB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b="1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Compare and sequence intervals of time.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Teaching Sequence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Activities for pupils working at greater depth: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81901">
                <a:tc rowSpan="2">
                  <a:txBody>
                    <a:bodyPr/>
                    <a:lstStyle/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Sequence events in a given day using appropriate time language, i.e. morning, afternoon, evening, night, earlier and later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Order a given number of time events to the given hour or half an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 out longest and shortest interval of times to the given hour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 algn="l"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GB" sz="1200" dirty="0" smtClean="0">
                          <a:solidFill>
                            <a:srgbClr val="00B05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Revise telling the time to 5 minute intervals</a:t>
                      </a: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lvl="0" indent="0"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endParaRPr lang="en-GB" sz="9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b="1" dirty="0" smtClean="0">
                          <a:latin typeface="Century Gothic" panose="020B0502020202020204" pitchFamily="34" charset="0"/>
                        </a:rPr>
                        <a:t>True or False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quarter past four and it will be quarter to six in 1 and a half hours.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ten past six and it was twenty to four an hour and a half ago.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It is twenty past three and it will be ten past five in 2 hours’ time.</a:t>
                      </a:r>
                    </a:p>
                    <a:p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True or False?</a:t>
                      </a:r>
                      <a:r>
                        <a:rPr lang="en-GB" sz="1200" baseline="0" dirty="0" smtClean="0">
                          <a:latin typeface="Century Gothic" panose="020B0502020202020204" pitchFamily="34" charset="0"/>
                        </a:rPr>
                        <a:t>     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Journey to Grandma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Harry visits his Grandma 3 times each week.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On Monday his journey took 20 minutes.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He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was 3 minutes slower on Wednesday.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He did the journey on Friday in 15 minutes.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On which day did his journey take the least amount of time?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What was the difference in time between his Wednesday and Friday journey? 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785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dirty="0" smtClean="0">
                          <a:latin typeface="Century Gothic" panose="020B0502020202020204" pitchFamily="34" charset="0"/>
                        </a:rPr>
                        <a:t>Playing Football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dirty="0" smtClean="0">
                          <a:latin typeface="Century Gothic" panose="020B0502020202020204" pitchFamily="34" charset="0"/>
                        </a:rPr>
                        <a:t>Rose, Jim</a:t>
                      </a: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 and Harry all play football for the local team. They all walk to the ground each Saturday morning.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Rose the longest to walk as she lives furthest away.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Jim 15 minutes less than Rose to walk to the ground.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It takes Harry only 10 minutes to get to the ground, which is 10 minutes less than Jim.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0" baseline="0" dirty="0" smtClean="0">
                          <a:latin typeface="Century Gothic" panose="020B0502020202020204" pitchFamily="34" charset="0"/>
                        </a:rPr>
                        <a:t>How long does it take Rose to walk to the ground?</a:t>
                      </a:r>
                      <a:endParaRPr lang="en-GB" sz="1200" b="0" dirty="0" smtClean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b="1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Party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class party is taking place on Saturday</a:t>
                      </a: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on at 12 noon.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200" kern="1200" baseline="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Henry will be taken by car and it will take him 45 minutes to get to the party.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Sally will have to walk but it will only take her 10 minutes to get there.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Javed will catch a bus and he will have to leave home 55 minutes before the party starts.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2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At what time will each person have to leave to get to the party on time?</a:t>
                      </a:r>
                      <a:endParaRPr lang="en-GB" sz="1200" kern="1200" dirty="0" smtClean="0">
                        <a:solidFill>
                          <a:schemeClr val="dk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752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ontent Placeholder 5"/>
          <p:cNvGraphicFramePr>
            <a:graphicFrameLocks noGrp="1"/>
          </p:cNvGraphicFramePr>
          <p:nvPr>
            <p:ph idx="1"/>
            <p:extLst/>
          </p:nvPr>
        </p:nvGraphicFramePr>
        <p:xfrm>
          <a:off x="1982392" y="1110743"/>
          <a:ext cx="8227216" cy="491394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295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9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49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84054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627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8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Summer 2: Week 1: Assessment ( as with Spring 2 Week 5)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pPr lvl="0" algn="ctr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0060">
                <a:tc gridSpan="9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The grid below helps to identify the journey</a:t>
                      </a:r>
                      <a:r>
                        <a:rPr lang="en-GB" sz="1400" baseline="0" dirty="0" smtClean="0">
                          <a:solidFill>
                            <a:srgbClr val="000000"/>
                          </a:solidFill>
                          <a:latin typeface="Century Gothic" pitchFamily="34"/>
                        </a:rPr>
                        <a:t> pupils make towards mastering this objective. It can be used by the teacher to keep an on-going check on progress or more likely placed in the pupils’ books so that they can keep their own checks.</a:t>
                      </a:r>
                      <a:endParaRPr lang="en-GB" sz="1400" dirty="0">
                        <a:solidFill>
                          <a:srgbClr val="000000"/>
                        </a:solidFill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 gridSpan="7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dirty="0" smtClean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Measures: Time: </a:t>
                      </a:r>
                      <a:r>
                        <a:rPr lang="en-GB" sz="1400" dirty="0" smtClean="0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Tell and write the time to five minutes, including quarter past/to the hour and draw the hands on a clock face to show these times.</a:t>
                      </a:r>
                      <a:endParaRPr lang="en-GB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Me</a:t>
                      </a: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400" dirty="0">
                          <a:latin typeface="Century Gothic" pitchFamily="34"/>
                        </a:rPr>
                        <a:t>My Teacher</a:t>
                      </a: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090"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lvl="0"/>
                      <a:r>
                        <a:rPr lang="en-GB" sz="1400" dirty="0" smtClean="0">
                          <a:latin typeface="Century Gothic" pitchFamily="34"/>
                        </a:rPr>
                        <a:t>Can you tell what the time will be five minutes later or what the time was five minutes earlier?</a:t>
                      </a:r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090">
                <a:tc gridSpan="2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d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raw times on clock faces to the intervals of o’clock, half past, quarter past and quarter to the hour?</a:t>
                      </a: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090">
                <a:tc gridSpan="3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five minute intervals to the hour?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8090">
                <a:tc gridSpan="4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in five minute intervals past the hour?</a:t>
                      </a: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8090">
                <a:tc gridSpan="5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quarter past and quarter to?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 smtClean="0">
                        <a:latin typeface="Century Gothic" pitchFamily="34" charset="0"/>
                      </a:endParaRPr>
                    </a:p>
                  </a:txBody>
                  <a:tcPr marL="68580" marR="68580" marT="34290" marB="3429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78090">
                <a:tc gridSpan="6"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>
                    <a:solidFill>
                      <a:srgbClr val="2E75B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Can</a:t>
                      </a:r>
                      <a:r>
                        <a:rPr lang="en-GB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 you r</a:t>
                      </a: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Century Gothic" pitchFamily="34" charset="0"/>
                          <a:ea typeface="+mn-ea"/>
                          <a:cs typeface="+mn-cs"/>
                        </a:rPr>
                        <a:t>ead the clock to o’clock and half past?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Century Gothic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lvl="0"/>
                      <a:endParaRPr lang="en-GB" sz="1400" dirty="0">
                        <a:latin typeface="Century Gothic" pitchFamily="34"/>
                      </a:endParaRPr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3156" name="Up Arrow 8"/>
          <p:cNvSpPr>
            <a:spLocks/>
          </p:cNvSpPr>
          <p:nvPr/>
        </p:nvSpPr>
        <p:spPr bwMode="auto">
          <a:xfrm>
            <a:off x="8820204" y="3021023"/>
            <a:ext cx="648072" cy="3003669"/>
          </a:xfrm>
          <a:custGeom>
            <a:avLst/>
            <a:gdLst>
              <a:gd name="T0" fmla="*/ 406537515 w 21600"/>
              <a:gd name="T1" fmla="*/ 0 h 21600"/>
              <a:gd name="T2" fmla="*/ 813073923 w 21600"/>
              <a:gd name="T3" fmla="*/ 2147483646 h 21600"/>
              <a:gd name="T4" fmla="*/ 406537515 w 21600"/>
              <a:gd name="T5" fmla="*/ 2147483646 h 21600"/>
              <a:gd name="T6" fmla="*/ 0 w 21600"/>
              <a:gd name="T7" fmla="*/ 2147483646 h 21600"/>
              <a:gd name="T8" fmla="*/ 0 w 21600"/>
              <a:gd name="T9" fmla="*/ 2147483646 h 21600"/>
              <a:gd name="T10" fmla="*/ 813073923 w 21600"/>
              <a:gd name="T11" fmla="*/ 2147483646 h 21600"/>
              <a:gd name="T12" fmla="*/ 17694720 60000 65536"/>
              <a:gd name="T13" fmla="*/ 0 60000 65536"/>
              <a:gd name="T14" fmla="*/ 5898240 60000 65536"/>
              <a:gd name="T15" fmla="*/ 11796480 60000 65536"/>
              <a:gd name="T16" fmla="*/ 11796480 60000 65536"/>
              <a:gd name="T17" fmla="*/ 0 60000 65536"/>
              <a:gd name="T18" fmla="*/ 5400 w 21600"/>
              <a:gd name="T19" fmla="*/ 977 h 21600"/>
              <a:gd name="T20" fmla="*/ 16200 w 21600"/>
              <a:gd name="T21" fmla="*/ 21600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5400" y="21600"/>
                </a:moveTo>
                <a:lnTo>
                  <a:pt x="5400" y="1954"/>
                </a:lnTo>
                <a:lnTo>
                  <a:pt x="0" y="1954"/>
                </a:lnTo>
                <a:lnTo>
                  <a:pt x="10800" y="0"/>
                </a:lnTo>
                <a:lnTo>
                  <a:pt x="21600" y="1954"/>
                </a:lnTo>
                <a:lnTo>
                  <a:pt x="16200" y="1954"/>
                </a:lnTo>
                <a:lnTo>
                  <a:pt x="16200" y="21600"/>
                </a:lnTo>
                <a:lnTo>
                  <a:pt x="5400" y="21600"/>
                </a:lnTo>
                <a:close/>
              </a:path>
            </a:pathLst>
          </a:custGeom>
          <a:solidFill>
            <a:srgbClr val="5B9BD5"/>
          </a:solidFill>
          <a:ln w="12701" cap="flat">
            <a:solidFill>
              <a:srgbClr val="41719C"/>
            </a:solidFill>
            <a:prstDash val="solid"/>
            <a:miter lim="800000"/>
            <a:headEnd/>
            <a:tailEnd/>
          </a:ln>
        </p:spPr>
        <p:txBody>
          <a:bodyPr anchor="ctr" anchorCtr="1"/>
          <a:lstStyle/>
          <a:p>
            <a:endParaRPr lang="en-GB" sz="135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© Focus Education UK Ltd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94B9D1-689F-45DB-9E62-C7110AF6A8C8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97690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2439</Words>
  <Application>Microsoft Office PowerPoint</Application>
  <PresentationFormat>Widescreen</PresentationFormat>
  <Paragraphs>316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1: Summer 1</dc:title>
  <dc:creator>Craig Marsh</dc:creator>
  <cp:lastModifiedBy>Craig Marsh</cp:lastModifiedBy>
  <cp:revision>3</cp:revision>
  <dcterms:created xsi:type="dcterms:W3CDTF">2020-07-12T19:59:41Z</dcterms:created>
  <dcterms:modified xsi:type="dcterms:W3CDTF">2020-07-12T20:01:53Z</dcterms:modified>
</cp:coreProperties>
</file>