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59" r:id="rId4"/>
    <p:sldId id="260" r:id="rId5"/>
    <p:sldId id="261" r:id="rId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8" d="100"/>
          <a:sy n="88" d="100"/>
        </p:scale>
        <p:origin x="494"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203E6080-BC72-40A0-BE43-C0BD81FC0D97}" type="datetimeFigureOut">
              <a:rPr lang="en-GB" smtClean="0"/>
              <a:t>05/06/2020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A750E3F-9677-4E35-945D-AD51EAE648B2}" type="slidenum">
              <a:rPr lang="en-GB" smtClean="0"/>
              <a:t>‹#›</a:t>
            </a:fld>
            <a:endParaRPr lang="en-GB"/>
          </a:p>
        </p:txBody>
      </p:sp>
    </p:spTree>
    <p:extLst>
      <p:ext uri="{BB962C8B-B14F-4D97-AF65-F5344CB8AC3E}">
        <p14:creationId xmlns:p14="http://schemas.microsoft.com/office/powerpoint/2010/main" val="73428905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203E6080-BC72-40A0-BE43-C0BD81FC0D97}" type="datetimeFigureOut">
              <a:rPr lang="en-GB" smtClean="0"/>
              <a:t>05/06/2020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A750E3F-9677-4E35-945D-AD51EAE648B2}" type="slidenum">
              <a:rPr lang="en-GB" smtClean="0"/>
              <a:t>‹#›</a:t>
            </a:fld>
            <a:endParaRPr lang="en-GB"/>
          </a:p>
        </p:txBody>
      </p:sp>
    </p:spTree>
    <p:extLst>
      <p:ext uri="{BB962C8B-B14F-4D97-AF65-F5344CB8AC3E}">
        <p14:creationId xmlns:p14="http://schemas.microsoft.com/office/powerpoint/2010/main" val="85065484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203E6080-BC72-40A0-BE43-C0BD81FC0D97}" type="datetimeFigureOut">
              <a:rPr lang="en-GB" smtClean="0"/>
              <a:t>05/06/2020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A750E3F-9677-4E35-945D-AD51EAE648B2}" type="slidenum">
              <a:rPr lang="en-GB" smtClean="0"/>
              <a:t>‹#›</a:t>
            </a:fld>
            <a:endParaRPr lang="en-GB"/>
          </a:p>
        </p:txBody>
      </p:sp>
    </p:spTree>
    <p:extLst>
      <p:ext uri="{BB962C8B-B14F-4D97-AF65-F5344CB8AC3E}">
        <p14:creationId xmlns:p14="http://schemas.microsoft.com/office/powerpoint/2010/main" val="327431875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203E6080-BC72-40A0-BE43-C0BD81FC0D97}" type="datetimeFigureOut">
              <a:rPr lang="en-GB" smtClean="0"/>
              <a:t>05/06/2020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A750E3F-9677-4E35-945D-AD51EAE648B2}" type="slidenum">
              <a:rPr lang="en-GB" smtClean="0"/>
              <a:t>‹#›</a:t>
            </a:fld>
            <a:endParaRPr lang="en-GB"/>
          </a:p>
        </p:txBody>
      </p:sp>
    </p:spTree>
    <p:extLst>
      <p:ext uri="{BB962C8B-B14F-4D97-AF65-F5344CB8AC3E}">
        <p14:creationId xmlns:p14="http://schemas.microsoft.com/office/powerpoint/2010/main" val="251380497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203E6080-BC72-40A0-BE43-C0BD81FC0D97}" type="datetimeFigureOut">
              <a:rPr lang="en-GB" smtClean="0"/>
              <a:t>05/06/2020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A750E3F-9677-4E35-945D-AD51EAE648B2}" type="slidenum">
              <a:rPr lang="en-GB" smtClean="0"/>
              <a:t>‹#›</a:t>
            </a:fld>
            <a:endParaRPr lang="en-GB"/>
          </a:p>
        </p:txBody>
      </p:sp>
    </p:spTree>
    <p:extLst>
      <p:ext uri="{BB962C8B-B14F-4D97-AF65-F5344CB8AC3E}">
        <p14:creationId xmlns:p14="http://schemas.microsoft.com/office/powerpoint/2010/main" val="15839409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203E6080-BC72-40A0-BE43-C0BD81FC0D97}" type="datetimeFigureOut">
              <a:rPr lang="en-GB" smtClean="0"/>
              <a:t>05/06/2020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A750E3F-9677-4E35-945D-AD51EAE648B2}" type="slidenum">
              <a:rPr lang="en-GB" smtClean="0"/>
              <a:t>‹#›</a:t>
            </a:fld>
            <a:endParaRPr lang="en-GB"/>
          </a:p>
        </p:txBody>
      </p:sp>
    </p:spTree>
    <p:extLst>
      <p:ext uri="{BB962C8B-B14F-4D97-AF65-F5344CB8AC3E}">
        <p14:creationId xmlns:p14="http://schemas.microsoft.com/office/powerpoint/2010/main" val="414020139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03E6080-BC72-40A0-BE43-C0BD81FC0D97}" type="datetimeFigureOut">
              <a:rPr lang="en-GB" smtClean="0"/>
              <a:t>05/06/2020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A750E3F-9677-4E35-945D-AD51EAE648B2}" type="slidenum">
              <a:rPr lang="en-GB" smtClean="0"/>
              <a:t>‹#›</a:t>
            </a:fld>
            <a:endParaRPr lang="en-GB"/>
          </a:p>
        </p:txBody>
      </p:sp>
    </p:spTree>
    <p:extLst>
      <p:ext uri="{BB962C8B-B14F-4D97-AF65-F5344CB8AC3E}">
        <p14:creationId xmlns:p14="http://schemas.microsoft.com/office/powerpoint/2010/main" val="141706615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203E6080-BC72-40A0-BE43-C0BD81FC0D97}" type="datetimeFigureOut">
              <a:rPr lang="en-GB" smtClean="0"/>
              <a:t>05/06/2020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A750E3F-9677-4E35-945D-AD51EAE648B2}" type="slidenum">
              <a:rPr lang="en-GB" smtClean="0"/>
              <a:t>‹#›</a:t>
            </a:fld>
            <a:endParaRPr lang="en-GB"/>
          </a:p>
        </p:txBody>
      </p:sp>
    </p:spTree>
    <p:extLst>
      <p:ext uri="{BB962C8B-B14F-4D97-AF65-F5344CB8AC3E}">
        <p14:creationId xmlns:p14="http://schemas.microsoft.com/office/powerpoint/2010/main" val="93172691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203E6080-BC72-40A0-BE43-C0BD81FC0D97}" type="datetimeFigureOut">
              <a:rPr lang="en-GB" smtClean="0"/>
              <a:t>05/06/2020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A750E3F-9677-4E35-945D-AD51EAE648B2}" type="slidenum">
              <a:rPr lang="en-GB" smtClean="0"/>
              <a:t>‹#›</a:t>
            </a:fld>
            <a:endParaRPr lang="en-GB"/>
          </a:p>
        </p:txBody>
      </p:sp>
    </p:spTree>
    <p:extLst>
      <p:ext uri="{BB962C8B-B14F-4D97-AF65-F5344CB8AC3E}">
        <p14:creationId xmlns:p14="http://schemas.microsoft.com/office/powerpoint/2010/main" val="18980720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203E6080-BC72-40A0-BE43-C0BD81FC0D97}" type="datetimeFigureOut">
              <a:rPr lang="en-GB" smtClean="0"/>
              <a:t>05/06/2020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A750E3F-9677-4E35-945D-AD51EAE648B2}" type="slidenum">
              <a:rPr lang="en-GB" smtClean="0"/>
              <a:t>‹#›</a:t>
            </a:fld>
            <a:endParaRPr lang="en-GB"/>
          </a:p>
        </p:txBody>
      </p:sp>
    </p:spTree>
    <p:extLst>
      <p:ext uri="{BB962C8B-B14F-4D97-AF65-F5344CB8AC3E}">
        <p14:creationId xmlns:p14="http://schemas.microsoft.com/office/powerpoint/2010/main" val="384262181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203E6080-BC72-40A0-BE43-C0BD81FC0D97}" type="datetimeFigureOut">
              <a:rPr lang="en-GB" smtClean="0"/>
              <a:t>05/06/2020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A750E3F-9677-4E35-945D-AD51EAE648B2}" type="slidenum">
              <a:rPr lang="en-GB" smtClean="0"/>
              <a:t>‹#›</a:t>
            </a:fld>
            <a:endParaRPr lang="en-GB"/>
          </a:p>
        </p:txBody>
      </p:sp>
    </p:spTree>
    <p:extLst>
      <p:ext uri="{BB962C8B-B14F-4D97-AF65-F5344CB8AC3E}">
        <p14:creationId xmlns:p14="http://schemas.microsoft.com/office/powerpoint/2010/main" val="310907312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03E6080-BC72-40A0-BE43-C0BD81FC0D97}" type="datetimeFigureOut">
              <a:rPr lang="en-GB" smtClean="0"/>
              <a:t>05/06/2020</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A750E3F-9677-4E35-945D-AD51EAE648B2}" type="slidenum">
              <a:rPr lang="en-GB" smtClean="0"/>
              <a:t>‹#›</a:t>
            </a:fld>
            <a:endParaRPr lang="en-GB"/>
          </a:p>
        </p:txBody>
      </p:sp>
    </p:spTree>
    <p:extLst>
      <p:ext uri="{BB962C8B-B14F-4D97-AF65-F5344CB8AC3E}">
        <p14:creationId xmlns:p14="http://schemas.microsoft.com/office/powerpoint/2010/main" val="100929337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Content Placeholder 8"/>
          <p:cNvGraphicFramePr>
            <a:graphicFrameLocks noGrp="1"/>
          </p:cNvGraphicFramePr>
          <p:nvPr>
            <p:ph idx="1"/>
            <p:extLst/>
          </p:nvPr>
        </p:nvGraphicFramePr>
        <p:xfrm>
          <a:off x="1981200" y="296314"/>
          <a:ext cx="8229600" cy="5276585"/>
        </p:xfrm>
        <a:graphic>
          <a:graphicData uri="http://schemas.openxmlformats.org/drawingml/2006/table">
            <a:tbl>
              <a:tblPr firstRow="1" bandRow="1">
                <a:tableStyleId>{5C22544A-7EE6-4342-B048-85BDC9FD1C3A}</a:tableStyleId>
              </a:tblPr>
              <a:tblGrid>
                <a:gridCol w="1512168">
                  <a:extLst>
                    <a:ext uri="{9D8B030D-6E8A-4147-A177-3AD203B41FA5}">
                      <a16:colId xmlns:a16="http://schemas.microsoft.com/office/drawing/2014/main" val="20000"/>
                    </a:ext>
                  </a:extLst>
                </a:gridCol>
                <a:gridCol w="590952">
                  <a:extLst>
                    <a:ext uri="{9D8B030D-6E8A-4147-A177-3AD203B41FA5}">
                      <a16:colId xmlns:a16="http://schemas.microsoft.com/office/drawing/2014/main" val="20001"/>
                    </a:ext>
                  </a:extLst>
                </a:gridCol>
                <a:gridCol w="640080">
                  <a:extLst>
                    <a:ext uri="{9D8B030D-6E8A-4147-A177-3AD203B41FA5}">
                      <a16:colId xmlns:a16="http://schemas.microsoft.com/office/drawing/2014/main" val="20002"/>
                    </a:ext>
                  </a:extLst>
                </a:gridCol>
                <a:gridCol w="641176">
                  <a:extLst>
                    <a:ext uri="{9D8B030D-6E8A-4147-A177-3AD203B41FA5}">
                      <a16:colId xmlns:a16="http://schemas.microsoft.com/office/drawing/2014/main" val="20003"/>
                    </a:ext>
                  </a:extLst>
                </a:gridCol>
                <a:gridCol w="730424">
                  <a:extLst>
                    <a:ext uri="{9D8B030D-6E8A-4147-A177-3AD203B41FA5}">
                      <a16:colId xmlns:a16="http://schemas.microsoft.com/office/drawing/2014/main" val="20004"/>
                    </a:ext>
                  </a:extLst>
                </a:gridCol>
                <a:gridCol w="2125980">
                  <a:extLst>
                    <a:ext uri="{9D8B030D-6E8A-4147-A177-3AD203B41FA5}">
                      <a16:colId xmlns:a16="http://schemas.microsoft.com/office/drawing/2014/main" val="20005"/>
                    </a:ext>
                  </a:extLst>
                </a:gridCol>
                <a:gridCol w="1248052">
                  <a:extLst>
                    <a:ext uri="{9D8B030D-6E8A-4147-A177-3AD203B41FA5}">
                      <a16:colId xmlns:a16="http://schemas.microsoft.com/office/drawing/2014/main" val="20006"/>
                    </a:ext>
                  </a:extLst>
                </a:gridCol>
                <a:gridCol w="740768">
                  <a:extLst>
                    <a:ext uri="{9D8B030D-6E8A-4147-A177-3AD203B41FA5}">
                      <a16:colId xmlns:a16="http://schemas.microsoft.com/office/drawing/2014/main" val="20007"/>
                    </a:ext>
                  </a:extLst>
                </a:gridCol>
              </a:tblGrid>
              <a:tr h="370840">
                <a:tc gridSpan="8">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smtClean="0">
                          <a:solidFill>
                            <a:schemeClr val="tx1"/>
                          </a:solidFill>
                          <a:latin typeface="Century Gothic" pitchFamily="34" charset="0"/>
                        </a:rPr>
                        <a:t>Summer 2: Week 1: Pre-Learning Task</a:t>
                      </a:r>
                    </a:p>
                  </a:txBody>
                  <a:tcPr/>
                </a:tc>
                <a:tc hMerge="1">
                  <a:txBody>
                    <a:bodyPr/>
                    <a:lstStyle/>
                    <a:p>
                      <a:endParaRPr lang="en-GB"/>
                    </a:p>
                  </a:txBody>
                  <a:tcPr/>
                </a:tc>
                <a:tc hMerge="1">
                  <a:txBody>
                    <a:bodyPr/>
                    <a:lstStyle/>
                    <a:p>
                      <a:endParaRPr lang="en-GB"/>
                    </a:p>
                  </a:txBody>
                  <a:tcPr/>
                </a:tc>
                <a:tc hMerge="1">
                  <a:txBody>
                    <a:bodyPr/>
                    <a:lstStyle/>
                    <a:p>
                      <a:endParaRPr lang="en-GB" dirty="0">
                        <a:latin typeface="Century Gothic" pitchFamily="34" charset="0"/>
                      </a:endParaRPr>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0"/>
                  </a:ext>
                </a:extLst>
              </a:tr>
              <a:tr h="370840">
                <a:tc gridSpan="8">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dirty="0" smtClean="0">
                          <a:latin typeface="Century Gothic" pitchFamily="34" charset="0"/>
                        </a:rPr>
                        <a:t>The pre-learning task below could be used to assess pupils’ starting points within this objective. It needs to be completed by all/ or some of the pupils in advance of the main teaching.</a:t>
                      </a:r>
                    </a:p>
                  </a:txBody>
                  <a:tcPr/>
                </a:tc>
                <a:tc hMerge="1">
                  <a:txBody>
                    <a:bodyPr/>
                    <a:lstStyle/>
                    <a:p>
                      <a:endParaRPr lang="en-GB"/>
                    </a:p>
                  </a:txBody>
                  <a:tcPr/>
                </a:tc>
                <a:tc hMerge="1">
                  <a:txBody>
                    <a:bodyPr/>
                    <a:lstStyle/>
                    <a:p>
                      <a:endParaRPr lang="en-GB"/>
                    </a:p>
                  </a:txBody>
                  <a:tcPr/>
                </a:tc>
                <a:tc hMerge="1">
                  <a:txBody>
                    <a:bodyPr/>
                    <a:lstStyle/>
                    <a:p>
                      <a:endParaRPr lang="en-GB" dirty="0">
                        <a:latin typeface="Century Gothic" pitchFamily="34" charset="0"/>
                      </a:endParaRPr>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1"/>
                  </a:ext>
                </a:extLst>
              </a:tr>
              <a:tr h="370840">
                <a:tc gridSpan="3">
                  <a:txBody>
                    <a:bodyPr/>
                    <a:lstStyle/>
                    <a:p>
                      <a:r>
                        <a:rPr lang="en-GB" dirty="0" smtClean="0">
                          <a:latin typeface="Century Gothic" pitchFamily="34" charset="0"/>
                        </a:rPr>
                        <a:t>Name</a:t>
                      </a:r>
                      <a:endParaRPr lang="en-GB" dirty="0">
                        <a:latin typeface="Century Gothic" pitchFamily="34" charset="0"/>
                      </a:endParaRPr>
                    </a:p>
                  </a:txBody>
                  <a:tcPr/>
                </a:tc>
                <a:tc hMerge="1">
                  <a:txBody>
                    <a:bodyPr/>
                    <a:lstStyle/>
                    <a:p>
                      <a:endParaRPr lang="en-GB"/>
                    </a:p>
                  </a:txBody>
                  <a:tcPr/>
                </a:tc>
                <a:tc hMerge="1">
                  <a:txBody>
                    <a:bodyPr/>
                    <a:lstStyle/>
                    <a:p>
                      <a:endParaRPr lang="en-GB"/>
                    </a:p>
                  </a:txBody>
                  <a:tcPr/>
                </a:tc>
                <a:tc gridSpan="5">
                  <a:txBody>
                    <a:bodyPr/>
                    <a:lstStyle/>
                    <a:p>
                      <a:r>
                        <a:rPr lang="en-GB" dirty="0" smtClean="0">
                          <a:latin typeface="Century Gothic" pitchFamily="34" charset="0"/>
                        </a:rPr>
                        <a:t>Summer 2: Week 1</a:t>
                      </a:r>
                      <a:endParaRPr lang="en-GB" dirty="0">
                        <a:latin typeface="Century Gothic" pitchFamily="34" charset="0"/>
                      </a:endParaRPr>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2"/>
                  </a:ext>
                </a:extLst>
              </a:tr>
              <a:tr h="370840">
                <a:tc>
                  <a:txBody>
                    <a:bodyPr/>
                    <a:lstStyle/>
                    <a:p>
                      <a:r>
                        <a:rPr lang="en-GB" sz="1400" b="1" dirty="0" smtClean="0">
                          <a:latin typeface="Century Gothic" pitchFamily="34" charset="0"/>
                        </a:rPr>
                        <a:t>Objective:</a:t>
                      </a:r>
                    </a:p>
                    <a:p>
                      <a:r>
                        <a:rPr lang="en-GB" sz="1400" b="1" dirty="0" smtClean="0">
                          <a:latin typeface="Century Gothic" pitchFamily="34" charset="0"/>
                        </a:rPr>
                        <a:t>Place Value</a:t>
                      </a:r>
                    </a:p>
                  </a:txBody>
                  <a:tcPr/>
                </a:tc>
                <a:tc gridSpan="7">
                  <a:txBody>
                    <a:bodyPr/>
                    <a:lstStyle/>
                    <a:p>
                      <a:pPr marL="0" marR="0" indent="0" algn="l" defTabSz="914400" rtl="0" eaLnBrk="1" fontAlgn="auto" latinLnBrk="0" hangingPunct="1">
                        <a:lnSpc>
                          <a:spcPct val="107000"/>
                        </a:lnSpc>
                        <a:spcBef>
                          <a:spcPts val="0"/>
                        </a:spcBef>
                        <a:spcAft>
                          <a:spcPts val="0"/>
                        </a:spcAft>
                        <a:buClrTx/>
                        <a:buSzTx/>
                        <a:buFontTx/>
                        <a:buNone/>
                        <a:tabLst/>
                        <a:defRPr/>
                      </a:pPr>
                      <a:r>
                        <a:rPr lang="en-GB" sz="1400" dirty="0" smtClean="0">
                          <a:effectLst/>
                          <a:latin typeface="Century Gothic" panose="020B0502020202020204" pitchFamily="34" charset="0"/>
                          <a:ea typeface="Calibri" panose="020F0502020204030204" pitchFamily="34" charset="0"/>
                          <a:cs typeface="Times New Roman" panose="02020603050405020304" pitchFamily="18" charset="0"/>
                        </a:rPr>
                        <a:t>Round any number to the nearest 10, 100 or 1000</a:t>
                      </a:r>
                      <a:endParaRPr lang="en-GB" sz="2400" dirty="0" smtClean="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0"/>
                        </a:spcAft>
                      </a:pPr>
                      <a:endParaRPr lang="en-GB" sz="1400" dirty="0" smtClean="0">
                        <a:effectLst/>
                        <a:latin typeface="Century Gothic" panose="020B0502020202020204" pitchFamily="34" charset="0"/>
                        <a:ea typeface="Calibri" panose="020F0502020204030204" pitchFamily="34" charset="0"/>
                        <a:cs typeface="Times New Roman" panose="02020603050405020304" pitchFamily="18" charset="0"/>
                      </a:endParaRPr>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3"/>
                  </a:ext>
                </a:extLst>
              </a:tr>
              <a:tr h="424317">
                <a:tc gridSpan="8">
                  <a:txBody>
                    <a:bodyPr/>
                    <a:lstStyle/>
                    <a:p>
                      <a:pPr algn="ctr"/>
                      <a:r>
                        <a:rPr lang="en-GB" dirty="0" smtClean="0">
                          <a:latin typeface="Century Gothic" panose="020B0502020202020204" pitchFamily="34" charset="0"/>
                        </a:rPr>
                        <a:t>Round these numbers to the nearest 10, 100 or 1000</a:t>
                      </a:r>
                      <a:endParaRPr lang="en-GB" dirty="0">
                        <a:latin typeface="Century Gothic" panose="020B0502020202020204" pitchFamily="34" charset="0"/>
                      </a:endParaRPr>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pPr algn="l"/>
                      <a:endParaRPr lang="en-GB" sz="2000" b="1" i="1" dirty="0">
                        <a:latin typeface="Century Gothic" panose="020B0502020202020204" pitchFamily="34" charset="0"/>
                      </a:endParaRPr>
                    </a:p>
                  </a:txBody>
                  <a:tcPr>
                    <a:solidFill>
                      <a:schemeClr val="accent2">
                        <a:lumMod val="60000"/>
                        <a:lumOff val="40000"/>
                      </a:schemeClr>
                    </a:solidFill>
                  </a:tcPr>
                </a:tc>
                <a:tc hMerge="1">
                  <a:txBody>
                    <a:bodyPr/>
                    <a:lstStyle/>
                    <a:p>
                      <a:endParaRPr lang="en-GB" dirty="0"/>
                    </a:p>
                  </a:txBody>
                  <a:tcPr/>
                </a:tc>
                <a:tc hMerge="1">
                  <a:txBody>
                    <a:bodyPr/>
                    <a:lstStyle/>
                    <a:p>
                      <a:endParaRPr lang="en-GB"/>
                    </a:p>
                  </a:txBody>
                  <a:tcPr/>
                </a:tc>
                <a:tc hMerge="1">
                  <a:txBody>
                    <a:bodyPr/>
                    <a:lstStyle/>
                    <a:p>
                      <a:endParaRPr lang="en-GB" b="1" i="1" dirty="0">
                        <a:latin typeface="Century Gothic" panose="020B0502020202020204" pitchFamily="34" charset="0"/>
                      </a:endParaRPr>
                    </a:p>
                  </a:txBody>
                  <a:tcPr>
                    <a:solidFill>
                      <a:schemeClr val="accent2">
                        <a:lumMod val="60000"/>
                        <a:lumOff val="40000"/>
                      </a:schemeClr>
                    </a:solidFill>
                  </a:tcPr>
                </a:tc>
                <a:extLst>
                  <a:ext uri="{0D108BD9-81ED-4DB2-BD59-A6C34878D82A}">
                    <a16:rowId xmlns:a16="http://schemas.microsoft.com/office/drawing/2014/main" val="10004"/>
                  </a:ext>
                </a:extLst>
              </a:tr>
              <a:tr h="644962">
                <a:tc gridSpan="2">
                  <a:txBody>
                    <a:bodyPr/>
                    <a:lstStyle/>
                    <a:p>
                      <a:pPr algn="ctr"/>
                      <a:r>
                        <a:rPr lang="en-GB" sz="1600" dirty="0" smtClean="0">
                          <a:latin typeface="Century Gothic" panose="020B0502020202020204" pitchFamily="34" charset="0"/>
                        </a:rPr>
                        <a:t>67 to the nearest 10</a:t>
                      </a:r>
                      <a:endParaRPr lang="en-GB" sz="1600" dirty="0">
                        <a:latin typeface="Century Gothic" panose="020B0502020202020204" pitchFamily="34" charset="0"/>
                      </a:endParaRPr>
                    </a:p>
                  </a:txBody>
                  <a:tcPr/>
                </a:tc>
                <a:tc hMerge="1">
                  <a:txBody>
                    <a:bodyPr/>
                    <a:lstStyle/>
                    <a:p>
                      <a:endParaRPr lang="en-GB"/>
                    </a:p>
                  </a:txBody>
                  <a:tcPr/>
                </a:tc>
                <a:tc gridSpan="2">
                  <a:txBody>
                    <a:bodyPr/>
                    <a:lstStyle/>
                    <a:p>
                      <a:pPr algn="ctr"/>
                      <a:endParaRPr lang="en-GB" dirty="0">
                        <a:latin typeface="Century Gothic" panose="020B0502020202020204" pitchFamily="34" charset="0"/>
                      </a:endParaRPr>
                    </a:p>
                  </a:txBody>
                  <a:tcPr/>
                </a:tc>
                <a:tc hMerge="1">
                  <a:txBody>
                    <a:bodyPr/>
                    <a:lstStyle/>
                    <a:p>
                      <a:endParaRPr lang="en-GB"/>
                    </a:p>
                  </a:txBody>
                  <a:tcPr/>
                </a:tc>
                <a:tc>
                  <a:txBody>
                    <a:bodyPr/>
                    <a:lstStyle/>
                    <a:p>
                      <a:pPr algn="l"/>
                      <a:endParaRPr lang="en-GB" sz="2000" b="1" i="1" dirty="0">
                        <a:latin typeface="Century Gothic" panose="020B0502020202020204" pitchFamily="34" charset="0"/>
                      </a:endParaRPr>
                    </a:p>
                  </a:txBody>
                  <a:tcPr>
                    <a:solidFill>
                      <a:schemeClr val="accent2">
                        <a:lumMod val="60000"/>
                        <a:lumOff val="40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600" dirty="0" smtClean="0">
                          <a:latin typeface="Century Gothic" panose="020B0502020202020204" pitchFamily="34" charset="0"/>
                        </a:rPr>
                        <a:t>771 to the nearest 100</a:t>
                      </a:r>
                    </a:p>
                  </a:txBody>
                  <a:tcPr/>
                </a:tc>
                <a:tc>
                  <a:txBody>
                    <a:bodyPr/>
                    <a:lstStyle/>
                    <a:p>
                      <a:endParaRPr lang="en-GB" dirty="0"/>
                    </a:p>
                  </a:txBody>
                  <a:tcPr/>
                </a:tc>
                <a:tc>
                  <a:txBody>
                    <a:bodyPr/>
                    <a:lstStyle/>
                    <a:p>
                      <a:endParaRPr lang="en-GB" b="1" i="1" dirty="0">
                        <a:latin typeface="Century Gothic" panose="020B0502020202020204" pitchFamily="34" charset="0"/>
                      </a:endParaRPr>
                    </a:p>
                  </a:txBody>
                  <a:tcPr>
                    <a:solidFill>
                      <a:schemeClr val="accent2">
                        <a:lumMod val="60000"/>
                        <a:lumOff val="40000"/>
                      </a:schemeClr>
                    </a:solidFill>
                  </a:tcPr>
                </a:tc>
                <a:extLst>
                  <a:ext uri="{0D108BD9-81ED-4DB2-BD59-A6C34878D82A}">
                    <a16:rowId xmlns:a16="http://schemas.microsoft.com/office/drawing/2014/main" val="10005"/>
                  </a:ext>
                </a:extLst>
              </a:tr>
              <a:tr h="594043">
                <a:tc gridSpan="2">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600" dirty="0" smtClean="0">
                          <a:latin typeface="Century Gothic" panose="020B0502020202020204" pitchFamily="34" charset="0"/>
                        </a:rPr>
                        <a:t>72 to the nearest 10</a:t>
                      </a:r>
                    </a:p>
                  </a:txBody>
                  <a:tcPr/>
                </a:tc>
                <a:tc hMerge="1">
                  <a:txBody>
                    <a:bodyPr/>
                    <a:lstStyle/>
                    <a:p>
                      <a:endParaRPr lang="en-GB"/>
                    </a:p>
                  </a:txBody>
                  <a:tcPr/>
                </a:tc>
                <a:tc gridSpan="2">
                  <a:txBody>
                    <a:bodyPr/>
                    <a:lstStyle/>
                    <a:p>
                      <a:pPr algn="ctr"/>
                      <a:endParaRPr lang="en-GB" dirty="0">
                        <a:latin typeface="Century Gothic" panose="020B0502020202020204" pitchFamily="34" charset="0"/>
                      </a:endParaRPr>
                    </a:p>
                  </a:txBody>
                  <a:tcPr/>
                </a:tc>
                <a:tc hMerge="1">
                  <a:txBody>
                    <a:bodyPr/>
                    <a:lstStyle/>
                    <a:p>
                      <a:endParaRPr lang="en-GB"/>
                    </a:p>
                  </a:txBody>
                  <a:tcPr/>
                </a:tc>
                <a:tc>
                  <a:txBody>
                    <a:bodyPr/>
                    <a:lstStyle/>
                    <a:p>
                      <a:endParaRPr lang="en-GB" dirty="0"/>
                    </a:p>
                  </a:txBody>
                  <a:tcPr>
                    <a:solidFill>
                      <a:schemeClr val="accent2">
                        <a:lumMod val="60000"/>
                        <a:lumOff val="40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600" dirty="0" smtClean="0">
                          <a:latin typeface="Century Gothic" panose="020B0502020202020204" pitchFamily="34" charset="0"/>
                        </a:rPr>
                        <a:t>1987 to the nearest 1000</a:t>
                      </a:r>
                    </a:p>
                  </a:txBody>
                  <a:tcPr/>
                </a:tc>
                <a:tc>
                  <a:txBody>
                    <a:bodyPr/>
                    <a:lstStyle/>
                    <a:p>
                      <a:endParaRPr lang="en-GB" dirty="0"/>
                    </a:p>
                  </a:txBody>
                  <a:tcPr/>
                </a:tc>
                <a:tc>
                  <a:txBody>
                    <a:bodyPr/>
                    <a:lstStyle/>
                    <a:p>
                      <a:endParaRPr lang="en-GB" dirty="0"/>
                    </a:p>
                  </a:txBody>
                  <a:tcPr>
                    <a:solidFill>
                      <a:schemeClr val="accent2">
                        <a:lumMod val="60000"/>
                        <a:lumOff val="40000"/>
                      </a:schemeClr>
                    </a:solidFill>
                  </a:tcPr>
                </a:tc>
                <a:extLst>
                  <a:ext uri="{0D108BD9-81ED-4DB2-BD59-A6C34878D82A}">
                    <a16:rowId xmlns:a16="http://schemas.microsoft.com/office/drawing/2014/main" val="10006"/>
                  </a:ext>
                </a:extLst>
              </a:tr>
              <a:tr h="644962">
                <a:tc gridSpan="2">
                  <a:txBody>
                    <a:bodyPr/>
                    <a:lstStyle/>
                    <a:p>
                      <a:pPr algn="ctr"/>
                      <a:r>
                        <a:rPr lang="en-GB" sz="1600" dirty="0" smtClean="0">
                          <a:latin typeface="Century Gothic" panose="020B0502020202020204" pitchFamily="34" charset="0"/>
                        </a:rPr>
                        <a:t>145 to the nearest 10</a:t>
                      </a:r>
                      <a:endParaRPr lang="en-GB" sz="1600" dirty="0">
                        <a:latin typeface="Century Gothic" panose="020B0502020202020204" pitchFamily="34" charset="0"/>
                      </a:endParaRPr>
                    </a:p>
                  </a:txBody>
                  <a:tcPr/>
                </a:tc>
                <a:tc hMerge="1">
                  <a:txBody>
                    <a:bodyPr/>
                    <a:lstStyle/>
                    <a:p>
                      <a:endParaRPr lang="en-GB"/>
                    </a:p>
                  </a:txBody>
                  <a:tcPr/>
                </a:tc>
                <a:tc gridSpan="2">
                  <a:txBody>
                    <a:bodyPr/>
                    <a:lstStyle/>
                    <a:p>
                      <a:pPr algn="ctr"/>
                      <a:endParaRPr lang="en-GB" dirty="0">
                        <a:latin typeface="Century Gothic" panose="020B0502020202020204" pitchFamily="34" charset="0"/>
                      </a:endParaRPr>
                    </a:p>
                  </a:txBody>
                  <a:tcPr/>
                </a:tc>
                <a:tc hMerge="1">
                  <a:txBody>
                    <a:bodyPr/>
                    <a:lstStyle/>
                    <a:p>
                      <a:endParaRPr lang="en-GB"/>
                    </a:p>
                  </a:txBody>
                  <a:tcPr/>
                </a:tc>
                <a:tc>
                  <a:txBody>
                    <a:bodyPr/>
                    <a:lstStyle/>
                    <a:p>
                      <a:endParaRPr lang="en-GB" dirty="0"/>
                    </a:p>
                  </a:txBody>
                  <a:tcPr>
                    <a:solidFill>
                      <a:schemeClr val="accent2">
                        <a:lumMod val="60000"/>
                        <a:lumOff val="40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600" dirty="0" smtClean="0">
                          <a:latin typeface="Century Gothic" panose="020B0502020202020204" pitchFamily="34" charset="0"/>
                        </a:rPr>
                        <a:t>8756 to the nearest 1000</a:t>
                      </a:r>
                    </a:p>
                  </a:txBody>
                  <a:tcPr/>
                </a:tc>
                <a:tc>
                  <a:txBody>
                    <a:bodyPr/>
                    <a:lstStyle/>
                    <a:p>
                      <a:endParaRPr lang="en-GB" dirty="0"/>
                    </a:p>
                  </a:txBody>
                  <a:tcPr/>
                </a:tc>
                <a:tc>
                  <a:txBody>
                    <a:bodyPr/>
                    <a:lstStyle/>
                    <a:p>
                      <a:endParaRPr lang="en-GB" dirty="0"/>
                    </a:p>
                  </a:txBody>
                  <a:tcPr>
                    <a:solidFill>
                      <a:schemeClr val="accent2">
                        <a:lumMod val="60000"/>
                        <a:lumOff val="40000"/>
                      </a:schemeClr>
                    </a:solidFill>
                  </a:tcPr>
                </a:tc>
                <a:extLst>
                  <a:ext uri="{0D108BD9-81ED-4DB2-BD59-A6C34878D82A}">
                    <a16:rowId xmlns:a16="http://schemas.microsoft.com/office/drawing/2014/main" val="10007"/>
                  </a:ext>
                </a:extLst>
              </a:tr>
              <a:tr h="594043">
                <a:tc gridSpan="2">
                  <a:txBody>
                    <a:bodyPr/>
                    <a:lstStyle/>
                    <a:p>
                      <a:pPr algn="ctr"/>
                      <a:r>
                        <a:rPr lang="en-GB" sz="1600" dirty="0" smtClean="0">
                          <a:latin typeface="Century Gothic" panose="020B0502020202020204" pitchFamily="34" charset="0"/>
                        </a:rPr>
                        <a:t>567 to the nearest 10</a:t>
                      </a:r>
                      <a:endParaRPr lang="en-GB" sz="1600" dirty="0">
                        <a:latin typeface="Century Gothic" panose="020B0502020202020204" pitchFamily="34" charset="0"/>
                      </a:endParaRPr>
                    </a:p>
                  </a:txBody>
                  <a:tcPr/>
                </a:tc>
                <a:tc hMerge="1">
                  <a:txBody>
                    <a:bodyPr/>
                    <a:lstStyle/>
                    <a:p>
                      <a:endParaRPr lang="en-GB"/>
                    </a:p>
                  </a:txBody>
                  <a:tcPr/>
                </a:tc>
                <a:tc gridSpan="2">
                  <a:txBody>
                    <a:bodyPr/>
                    <a:lstStyle/>
                    <a:p>
                      <a:pPr algn="ctr"/>
                      <a:endParaRPr lang="en-GB" dirty="0">
                        <a:latin typeface="Century Gothic" panose="020B0502020202020204" pitchFamily="34" charset="0"/>
                      </a:endParaRPr>
                    </a:p>
                  </a:txBody>
                  <a:tcPr/>
                </a:tc>
                <a:tc hMerge="1">
                  <a:txBody>
                    <a:bodyPr/>
                    <a:lstStyle/>
                    <a:p>
                      <a:endParaRPr lang="en-GB"/>
                    </a:p>
                  </a:txBody>
                  <a:tcPr/>
                </a:tc>
                <a:tc>
                  <a:txBody>
                    <a:bodyPr/>
                    <a:lstStyle/>
                    <a:p>
                      <a:endParaRPr lang="en-GB" dirty="0"/>
                    </a:p>
                  </a:txBody>
                  <a:tcPr>
                    <a:solidFill>
                      <a:schemeClr val="accent2">
                        <a:lumMod val="60000"/>
                        <a:lumOff val="40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600" dirty="0" smtClean="0">
                          <a:latin typeface="Century Gothic" panose="020B0502020202020204" pitchFamily="34" charset="0"/>
                        </a:rPr>
                        <a:t>9385 to the nearest 1000</a:t>
                      </a:r>
                    </a:p>
                  </a:txBody>
                  <a:tcPr/>
                </a:tc>
                <a:tc>
                  <a:txBody>
                    <a:bodyPr/>
                    <a:lstStyle/>
                    <a:p>
                      <a:endParaRPr lang="en-GB" dirty="0"/>
                    </a:p>
                  </a:txBody>
                  <a:tcPr/>
                </a:tc>
                <a:tc>
                  <a:txBody>
                    <a:bodyPr/>
                    <a:lstStyle/>
                    <a:p>
                      <a:endParaRPr lang="en-GB" dirty="0"/>
                    </a:p>
                  </a:txBody>
                  <a:tcPr>
                    <a:solidFill>
                      <a:schemeClr val="accent2">
                        <a:lumMod val="60000"/>
                        <a:lumOff val="40000"/>
                      </a:schemeClr>
                    </a:solidFill>
                  </a:tcPr>
                </a:tc>
                <a:extLst>
                  <a:ext uri="{0D108BD9-81ED-4DB2-BD59-A6C34878D82A}">
                    <a16:rowId xmlns:a16="http://schemas.microsoft.com/office/drawing/2014/main" val="10008"/>
                  </a:ext>
                </a:extLst>
              </a:tr>
              <a:tr h="644962">
                <a:tc gridSpan="2">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600" dirty="0" smtClean="0">
                          <a:latin typeface="Century Gothic" panose="020B0502020202020204" pitchFamily="34" charset="0"/>
                        </a:rPr>
                        <a:t>234 to the nearest 100</a:t>
                      </a:r>
                    </a:p>
                  </a:txBody>
                  <a:tcPr/>
                </a:tc>
                <a:tc hMerge="1">
                  <a:txBody>
                    <a:bodyPr/>
                    <a:lstStyle/>
                    <a:p>
                      <a:endParaRPr lang="en-GB"/>
                    </a:p>
                  </a:txBody>
                  <a:tcPr/>
                </a:tc>
                <a:tc gridSpan="2">
                  <a:txBody>
                    <a:bodyPr/>
                    <a:lstStyle/>
                    <a:p>
                      <a:pPr algn="ctr"/>
                      <a:endParaRPr lang="en-GB" dirty="0">
                        <a:latin typeface="Century Gothic" panose="020B0502020202020204" pitchFamily="34" charset="0"/>
                      </a:endParaRPr>
                    </a:p>
                  </a:txBody>
                  <a:tcPr/>
                </a:tc>
                <a:tc hMerge="1">
                  <a:txBody>
                    <a:bodyPr/>
                    <a:lstStyle/>
                    <a:p>
                      <a:endParaRPr lang="en-GB"/>
                    </a:p>
                  </a:txBody>
                  <a:tcPr/>
                </a:tc>
                <a:tc>
                  <a:txBody>
                    <a:bodyPr/>
                    <a:lstStyle/>
                    <a:p>
                      <a:endParaRPr lang="en-GB" dirty="0"/>
                    </a:p>
                  </a:txBody>
                  <a:tcPr>
                    <a:solidFill>
                      <a:schemeClr val="accent2">
                        <a:lumMod val="60000"/>
                        <a:lumOff val="40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600" dirty="0" smtClean="0">
                          <a:latin typeface="Century Gothic" panose="020B0502020202020204" pitchFamily="34" charset="0"/>
                        </a:rPr>
                        <a:t>3567 to the nearest 1000</a:t>
                      </a:r>
                    </a:p>
                  </a:txBody>
                  <a:tcPr/>
                </a:tc>
                <a:tc>
                  <a:txBody>
                    <a:bodyPr/>
                    <a:lstStyle/>
                    <a:p>
                      <a:endParaRPr lang="en-GB" dirty="0"/>
                    </a:p>
                  </a:txBody>
                  <a:tcPr/>
                </a:tc>
                <a:tc>
                  <a:txBody>
                    <a:bodyPr/>
                    <a:lstStyle/>
                    <a:p>
                      <a:endParaRPr lang="en-GB" dirty="0"/>
                    </a:p>
                  </a:txBody>
                  <a:tcPr>
                    <a:solidFill>
                      <a:schemeClr val="accent2">
                        <a:lumMod val="60000"/>
                        <a:lumOff val="40000"/>
                      </a:schemeClr>
                    </a:solidFill>
                  </a:tcPr>
                </a:tc>
                <a:extLst>
                  <a:ext uri="{0D108BD9-81ED-4DB2-BD59-A6C34878D82A}">
                    <a16:rowId xmlns:a16="http://schemas.microsoft.com/office/drawing/2014/main" val="10009"/>
                  </a:ext>
                </a:extLst>
              </a:tr>
            </a:tbl>
          </a:graphicData>
        </a:graphic>
      </p:graphicFrame>
      <p:sp>
        <p:nvSpPr>
          <p:cNvPr id="2" name="Footer Placeholder 1"/>
          <p:cNvSpPr>
            <a:spLocks noGrp="1"/>
          </p:cNvSpPr>
          <p:nvPr>
            <p:ph type="ftr" sz="quarter" idx="11"/>
          </p:nvPr>
        </p:nvSpPr>
        <p:spPr/>
        <p:txBody>
          <a:bodyPr/>
          <a:lstStyle/>
          <a:p>
            <a:r>
              <a:rPr lang="en-GB" dirty="0" smtClean="0"/>
              <a:t>(c) Focus Education (UK) Ltd</a:t>
            </a:r>
            <a:endParaRPr lang="en-GB" dirty="0"/>
          </a:p>
        </p:txBody>
      </p:sp>
      <p:sp>
        <p:nvSpPr>
          <p:cNvPr id="4" name="Slide Number Placeholder 3"/>
          <p:cNvSpPr>
            <a:spLocks noGrp="1"/>
          </p:cNvSpPr>
          <p:nvPr>
            <p:ph type="sldNum" sz="quarter" idx="12"/>
          </p:nvPr>
        </p:nvSpPr>
        <p:spPr/>
        <p:txBody>
          <a:bodyPr/>
          <a:lstStyle/>
          <a:p>
            <a:fld id="{EA2CE50E-DD84-4B50-A55B-EBE5FCB77AC7}" type="slidenum">
              <a:rPr lang="en-GB" smtClean="0"/>
              <a:t>1</a:t>
            </a:fld>
            <a:endParaRPr lang="en-GB" dirty="0"/>
          </a:p>
        </p:txBody>
      </p:sp>
    </p:spTree>
    <p:extLst>
      <p:ext uri="{BB962C8B-B14F-4D97-AF65-F5344CB8AC3E}">
        <p14:creationId xmlns:p14="http://schemas.microsoft.com/office/powerpoint/2010/main" val="42774816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nvPr>
        </p:nvGraphicFramePr>
        <p:xfrm>
          <a:off x="1813932" y="232728"/>
          <a:ext cx="8564136" cy="5923280"/>
        </p:xfrm>
        <a:graphic>
          <a:graphicData uri="http://schemas.openxmlformats.org/drawingml/2006/table">
            <a:tbl>
              <a:tblPr firstRow="1" bandRow="1">
                <a:tableStyleId>{5C22544A-7EE6-4342-B048-85BDC9FD1C3A}</a:tableStyleId>
              </a:tblPr>
              <a:tblGrid>
                <a:gridCol w="1650379">
                  <a:extLst>
                    <a:ext uri="{9D8B030D-6E8A-4147-A177-3AD203B41FA5}">
                      <a16:colId xmlns:a16="http://schemas.microsoft.com/office/drawing/2014/main" val="20000"/>
                    </a:ext>
                  </a:extLst>
                </a:gridCol>
                <a:gridCol w="1854449">
                  <a:extLst>
                    <a:ext uri="{9D8B030D-6E8A-4147-A177-3AD203B41FA5}">
                      <a16:colId xmlns:a16="http://schemas.microsoft.com/office/drawing/2014/main" val="20001"/>
                    </a:ext>
                  </a:extLst>
                </a:gridCol>
                <a:gridCol w="5059308">
                  <a:extLst>
                    <a:ext uri="{9D8B030D-6E8A-4147-A177-3AD203B41FA5}">
                      <a16:colId xmlns:a16="http://schemas.microsoft.com/office/drawing/2014/main" val="20002"/>
                    </a:ext>
                  </a:extLst>
                </a:gridCol>
              </a:tblGrid>
              <a:tr h="370840">
                <a:tc gridSpan="3">
                  <a:txBody>
                    <a:bodyPr/>
                    <a:lstStyle/>
                    <a:p>
                      <a:r>
                        <a:rPr lang="en-GB" dirty="0" smtClean="0">
                          <a:solidFill>
                            <a:schemeClr val="tx1"/>
                          </a:solidFill>
                          <a:latin typeface="Century Gothic" panose="020B0502020202020204" pitchFamily="34" charset="0"/>
                        </a:rPr>
                        <a:t>Summer 2</a:t>
                      </a:r>
                      <a:r>
                        <a:rPr lang="en-GB" baseline="0" dirty="0" smtClean="0">
                          <a:solidFill>
                            <a:schemeClr val="tx1"/>
                          </a:solidFill>
                          <a:latin typeface="Century Gothic" panose="020B0502020202020204" pitchFamily="34" charset="0"/>
                        </a:rPr>
                        <a:t>: Week 1: Practice and Consolidation</a:t>
                      </a:r>
                      <a:endParaRPr lang="en-GB" dirty="0">
                        <a:solidFill>
                          <a:schemeClr val="tx1"/>
                        </a:solidFill>
                        <a:latin typeface="Century Gothic" panose="020B0502020202020204" pitchFamily="34" charset="0"/>
                      </a:endParaRPr>
                    </a:p>
                  </a:txBody>
                  <a:tcPr/>
                </a:tc>
                <a:tc hMerge="1">
                  <a:txBody>
                    <a:bodyPr/>
                    <a:lstStyle/>
                    <a:p>
                      <a:endParaRPr lang="en-GB"/>
                    </a:p>
                  </a:txBody>
                  <a:tcPr/>
                </a:tc>
                <a:tc hMerge="1">
                  <a:txBody>
                    <a:bodyPr/>
                    <a:lstStyle/>
                    <a:p>
                      <a:endParaRPr lang="en-GB" dirty="0"/>
                    </a:p>
                  </a:txBody>
                  <a:tcPr/>
                </a:tc>
                <a:extLst>
                  <a:ext uri="{0D108BD9-81ED-4DB2-BD59-A6C34878D82A}">
                    <a16:rowId xmlns:a16="http://schemas.microsoft.com/office/drawing/2014/main" val="10000"/>
                  </a:ext>
                </a:extLst>
              </a:tr>
              <a:tr h="370840">
                <a:tc gridSpan="3">
                  <a:txBody>
                    <a:bodyPr/>
                    <a:lstStyle/>
                    <a:p>
                      <a:pPr marL="0" marR="0" indent="0" algn="l" defTabSz="914400" rtl="0" eaLnBrk="1" fontAlgn="auto" latinLnBrk="0" hangingPunct="1">
                        <a:lnSpc>
                          <a:spcPct val="107000"/>
                        </a:lnSpc>
                        <a:spcBef>
                          <a:spcPts val="0"/>
                        </a:spcBef>
                        <a:spcAft>
                          <a:spcPts val="0"/>
                        </a:spcAft>
                        <a:buClrTx/>
                        <a:buSzTx/>
                        <a:buFontTx/>
                        <a:buNone/>
                        <a:tabLst/>
                        <a:defRPr/>
                      </a:pPr>
                      <a:r>
                        <a:rPr lang="en-GB" sz="1400" b="1" dirty="0" smtClean="0">
                          <a:effectLst/>
                          <a:latin typeface="Century Gothic" panose="020B0502020202020204" pitchFamily="34" charset="0"/>
                          <a:ea typeface="Calibri" panose="020F0502020204030204" pitchFamily="34" charset="0"/>
                          <a:cs typeface="Times New Roman" panose="02020603050405020304" pitchFamily="18" charset="0"/>
                        </a:rPr>
                        <a:t>Place Value: </a:t>
                      </a:r>
                      <a:r>
                        <a:rPr lang="en-GB" sz="1400" dirty="0" smtClean="0">
                          <a:effectLst/>
                          <a:latin typeface="Century Gothic" panose="020B0502020202020204" pitchFamily="34" charset="0"/>
                          <a:ea typeface="Calibri" panose="020F0502020204030204" pitchFamily="34" charset="0"/>
                          <a:cs typeface="Times New Roman" panose="02020603050405020304" pitchFamily="18" charset="0"/>
                        </a:rPr>
                        <a:t>Round any number to the nearest 10, 100 or 1000</a:t>
                      </a:r>
                      <a:endParaRPr lang="en-GB" sz="2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1"/>
                  </a:ext>
                </a:extLst>
              </a:tr>
              <a:tr h="370840">
                <a:tc>
                  <a:txBody>
                    <a:bodyPr/>
                    <a:lstStyle/>
                    <a:p>
                      <a:pPr>
                        <a:lnSpc>
                          <a:spcPct val="107000"/>
                        </a:lnSpc>
                        <a:spcAft>
                          <a:spcPts val="0"/>
                        </a:spcAft>
                      </a:pPr>
                      <a:r>
                        <a:rPr lang="en-GB" sz="1400" b="1" dirty="0" smtClean="0">
                          <a:effectLst/>
                          <a:latin typeface="Century Gothic" panose="020B0502020202020204" pitchFamily="34" charset="0"/>
                          <a:ea typeface="Calibri" panose="020F0502020204030204" pitchFamily="34" charset="0"/>
                          <a:cs typeface="Times New Roman" panose="02020603050405020304" pitchFamily="18" charset="0"/>
                        </a:rPr>
                        <a:t>Teaching Sequence</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r>
                        <a:rPr lang="en-GB" sz="1400" b="1" dirty="0" smtClean="0">
                          <a:solidFill>
                            <a:schemeClr val="tx1"/>
                          </a:solidFill>
                          <a:latin typeface="Century Gothic" panose="020B0502020202020204" pitchFamily="34" charset="0"/>
                        </a:rPr>
                        <a:t>Oral and Mental Activities:</a:t>
                      </a:r>
                      <a:r>
                        <a:rPr lang="en-GB" sz="1400" b="1" baseline="0" dirty="0" smtClean="0">
                          <a:solidFill>
                            <a:schemeClr val="tx1"/>
                          </a:solidFill>
                          <a:latin typeface="Century Gothic" panose="020B0502020202020204" pitchFamily="34" charset="0"/>
                        </a:rPr>
                        <a:t> </a:t>
                      </a:r>
                      <a:r>
                        <a:rPr lang="en-GB" sz="1400" b="1" dirty="0" smtClean="0">
                          <a:solidFill>
                            <a:schemeClr val="tx1"/>
                          </a:solidFill>
                          <a:latin typeface="Century Gothic" panose="020B0502020202020204" pitchFamily="34" charset="0"/>
                        </a:rPr>
                        <a:t>Examples:</a:t>
                      </a:r>
                      <a:endParaRPr lang="en-GB" sz="1400" b="1" dirty="0">
                        <a:solidFill>
                          <a:schemeClr val="tx1"/>
                        </a:solidFill>
                        <a:latin typeface="Century Gothic" panose="020B0502020202020204" pitchFamily="34" charset="0"/>
                      </a:endParaRPr>
                    </a:p>
                  </a:txBody>
                  <a:tcPr/>
                </a:tc>
                <a:tc>
                  <a:txBody>
                    <a:bodyPr/>
                    <a:lstStyle/>
                    <a:p>
                      <a:r>
                        <a:rPr lang="en-GB" sz="1400" b="1" dirty="0" smtClean="0">
                          <a:latin typeface="Century Gothic" panose="020B0502020202020204" pitchFamily="34" charset="0"/>
                        </a:rPr>
                        <a:t>Pencil and Paper</a:t>
                      </a:r>
                      <a:r>
                        <a:rPr lang="en-GB" sz="1400" b="1" baseline="0" dirty="0" smtClean="0">
                          <a:latin typeface="Century Gothic" panose="020B0502020202020204" pitchFamily="34" charset="0"/>
                        </a:rPr>
                        <a:t> Activities</a:t>
                      </a:r>
                    </a:p>
                    <a:p>
                      <a:r>
                        <a:rPr lang="en-GB" sz="1400" b="1" baseline="0" dirty="0" smtClean="0">
                          <a:latin typeface="Century Gothic" panose="020B0502020202020204" pitchFamily="34" charset="0"/>
                        </a:rPr>
                        <a:t>Examples:</a:t>
                      </a:r>
                      <a:endParaRPr lang="en-GB" sz="1400" b="1" dirty="0">
                        <a:latin typeface="Century Gothic" panose="020B0502020202020204" pitchFamily="34" charset="0"/>
                      </a:endParaRPr>
                    </a:p>
                  </a:txBody>
                  <a:tcPr/>
                </a:tc>
                <a:extLst>
                  <a:ext uri="{0D108BD9-81ED-4DB2-BD59-A6C34878D82A}">
                    <a16:rowId xmlns:a16="http://schemas.microsoft.com/office/drawing/2014/main" val="10002"/>
                  </a:ext>
                </a:extLst>
              </a:tr>
              <a:tr h="970597">
                <a:tc rowSpan="4">
                  <a:txBody>
                    <a:bodyPr/>
                    <a:lstStyle/>
                    <a:p>
                      <a:pPr marL="342900" lvl="0" indent="-342900">
                        <a:spcAft>
                          <a:spcPts val="0"/>
                        </a:spcAft>
                        <a:buFont typeface="Wingdings" panose="05000000000000000000" pitchFamily="2" charset="2"/>
                        <a:buChar char=""/>
                      </a:pPr>
                      <a:r>
                        <a:rPr lang="en-GB" sz="1200" dirty="0" smtClean="0">
                          <a:solidFill>
                            <a:srgbClr val="FF0066"/>
                          </a:solidFill>
                          <a:effectLst/>
                          <a:latin typeface="Century Gothic" panose="020B0502020202020204" pitchFamily="34" charset="0"/>
                          <a:ea typeface="Calibri" panose="020F0502020204030204" pitchFamily="34" charset="0"/>
                          <a:cs typeface="Times New Roman" panose="02020603050405020304" pitchFamily="18" charset="0"/>
                        </a:rPr>
                        <a:t>Round any number up to 100 to the nearest 10 </a:t>
                      </a:r>
                      <a:endParaRPr lang="en-GB" sz="1200" dirty="0" smtClean="0">
                        <a:effectLst/>
                        <a:latin typeface="Century Gothic" panose="020B0502020202020204" pitchFamily="34" charset="0"/>
                        <a:ea typeface="Calibri" panose="020F0502020204030204" pitchFamily="34" charset="0"/>
                        <a:cs typeface="Times New Roman" panose="02020603050405020304" pitchFamily="18" charset="0"/>
                      </a:endParaRPr>
                    </a:p>
                    <a:p>
                      <a:pPr marL="342900" lvl="0" indent="-342900">
                        <a:spcAft>
                          <a:spcPts val="0"/>
                        </a:spcAft>
                        <a:buFont typeface="Wingdings" panose="05000000000000000000" pitchFamily="2" charset="2"/>
                        <a:buChar char=""/>
                      </a:pPr>
                      <a:r>
                        <a:rPr lang="en-GB" sz="1200" dirty="0" smtClean="0">
                          <a:solidFill>
                            <a:srgbClr val="FF0066"/>
                          </a:solidFill>
                          <a:effectLst/>
                          <a:latin typeface="Century Gothic" panose="020B0502020202020204" pitchFamily="34" charset="0"/>
                          <a:ea typeface="Calibri" panose="020F0502020204030204" pitchFamily="34" charset="0"/>
                          <a:cs typeface="Times New Roman" panose="02020603050405020304" pitchFamily="18" charset="0"/>
                        </a:rPr>
                        <a:t>Round any number up to 1000 to the nearest 10 </a:t>
                      </a:r>
                      <a:endParaRPr lang="en-GB" sz="1200" dirty="0" smtClean="0">
                        <a:effectLst/>
                        <a:latin typeface="Century Gothic" panose="020B0502020202020204" pitchFamily="34" charset="0"/>
                        <a:ea typeface="Calibri" panose="020F0502020204030204" pitchFamily="34" charset="0"/>
                        <a:cs typeface="Times New Roman" panose="02020603050405020304" pitchFamily="18" charset="0"/>
                      </a:endParaRPr>
                    </a:p>
                    <a:p>
                      <a:pPr marL="342900" lvl="0" indent="-342900">
                        <a:spcAft>
                          <a:spcPts val="0"/>
                        </a:spcAft>
                        <a:buFont typeface="Wingdings" panose="05000000000000000000" pitchFamily="2" charset="2"/>
                        <a:buChar char=""/>
                      </a:pPr>
                      <a:r>
                        <a:rPr lang="en-GB" sz="1200" dirty="0" smtClean="0">
                          <a:solidFill>
                            <a:srgbClr val="FF0066"/>
                          </a:solidFill>
                          <a:effectLst/>
                          <a:latin typeface="Century Gothic" panose="020B0502020202020204" pitchFamily="34" charset="0"/>
                          <a:ea typeface="Calibri" panose="020F0502020204030204" pitchFamily="34" charset="0"/>
                          <a:cs typeface="Times New Roman" panose="02020603050405020304" pitchFamily="18" charset="0"/>
                        </a:rPr>
                        <a:t>Round any number up to 1000 to the nearest 100</a:t>
                      </a:r>
                      <a:endParaRPr lang="en-GB" sz="1200" dirty="0" smtClean="0">
                        <a:effectLst/>
                        <a:latin typeface="Century Gothic" panose="020B0502020202020204" pitchFamily="34" charset="0"/>
                        <a:ea typeface="Calibri" panose="020F0502020204030204" pitchFamily="34" charset="0"/>
                        <a:cs typeface="Times New Roman" panose="02020603050405020304" pitchFamily="18" charset="0"/>
                      </a:endParaRPr>
                    </a:p>
                    <a:p>
                      <a:pPr marL="342900" lvl="0" indent="-342900">
                        <a:spcAft>
                          <a:spcPts val="0"/>
                        </a:spcAft>
                        <a:buFont typeface="Wingdings" panose="05000000000000000000" pitchFamily="2" charset="2"/>
                        <a:buChar char=""/>
                      </a:pPr>
                      <a:r>
                        <a:rPr lang="en-GB" sz="1200" dirty="0" smtClean="0">
                          <a:solidFill>
                            <a:srgbClr val="FF0066"/>
                          </a:solidFill>
                          <a:effectLst/>
                          <a:latin typeface="Century Gothic" panose="020B0502020202020204" pitchFamily="34" charset="0"/>
                          <a:ea typeface="Calibri" panose="020F0502020204030204" pitchFamily="34" charset="0"/>
                          <a:cs typeface="Times New Roman" panose="02020603050405020304" pitchFamily="18" charset="0"/>
                        </a:rPr>
                        <a:t>Round any number up to 10,000 to the nearest 1000</a:t>
                      </a:r>
                      <a:endParaRPr lang="en-GB" sz="1200" dirty="0" smtClean="0">
                        <a:effectLst/>
                        <a:latin typeface="Century Gothic" panose="020B0502020202020204" pitchFamily="34" charset="0"/>
                        <a:ea typeface="Calibri" panose="020F0502020204030204" pitchFamily="34" charset="0"/>
                        <a:cs typeface="Times New Roman" panose="02020603050405020304" pitchFamily="18" charset="0"/>
                      </a:endParaRPr>
                    </a:p>
                    <a:p>
                      <a:pPr marL="0" lvl="0" indent="0" algn="l">
                        <a:spcAft>
                          <a:spcPts val="0"/>
                        </a:spcAft>
                        <a:buFont typeface="Wingdings" panose="05000000000000000000" pitchFamily="2" charset="2"/>
                        <a:buNone/>
                      </a:pPr>
                      <a:endParaRPr lang="en-GB" sz="800" dirty="0" smtClean="0">
                        <a:effectLst/>
                        <a:latin typeface="Century Gothic" panose="020B0502020202020204" pitchFamily="34" charset="0"/>
                        <a:ea typeface="Calibri" panose="020F0502020204030204" pitchFamily="34" charset="0"/>
                        <a:cs typeface="Times New Roman" panose="02020603050405020304" pitchFamily="18" charset="0"/>
                      </a:endParaRPr>
                    </a:p>
                  </a:txBody>
                  <a:tcPr marL="68580" marR="68580" marT="0" marB="0"/>
                </a:tc>
                <a:tc rowSpan="4">
                  <a:txBody>
                    <a:bodyPr/>
                    <a:lstStyle/>
                    <a:p>
                      <a:pPr marL="171450" indent="-171450">
                        <a:buFont typeface="Arial" panose="020B0604020202020204" pitchFamily="34" charset="0"/>
                        <a:buChar char="•"/>
                      </a:pPr>
                      <a:r>
                        <a:rPr lang="en-GB" sz="1100" baseline="0" dirty="0" smtClean="0">
                          <a:latin typeface="Century Gothic" panose="020B0502020202020204" pitchFamily="34" charset="0"/>
                        </a:rPr>
                        <a:t>Explain to pupils why it is sometimes very useful to be able to get an approximate value.</a:t>
                      </a:r>
                    </a:p>
                    <a:p>
                      <a:pPr marL="171450" indent="-171450">
                        <a:buFont typeface="Arial" panose="020B0604020202020204" pitchFamily="34" charset="0"/>
                        <a:buChar char="•"/>
                      </a:pPr>
                      <a:r>
                        <a:rPr lang="en-GB" sz="1100" baseline="0" dirty="0" smtClean="0">
                          <a:latin typeface="Century Gothic" panose="020B0502020202020204" pitchFamily="34" charset="0"/>
                        </a:rPr>
                        <a:t>Go on to explain that in mathematics a system known as ‘rounding’ gives a better overall picture rather than just approximating.</a:t>
                      </a:r>
                    </a:p>
                    <a:p>
                      <a:pPr marL="171450" indent="-171450">
                        <a:buFont typeface="Arial" panose="020B0604020202020204" pitchFamily="34" charset="0"/>
                        <a:buChar char="•"/>
                      </a:pPr>
                      <a:r>
                        <a:rPr lang="en-GB" sz="1100" baseline="0" dirty="0" smtClean="0">
                          <a:latin typeface="Century Gothic" panose="020B0502020202020204" pitchFamily="34" charset="0"/>
                        </a:rPr>
                        <a:t>Explain how the numbers close to the smaller of two numbers is rounded to that number and the numbers closest to the higher of the two numbers is rounded to the higher number.</a:t>
                      </a:r>
                    </a:p>
                    <a:p>
                      <a:pPr marL="171450" indent="-171450">
                        <a:buFont typeface="Arial" panose="020B0604020202020204" pitchFamily="34" charset="0"/>
                        <a:buChar char="•"/>
                      </a:pPr>
                      <a:r>
                        <a:rPr lang="en-GB" sz="1100" baseline="0" dirty="0" smtClean="0">
                          <a:latin typeface="Century Gothic" panose="020B0502020202020204" pitchFamily="34" charset="0"/>
                        </a:rPr>
                        <a:t>Explain the rule about a number exactly half way between two numbers.</a:t>
                      </a:r>
                    </a:p>
                  </a:txBody>
                  <a:tcPr/>
                </a:tc>
                <a:tc>
                  <a:txBody>
                    <a:bodyPr/>
                    <a:lstStyle/>
                    <a:p>
                      <a:r>
                        <a:rPr lang="en-GB" sz="1200" baseline="0" dirty="0" smtClean="0">
                          <a:latin typeface="Century Gothic" panose="020B0502020202020204" pitchFamily="34" charset="0"/>
                        </a:rPr>
                        <a:t>Round the following numbers to the nearest 10:</a:t>
                      </a:r>
                    </a:p>
                    <a:p>
                      <a:endParaRPr lang="en-GB" sz="1200" baseline="0" dirty="0" smtClean="0">
                        <a:latin typeface="Century Gothic" panose="020B0502020202020204" pitchFamily="34" charset="0"/>
                      </a:endParaRPr>
                    </a:p>
                    <a:p>
                      <a:r>
                        <a:rPr lang="en-GB" sz="1200" baseline="0" dirty="0" smtClean="0">
                          <a:latin typeface="Century Gothic" panose="020B0502020202020204" pitchFamily="34" charset="0"/>
                        </a:rPr>
                        <a:t>        23             45           77            89           73            84</a:t>
                      </a:r>
                    </a:p>
                    <a:p>
                      <a:r>
                        <a:rPr lang="en-GB" sz="1200" baseline="0" dirty="0" smtClean="0">
                          <a:latin typeface="Century Gothic" panose="020B0502020202020204" pitchFamily="34" charset="0"/>
                        </a:rPr>
                        <a:t>        </a:t>
                      </a:r>
                    </a:p>
                    <a:p>
                      <a:r>
                        <a:rPr lang="en-GB" sz="1200" baseline="0" dirty="0" smtClean="0">
                          <a:latin typeface="Century Gothic" panose="020B0502020202020204" pitchFamily="34" charset="0"/>
                        </a:rPr>
                        <a:t>       103            119          152         328        529          210</a:t>
                      </a:r>
                    </a:p>
                    <a:p>
                      <a:endParaRPr lang="en-GB" sz="1200" baseline="0" dirty="0" smtClean="0">
                        <a:latin typeface="Century Gothic" panose="020B0502020202020204" pitchFamily="34" charset="0"/>
                      </a:endParaRPr>
                    </a:p>
                  </a:txBody>
                  <a:tcPr/>
                </a:tc>
                <a:extLst>
                  <a:ext uri="{0D108BD9-81ED-4DB2-BD59-A6C34878D82A}">
                    <a16:rowId xmlns:a16="http://schemas.microsoft.com/office/drawing/2014/main" val="10003"/>
                  </a:ext>
                </a:extLst>
              </a:tr>
              <a:tr h="661987">
                <a:tc vMerge="1">
                  <a:txBody>
                    <a:bodyPr/>
                    <a:lstStyle/>
                    <a:p>
                      <a:endParaRPr lang="en-GB"/>
                    </a:p>
                  </a:txBody>
                  <a:tcPr/>
                </a:tc>
                <a:tc vMerge="1">
                  <a:txBody>
                    <a:bodyPr/>
                    <a:lstStyle/>
                    <a:p>
                      <a:endParaRPr lang="en-GB"/>
                    </a:p>
                  </a:txBody>
                  <a:tcPr/>
                </a:tc>
                <a:tc>
                  <a:txBody>
                    <a:bodyPr/>
                    <a:lstStyle/>
                    <a:p>
                      <a:r>
                        <a:rPr lang="en-GB" sz="1200" dirty="0" smtClean="0">
                          <a:latin typeface="Century Gothic" panose="020B0502020202020204" pitchFamily="34" charset="0"/>
                        </a:rPr>
                        <a:t>Round to the nearest 100:</a:t>
                      </a:r>
                    </a:p>
                    <a:p>
                      <a:endParaRPr lang="en-GB" sz="1200" dirty="0" smtClean="0">
                        <a:latin typeface="Century Gothic" panose="020B0502020202020204" pitchFamily="34" charset="0"/>
                      </a:endParaRPr>
                    </a:p>
                    <a:p>
                      <a:r>
                        <a:rPr lang="en-GB" sz="1200" dirty="0" smtClean="0">
                          <a:latin typeface="Century Gothic" panose="020B0502020202020204" pitchFamily="34" charset="0"/>
                        </a:rPr>
                        <a:t>      340            410           1145          2178          4518       1341</a:t>
                      </a:r>
                    </a:p>
                    <a:p>
                      <a:endParaRPr lang="en-GB" sz="1200" dirty="0" smtClean="0">
                        <a:latin typeface="Century Gothic" panose="020B0502020202020204" pitchFamily="34" charset="0"/>
                      </a:endParaRPr>
                    </a:p>
                    <a:p>
                      <a:r>
                        <a:rPr lang="en-GB" sz="1200" dirty="0" smtClean="0">
                          <a:latin typeface="Century Gothic" panose="020B0502020202020204" pitchFamily="34" charset="0"/>
                        </a:rPr>
                        <a:t>     1627         2389            2163         3714          5612</a:t>
                      </a:r>
                      <a:r>
                        <a:rPr lang="en-GB" sz="1200" baseline="0" dirty="0" smtClean="0">
                          <a:latin typeface="Century Gothic" panose="020B0502020202020204" pitchFamily="34" charset="0"/>
                        </a:rPr>
                        <a:t>        7250</a:t>
                      </a:r>
                    </a:p>
                    <a:p>
                      <a:endParaRPr lang="en-GB" sz="1200" dirty="0" smtClean="0">
                        <a:latin typeface="Century Gothic" panose="020B0502020202020204" pitchFamily="34" charset="0"/>
                      </a:endParaRPr>
                    </a:p>
                  </a:txBody>
                  <a:tcPr/>
                </a:tc>
                <a:extLst>
                  <a:ext uri="{0D108BD9-81ED-4DB2-BD59-A6C34878D82A}">
                    <a16:rowId xmlns:a16="http://schemas.microsoft.com/office/drawing/2014/main" val="10004"/>
                  </a:ext>
                </a:extLst>
              </a:tr>
              <a:tr h="845820">
                <a:tc vMerge="1">
                  <a:txBody>
                    <a:bodyPr/>
                    <a:lstStyle/>
                    <a:p>
                      <a:pPr marL="342900" lvl="0" indent="-342900" algn="l">
                        <a:spcAft>
                          <a:spcPts val="0"/>
                        </a:spcAft>
                        <a:buFont typeface="Wingdings" panose="05000000000000000000" pitchFamily="2" charset="2"/>
                        <a:buChar char=""/>
                      </a:pPr>
                      <a:endParaRPr lang="en-GB" sz="11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vMerge="1">
                  <a:txBody>
                    <a:bodyPr/>
                    <a:lstStyle/>
                    <a:p>
                      <a:pPr marL="171450" indent="-171450">
                        <a:buFont typeface="Arial" panose="020B0604020202020204" pitchFamily="34" charset="0"/>
                        <a:buChar char="•"/>
                      </a:pPr>
                      <a:endParaRPr lang="en-GB" sz="1200" baseline="0" dirty="0" smtClean="0">
                        <a:latin typeface="Century Gothic" panose="020B0502020202020204" pitchFamily="34" charset="0"/>
                      </a:endParaRPr>
                    </a:p>
                  </a:txBody>
                  <a:tcPr/>
                </a:tc>
                <a:tc>
                  <a:txBody>
                    <a:bodyPr/>
                    <a:lstStyle/>
                    <a:p>
                      <a:r>
                        <a:rPr lang="en-GB" sz="1200" baseline="0" dirty="0" smtClean="0">
                          <a:latin typeface="Century Gothic" panose="020B0502020202020204" pitchFamily="34" charset="0"/>
                        </a:rPr>
                        <a:t>Round to the nearest 1000:</a:t>
                      </a:r>
                    </a:p>
                    <a:p>
                      <a:endParaRPr lang="en-GB" sz="1200" baseline="0" dirty="0" smtClean="0">
                        <a:latin typeface="Century Gothic" panose="020B0502020202020204" pitchFamily="34" charset="0"/>
                      </a:endParaRPr>
                    </a:p>
                    <a:p>
                      <a:r>
                        <a:rPr lang="en-GB" sz="1200" baseline="0" dirty="0" smtClean="0">
                          <a:latin typeface="Century Gothic" panose="020B0502020202020204" pitchFamily="34" charset="0"/>
                        </a:rPr>
                        <a:t>      9348          5150         3718         9573         7728        9082</a:t>
                      </a:r>
                    </a:p>
                  </a:txBody>
                  <a:tcPr/>
                </a:tc>
                <a:extLst>
                  <a:ext uri="{0D108BD9-81ED-4DB2-BD59-A6C34878D82A}">
                    <a16:rowId xmlns:a16="http://schemas.microsoft.com/office/drawing/2014/main" val="10005"/>
                  </a:ext>
                </a:extLst>
              </a:tr>
              <a:tr h="1086327">
                <a:tc vMerge="1">
                  <a:txBody>
                    <a:bodyPr/>
                    <a:lstStyle/>
                    <a:p>
                      <a:endParaRPr lang="en-GB"/>
                    </a:p>
                  </a:txBody>
                  <a:tcPr/>
                </a:tc>
                <a:tc vMerge="1">
                  <a:txBody>
                    <a:bodyPr/>
                    <a:lstStyle/>
                    <a:p>
                      <a:endParaRPr lang="en-GB"/>
                    </a:p>
                  </a:txBody>
                  <a:tcPr/>
                </a:tc>
                <a:tc>
                  <a:txBody>
                    <a:bodyPr/>
                    <a:lstStyle/>
                    <a:p>
                      <a:r>
                        <a:rPr lang="en-GB" sz="1200" dirty="0" smtClean="0">
                          <a:latin typeface="Century Gothic" panose="020B0502020202020204" pitchFamily="34" charset="0"/>
                        </a:rPr>
                        <a:t>Round the following money amounts to the nearest £1:</a:t>
                      </a:r>
                    </a:p>
                    <a:p>
                      <a:endParaRPr lang="en-GB" sz="1200" dirty="0" smtClean="0">
                        <a:latin typeface="Century Gothic" panose="020B0502020202020204" pitchFamily="34" charset="0"/>
                      </a:endParaRPr>
                    </a:p>
                    <a:p>
                      <a:r>
                        <a:rPr lang="en-GB" sz="1200" baseline="0" dirty="0" smtClean="0">
                          <a:latin typeface="Century Gothic" panose="020B0502020202020204" pitchFamily="34" charset="0"/>
                        </a:rPr>
                        <a:t>    £13.87           £12.45        £12.78         £28,90         £24.50</a:t>
                      </a:r>
                    </a:p>
                    <a:p>
                      <a:endParaRPr lang="en-GB" sz="1200" baseline="0" dirty="0" smtClean="0">
                        <a:latin typeface="Century Gothic" panose="020B0502020202020204" pitchFamily="34" charset="0"/>
                      </a:endParaRPr>
                    </a:p>
                    <a:p>
                      <a:r>
                        <a:rPr lang="en-GB" sz="1200" baseline="0" dirty="0" smtClean="0">
                          <a:latin typeface="Century Gothic" panose="020B0502020202020204" pitchFamily="34" charset="0"/>
                        </a:rPr>
                        <a:t>   £12.96           £45.50         £34.85         £7.89           £19.99</a:t>
                      </a:r>
                      <a:endParaRPr lang="en-GB" sz="1200" dirty="0" smtClean="0">
                        <a:latin typeface="Century Gothic" panose="020B0502020202020204" pitchFamily="34" charset="0"/>
                      </a:endParaRPr>
                    </a:p>
                  </a:txBody>
                  <a:tcPr/>
                </a:tc>
                <a:extLst>
                  <a:ext uri="{0D108BD9-81ED-4DB2-BD59-A6C34878D82A}">
                    <a16:rowId xmlns:a16="http://schemas.microsoft.com/office/drawing/2014/main" val="10006"/>
                  </a:ext>
                </a:extLst>
              </a:tr>
            </a:tbl>
          </a:graphicData>
        </a:graphic>
      </p:graphicFrame>
      <p:sp>
        <p:nvSpPr>
          <p:cNvPr id="3" name="Footer Placeholder 2"/>
          <p:cNvSpPr>
            <a:spLocks noGrp="1"/>
          </p:cNvSpPr>
          <p:nvPr>
            <p:ph type="ftr" sz="quarter" idx="11"/>
          </p:nvPr>
        </p:nvSpPr>
        <p:spPr/>
        <p:txBody>
          <a:bodyPr/>
          <a:lstStyle/>
          <a:p>
            <a:r>
              <a:rPr lang="en-GB" dirty="0" smtClean="0"/>
              <a:t>(c) Focus Education (UK) Ltd</a:t>
            </a:r>
            <a:endParaRPr lang="en-GB" dirty="0"/>
          </a:p>
        </p:txBody>
      </p:sp>
      <p:sp>
        <p:nvSpPr>
          <p:cNvPr id="6" name="Slide Number Placeholder 5"/>
          <p:cNvSpPr>
            <a:spLocks noGrp="1"/>
          </p:cNvSpPr>
          <p:nvPr>
            <p:ph type="sldNum" sz="quarter" idx="12"/>
          </p:nvPr>
        </p:nvSpPr>
        <p:spPr/>
        <p:txBody>
          <a:bodyPr/>
          <a:lstStyle/>
          <a:p>
            <a:fld id="{EA2CE50E-DD84-4B50-A55B-EBE5FCB77AC7}" type="slidenum">
              <a:rPr lang="en-GB" smtClean="0"/>
              <a:t>2</a:t>
            </a:fld>
            <a:endParaRPr lang="en-GB" dirty="0"/>
          </a:p>
        </p:txBody>
      </p:sp>
    </p:spTree>
    <p:extLst>
      <p:ext uri="{BB962C8B-B14F-4D97-AF65-F5344CB8AC3E}">
        <p14:creationId xmlns:p14="http://schemas.microsoft.com/office/powerpoint/2010/main" val="292007782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nvPr>
        </p:nvGraphicFramePr>
        <p:xfrm>
          <a:off x="1825085" y="322636"/>
          <a:ext cx="8564137" cy="6014720"/>
        </p:xfrm>
        <a:graphic>
          <a:graphicData uri="http://schemas.openxmlformats.org/drawingml/2006/table">
            <a:tbl>
              <a:tblPr firstRow="1" bandRow="1">
                <a:tableStyleId>{5C22544A-7EE6-4342-B048-85BDC9FD1C3A}</a:tableStyleId>
              </a:tblPr>
              <a:tblGrid>
                <a:gridCol w="1650379">
                  <a:extLst>
                    <a:ext uri="{9D8B030D-6E8A-4147-A177-3AD203B41FA5}">
                      <a16:colId xmlns:a16="http://schemas.microsoft.com/office/drawing/2014/main" val="20000"/>
                    </a:ext>
                  </a:extLst>
                </a:gridCol>
                <a:gridCol w="3456879">
                  <a:extLst>
                    <a:ext uri="{9D8B030D-6E8A-4147-A177-3AD203B41FA5}">
                      <a16:colId xmlns:a16="http://schemas.microsoft.com/office/drawing/2014/main" val="20001"/>
                    </a:ext>
                  </a:extLst>
                </a:gridCol>
                <a:gridCol w="3456879">
                  <a:extLst>
                    <a:ext uri="{9D8B030D-6E8A-4147-A177-3AD203B41FA5}">
                      <a16:colId xmlns:a16="http://schemas.microsoft.com/office/drawing/2014/main" val="20002"/>
                    </a:ext>
                  </a:extLst>
                </a:gridCol>
              </a:tblGrid>
              <a:tr h="370840">
                <a:tc gridSpan="3">
                  <a:txBody>
                    <a:bodyPr/>
                    <a:lstStyle/>
                    <a:p>
                      <a:r>
                        <a:rPr lang="en-GB" dirty="0" smtClean="0">
                          <a:solidFill>
                            <a:schemeClr val="tx1"/>
                          </a:solidFill>
                          <a:latin typeface="Century Gothic" panose="020B0502020202020204" pitchFamily="34" charset="0"/>
                        </a:rPr>
                        <a:t>Summer 2</a:t>
                      </a:r>
                      <a:r>
                        <a:rPr lang="en-GB" baseline="0" dirty="0" smtClean="0">
                          <a:solidFill>
                            <a:schemeClr val="tx1"/>
                          </a:solidFill>
                          <a:latin typeface="Century Gothic" panose="020B0502020202020204" pitchFamily="34" charset="0"/>
                        </a:rPr>
                        <a:t>: Week 1: Mastering this Objective – Deeper Understanding</a:t>
                      </a:r>
                      <a:endParaRPr lang="en-GB" dirty="0">
                        <a:solidFill>
                          <a:schemeClr val="tx1"/>
                        </a:solidFill>
                        <a:latin typeface="Century Gothic" panose="020B0502020202020204" pitchFamily="34" charset="0"/>
                      </a:endParaRPr>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0"/>
                  </a:ext>
                </a:extLst>
              </a:tr>
              <a:tr h="370840">
                <a:tc gridSpan="3">
                  <a:txBody>
                    <a:bodyPr/>
                    <a:lstStyle/>
                    <a:p>
                      <a:pPr marL="0" marR="0" indent="0" algn="l" defTabSz="914400" rtl="0" eaLnBrk="1" fontAlgn="auto" latinLnBrk="0" hangingPunct="1">
                        <a:lnSpc>
                          <a:spcPct val="107000"/>
                        </a:lnSpc>
                        <a:spcBef>
                          <a:spcPts val="0"/>
                        </a:spcBef>
                        <a:spcAft>
                          <a:spcPts val="0"/>
                        </a:spcAft>
                        <a:buClrTx/>
                        <a:buSzTx/>
                        <a:buFontTx/>
                        <a:buNone/>
                        <a:tabLst/>
                        <a:defRPr/>
                      </a:pPr>
                      <a:r>
                        <a:rPr lang="en-GB" sz="1400" b="1" dirty="0" smtClean="0">
                          <a:effectLst/>
                          <a:latin typeface="Century Gothic" panose="020B0502020202020204" pitchFamily="34" charset="0"/>
                          <a:ea typeface="Calibri" panose="020F0502020204030204" pitchFamily="34" charset="0"/>
                          <a:cs typeface="Times New Roman" panose="02020603050405020304" pitchFamily="18" charset="0"/>
                        </a:rPr>
                        <a:t>Place Value: </a:t>
                      </a:r>
                      <a:r>
                        <a:rPr lang="en-GB" sz="1400" dirty="0" smtClean="0">
                          <a:effectLst/>
                          <a:latin typeface="Century Gothic" panose="020B0502020202020204" pitchFamily="34" charset="0"/>
                          <a:ea typeface="Calibri" panose="020F0502020204030204" pitchFamily="34" charset="0"/>
                          <a:cs typeface="Times New Roman" panose="02020603050405020304" pitchFamily="18" charset="0"/>
                        </a:rPr>
                        <a:t>Round any number to the nearest 10, 100 or 1000</a:t>
                      </a: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1"/>
                  </a:ext>
                </a:extLst>
              </a:tr>
              <a:tr h="370840">
                <a:tc>
                  <a:txBody>
                    <a:bodyPr/>
                    <a:lstStyle/>
                    <a:p>
                      <a:pPr>
                        <a:lnSpc>
                          <a:spcPct val="107000"/>
                        </a:lnSpc>
                        <a:spcAft>
                          <a:spcPts val="0"/>
                        </a:spcAft>
                      </a:pPr>
                      <a:r>
                        <a:rPr lang="en-GB" sz="1400" b="1" dirty="0" smtClean="0">
                          <a:effectLst/>
                          <a:latin typeface="Century Gothic" panose="020B0502020202020204" pitchFamily="34" charset="0"/>
                          <a:ea typeface="Calibri" panose="020F0502020204030204" pitchFamily="34" charset="0"/>
                          <a:cs typeface="Times New Roman" panose="02020603050405020304" pitchFamily="18" charset="0"/>
                        </a:rPr>
                        <a:t>Teaching Sequence</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grid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1" dirty="0" smtClean="0">
                          <a:solidFill>
                            <a:schemeClr val="tx1"/>
                          </a:solidFill>
                          <a:latin typeface="Century Gothic" panose="020B0502020202020204" pitchFamily="34" charset="0"/>
                        </a:rPr>
                        <a:t>If pupils have mastered this objective they will</a:t>
                      </a:r>
                      <a:r>
                        <a:rPr lang="en-GB" sz="1400" b="1" baseline="0" dirty="0" smtClean="0">
                          <a:solidFill>
                            <a:schemeClr val="tx1"/>
                          </a:solidFill>
                          <a:latin typeface="Century Gothic" panose="020B0502020202020204" pitchFamily="34" charset="0"/>
                        </a:rPr>
                        <a:t> be able to complete these activities independently: </a:t>
                      </a:r>
                      <a:r>
                        <a:rPr lang="en-GB" sz="1400" b="1" dirty="0" smtClean="0">
                          <a:solidFill>
                            <a:schemeClr val="tx1"/>
                          </a:solidFill>
                          <a:latin typeface="Century Gothic" panose="020B0502020202020204" pitchFamily="34" charset="0"/>
                        </a:rPr>
                        <a:t> </a:t>
                      </a:r>
                    </a:p>
                  </a:txBody>
                  <a:tcPr/>
                </a:tc>
                <a:tc hMerge="1">
                  <a:txBody>
                    <a:bodyPr/>
                    <a:lstStyle/>
                    <a:p>
                      <a:endParaRPr lang="en-GB"/>
                    </a:p>
                  </a:txBody>
                  <a:tcPr/>
                </a:tc>
                <a:extLst>
                  <a:ext uri="{0D108BD9-81ED-4DB2-BD59-A6C34878D82A}">
                    <a16:rowId xmlns:a16="http://schemas.microsoft.com/office/drawing/2014/main" val="10002"/>
                  </a:ext>
                </a:extLst>
              </a:tr>
              <a:tr h="2099600">
                <a:tc rowSpan="2">
                  <a:txBody>
                    <a:bodyPr/>
                    <a:lstStyle/>
                    <a:p>
                      <a:pPr marL="342900" lvl="0" indent="-342900">
                        <a:spcAft>
                          <a:spcPts val="0"/>
                        </a:spcAft>
                        <a:buFont typeface="Wingdings" panose="05000000000000000000" pitchFamily="2" charset="2"/>
                        <a:buChar char=""/>
                      </a:pPr>
                      <a:r>
                        <a:rPr lang="en-GB" sz="1200" dirty="0" smtClean="0">
                          <a:solidFill>
                            <a:srgbClr val="FF0066"/>
                          </a:solidFill>
                          <a:effectLst/>
                          <a:latin typeface="Century Gothic" panose="020B0502020202020204" pitchFamily="34" charset="0"/>
                          <a:ea typeface="Calibri" panose="020F0502020204030204" pitchFamily="34" charset="0"/>
                          <a:cs typeface="Times New Roman" panose="02020603050405020304" pitchFamily="18" charset="0"/>
                        </a:rPr>
                        <a:t>Round any number up to 100 to the nearest 10 </a:t>
                      </a:r>
                      <a:endParaRPr lang="en-GB" sz="1200" dirty="0" smtClean="0">
                        <a:effectLst/>
                        <a:latin typeface="Century Gothic" panose="020B0502020202020204" pitchFamily="34" charset="0"/>
                        <a:ea typeface="Calibri" panose="020F0502020204030204" pitchFamily="34" charset="0"/>
                        <a:cs typeface="Times New Roman" panose="02020603050405020304" pitchFamily="18" charset="0"/>
                      </a:endParaRPr>
                    </a:p>
                    <a:p>
                      <a:pPr marL="342900" lvl="0" indent="-342900">
                        <a:spcAft>
                          <a:spcPts val="0"/>
                        </a:spcAft>
                        <a:buFont typeface="Wingdings" panose="05000000000000000000" pitchFamily="2" charset="2"/>
                        <a:buChar char=""/>
                      </a:pPr>
                      <a:r>
                        <a:rPr lang="en-GB" sz="1200" dirty="0" smtClean="0">
                          <a:solidFill>
                            <a:srgbClr val="FF0066"/>
                          </a:solidFill>
                          <a:effectLst/>
                          <a:latin typeface="Century Gothic" panose="020B0502020202020204" pitchFamily="34" charset="0"/>
                          <a:ea typeface="Calibri" panose="020F0502020204030204" pitchFamily="34" charset="0"/>
                          <a:cs typeface="Times New Roman" panose="02020603050405020304" pitchFamily="18" charset="0"/>
                        </a:rPr>
                        <a:t>Round any number up to 1000 to the nearest 10 </a:t>
                      </a:r>
                      <a:endParaRPr lang="en-GB" sz="1200" dirty="0" smtClean="0">
                        <a:effectLst/>
                        <a:latin typeface="Century Gothic" panose="020B0502020202020204" pitchFamily="34" charset="0"/>
                        <a:ea typeface="Calibri" panose="020F0502020204030204" pitchFamily="34" charset="0"/>
                        <a:cs typeface="Times New Roman" panose="02020603050405020304" pitchFamily="18" charset="0"/>
                      </a:endParaRPr>
                    </a:p>
                    <a:p>
                      <a:pPr marL="342900" lvl="0" indent="-342900">
                        <a:spcAft>
                          <a:spcPts val="0"/>
                        </a:spcAft>
                        <a:buFont typeface="Wingdings" panose="05000000000000000000" pitchFamily="2" charset="2"/>
                        <a:buChar char=""/>
                      </a:pPr>
                      <a:r>
                        <a:rPr lang="en-GB" sz="1200" dirty="0" smtClean="0">
                          <a:solidFill>
                            <a:srgbClr val="FF0066"/>
                          </a:solidFill>
                          <a:effectLst/>
                          <a:latin typeface="Century Gothic" panose="020B0502020202020204" pitchFamily="34" charset="0"/>
                          <a:ea typeface="Calibri" panose="020F0502020204030204" pitchFamily="34" charset="0"/>
                          <a:cs typeface="Times New Roman" panose="02020603050405020304" pitchFamily="18" charset="0"/>
                        </a:rPr>
                        <a:t>Round any number up to 1000 to the nearest 100</a:t>
                      </a:r>
                      <a:endParaRPr lang="en-GB" sz="1200" dirty="0" smtClean="0">
                        <a:effectLst/>
                        <a:latin typeface="Century Gothic" panose="020B0502020202020204" pitchFamily="34" charset="0"/>
                        <a:ea typeface="Calibri" panose="020F0502020204030204" pitchFamily="34" charset="0"/>
                        <a:cs typeface="Times New Roman" panose="02020603050405020304" pitchFamily="18" charset="0"/>
                      </a:endParaRPr>
                    </a:p>
                    <a:p>
                      <a:pPr marL="342900" lvl="0" indent="-342900">
                        <a:spcAft>
                          <a:spcPts val="0"/>
                        </a:spcAft>
                        <a:buFont typeface="Wingdings" panose="05000000000000000000" pitchFamily="2" charset="2"/>
                        <a:buChar char=""/>
                      </a:pPr>
                      <a:r>
                        <a:rPr lang="en-GB" sz="1200" dirty="0" smtClean="0">
                          <a:solidFill>
                            <a:srgbClr val="FF0066"/>
                          </a:solidFill>
                          <a:effectLst/>
                          <a:latin typeface="Century Gothic" panose="020B0502020202020204" pitchFamily="34" charset="0"/>
                          <a:ea typeface="Calibri" panose="020F0502020204030204" pitchFamily="34" charset="0"/>
                          <a:cs typeface="Times New Roman" panose="02020603050405020304" pitchFamily="18" charset="0"/>
                        </a:rPr>
                        <a:t>Round any number up to 10,000 to the nearest 1000</a:t>
                      </a:r>
                      <a:endParaRPr lang="en-GB" sz="1200" dirty="0" smtClean="0">
                        <a:effectLst/>
                        <a:latin typeface="Century Gothic" panose="020B0502020202020204" pitchFamily="34" charset="0"/>
                        <a:ea typeface="Calibri" panose="020F0502020204030204" pitchFamily="34" charset="0"/>
                        <a:cs typeface="Times New Roman" panose="02020603050405020304" pitchFamily="18" charset="0"/>
                      </a:endParaRPr>
                    </a:p>
                    <a:p>
                      <a:pPr marL="0" lvl="0" indent="0" algn="l">
                        <a:spcAft>
                          <a:spcPts val="0"/>
                        </a:spcAft>
                        <a:buFont typeface="Wingdings" panose="05000000000000000000" pitchFamily="2" charset="2"/>
                        <a:buNone/>
                      </a:pPr>
                      <a:endParaRPr lang="en-GB" sz="1000" dirty="0" smtClean="0">
                        <a:effectLst/>
                        <a:latin typeface="Century Gothic" panose="020B050202020202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b="1" kern="1200" dirty="0" smtClean="0">
                          <a:solidFill>
                            <a:schemeClr val="dk1"/>
                          </a:solidFill>
                          <a:effectLst/>
                          <a:latin typeface="Century Gothic" panose="020B0502020202020204" pitchFamily="34" charset="0"/>
                          <a:ea typeface="+mn-ea"/>
                          <a:cs typeface="+mn-cs"/>
                        </a:rPr>
                        <a:t>Rounding Puzzles</a:t>
                      </a: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b="1" kern="1200" dirty="0" smtClean="0">
                        <a:solidFill>
                          <a:schemeClr val="dk1"/>
                        </a:solidFill>
                        <a:effectLst/>
                        <a:latin typeface="Century Gothic" panose="020B0502020202020204" pitchFamily="34" charset="0"/>
                        <a:ea typeface="+mn-ea"/>
                        <a:cs typeface="+mn-cs"/>
                      </a:endParaRP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b="0" kern="1200" dirty="0" smtClean="0">
                          <a:solidFill>
                            <a:schemeClr val="dk1"/>
                          </a:solidFill>
                          <a:effectLst/>
                          <a:latin typeface="Century Gothic" panose="020B0502020202020204" pitchFamily="34" charset="0"/>
                          <a:ea typeface="+mn-ea"/>
                          <a:cs typeface="+mn-cs"/>
                        </a:rPr>
                        <a:t>A number has the digits 6 and 3 and to the nearest 10 rounds to 60. What is the number?</a:t>
                      </a: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b="0" kern="1200" dirty="0" smtClean="0">
                        <a:solidFill>
                          <a:schemeClr val="dk1"/>
                        </a:solidFill>
                        <a:effectLst/>
                        <a:latin typeface="Century Gothic" panose="020B0502020202020204" pitchFamily="34" charset="0"/>
                        <a:ea typeface="+mn-ea"/>
                        <a:cs typeface="+mn-cs"/>
                      </a:endParaRP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b="0" kern="1200" dirty="0" smtClean="0">
                          <a:solidFill>
                            <a:schemeClr val="dk1"/>
                          </a:solidFill>
                          <a:effectLst/>
                          <a:latin typeface="Century Gothic" panose="020B0502020202020204" pitchFamily="34" charset="0"/>
                          <a:ea typeface="+mn-ea"/>
                          <a:cs typeface="+mn-cs"/>
                        </a:rPr>
                        <a:t>A number has the digits 5 and 3 and to the nearest 10 rounds to 40. What is the number?</a:t>
                      </a: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b="0" kern="1200" dirty="0" smtClean="0">
                        <a:solidFill>
                          <a:schemeClr val="dk1"/>
                        </a:solidFill>
                        <a:effectLst/>
                        <a:latin typeface="Century Gothic" panose="020B0502020202020204" pitchFamily="34" charset="0"/>
                        <a:ea typeface="+mn-ea"/>
                        <a:cs typeface="+mn-cs"/>
                      </a:endParaRP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b="0" kern="1200" dirty="0" smtClean="0">
                          <a:solidFill>
                            <a:schemeClr val="dk1"/>
                          </a:solidFill>
                          <a:effectLst/>
                          <a:latin typeface="Century Gothic" panose="020B0502020202020204" pitchFamily="34" charset="0"/>
                          <a:ea typeface="+mn-ea"/>
                          <a:cs typeface="+mn-cs"/>
                        </a:rPr>
                        <a:t>A number has the digits 2, 7 and 8 and to the nearest 100 rounds to 800. What is the number?</a:t>
                      </a:r>
                    </a:p>
                  </a:txBody>
                  <a:tcPr/>
                </a:tc>
                <a:tc>
                  <a:txBody>
                    <a:bodyPr/>
                    <a:lstStyle/>
                    <a:p>
                      <a:r>
                        <a:rPr lang="en-GB" sz="1200" b="1" kern="1200" dirty="0" smtClean="0">
                          <a:solidFill>
                            <a:schemeClr val="dk1"/>
                          </a:solidFill>
                          <a:effectLst/>
                          <a:latin typeface="Century Gothic" panose="020B0502020202020204" pitchFamily="34" charset="0"/>
                          <a:ea typeface="+mn-ea"/>
                          <a:cs typeface="+mn-cs"/>
                        </a:rPr>
                        <a:t>Rounding to 10 and then to 100</a:t>
                      </a:r>
                    </a:p>
                    <a:p>
                      <a:endParaRPr lang="en-GB" sz="1200" kern="1200" dirty="0" smtClean="0">
                        <a:solidFill>
                          <a:schemeClr val="dk1"/>
                        </a:solidFill>
                        <a:effectLst/>
                        <a:latin typeface="Century Gothic" panose="020B0502020202020204" pitchFamily="34" charset="0"/>
                        <a:ea typeface="+mn-ea"/>
                        <a:cs typeface="+mn-cs"/>
                      </a:endParaRPr>
                    </a:p>
                    <a:p>
                      <a:r>
                        <a:rPr lang="en-GB" sz="1200" kern="1200" dirty="0" smtClean="0">
                          <a:solidFill>
                            <a:schemeClr val="dk1"/>
                          </a:solidFill>
                          <a:effectLst/>
                          <a:latin typeface="Century Gothic" panose="020B0502020202020204" pitchFamily="34" charset="0"/>
                          <a:ea typeface="+mn-ea"/>
                          <a:cs typeface="+mn-cs"/>
                        </a:rPr>
                        <a:t>Round 296 to the nearest 10. </a:t>
                      </a:r>
                    </a:p>
                    <a:p>
                      <a:r>
                        <a:rPr lang="en-GB" sz="1200" kern="1200" dirty="0" smtClean="0">
                          <a:solidFill>
                            <a:schemeClr val="dk1"/>
                          </a:solidFill>
                          <a:effectLst/>
                          <a:latin typeface="Century Gothic" panose="020B0502020202020204" pitchFamily="34" charset="0"/>
                          <a:ea typeface="+mn-ea"/>
                          <a:cs typeface="+mn-cs"/>
                        </a:rPr>
                        <a:t>Round it to the nearest 100. </a:t>
                      </a:r>
                    </a:p>
                    <a:p>
                      <a:r>
                        <a:rPr lang="en-GB" sz="1200" kern="1200" dirty="0" smtClean="0">
                          <a:solidFill>
                            <a:schemeClr val="dk1"/>
                          </a:solidFill>
                          <a:effectLst/>
                          <a:latin typeface="Century Gothic" panose="020B0502020202020204" pitchFamily="34" charset="0"/>
                          <a:ea typeface="+mn-ea"/>
                          <a:cs typeface="+mn-cs"/>
                        </a:rPr>
                        <a:t>What do you notice? </a:t>
                      </a:r>
                    </a:p>
                    <a:p>
                      <a:r>
                        <a:rPr lang="en-GB" sz="1200" kern="1200" dirty="0" smtClean="0">
                          <a:solidFill>
                            <a:schemeClr val="dk1"/>
                          </a:solidFill>
                          <a:effectLst/>
                          <a:latin typeface="Century Gothic" panose="020B0502020202020204" pitchFamily="34" charset="0"/>
                          <a:ea typeface="+mn-ea"/>
                          <a:cs typeface="+mn-cs"/>
                        </a:rPr>
                        <a:t>Suggest other numbers like this. </a:t>
                      </a:r>
                    </a:p>
                    <a:p>
                      <a:endParaRPr lang="en-GB" sz="1200" kern="1200" dirty="0" smtClean="0">
                        <a:solidFill>
                          <a:schemeClr val="dk1"/>
                        </a:solidFill>
                        <a:effectLst/>
                        <a:latin typeface="Century Gothic" panose="020B0502020202020204" pitchFamily="34" charset="0"/>
                        <a:ea typeface="+mn-ea"/>
                        <a:cs typeface="+mn-cs"/>
                      </a:endParaRPr>
                    </a:p>
                    <a:p>
                      <a:r>
                        <a:rPr lang="en-GB" sz="1200" kern="1200" dirty="0" smtClean="0">
                          <a:solidFill>
                            <a:schemeClr val="dk1"/>
                          </a:solidFill>
                          <a:effectLst/>
                          <a:latin typeface="Century Gothic" panose="020B0502020202020204" pitchFamily="34" charset="0"/>
                          <a:ea typeface="+mn-ea"/>
                          <a:cs typeface="+mn-cs"/>
                        </a:rPr>
                        <a:t>Round 797 to the nearest 10. </a:t>
                      </a:r>
                    </a:p>
                    <a:p>
                      <a:r>
                        <a:rPr lang="en-GB" sz="1200" kern="1200" dirty="0" smtClean="0">
                          <a:solidFill>
                            <a:schemeClr val="dk1"/>
                          </a:solidFill>
                          <a:effectLst/>
                          <a:latin typeface="Century Gothic" panose="020B0502020202020204" pitchFamily="34" charset="0"/>
                          <a:ea typeface="+mn-ea"/>
                          <a:cs typeface="+mn-cs"/>
                        </a:rPr>
                        <a:t>Round it to the nearest 100. </a:t>
                      </a:r>
                    </a:p>
                    <a:p>
                      <a:r>
                        <a:rPr lang="en-GB" sz="1200" kern="1200" dirty="0" smtClean="0">
                          <a:solidFill>
                            <a:schemeClr val="dk1"/>
                          </a:solidFill>
                          <a:effectLst/>
                          <a:latin typeface="Century Gothic" panose="020B0502020202020204" pitchFamily="34" charset="0"/>
                          <a:ea typeface="+mn-ea"/>
                          <a:cs typeface="+mn-cs"/>
                        </a:rPr>
                        <a:t>What do you notice? </a:t>
                      </a:r>
                    </a:p>
                    <a:p>
                      <a:r>
                        <a:rPr lang="en-GB" sz="1200" kern="1200" dirty="0" smtClean="0">
                          <a:solidFill>
                            <a:schemeClr val="dk1"/>
                          </a:solidFill>
                          <a:effectLst/>
                          <a:latin typeface="Century Gothic" panose="020B0502020202020204" pitchFamily="34" charset="0"/>
                          <a:ea typeface="+mn-ea"/>
                          <a:cs typeface="+mn-cs"/>
                        </a:rPr>
                        <a:t>Suggest other numbers like this. </a:t>
                      </a:r>
                    </a:p>
                    <a:p>
                      <a:endParaRPr lang="en-GB" sz="1200" kern="1200" dirty="0" smtClean="0">
                        <a:solidFill>
                          <a:schemeClr val="dk1"/>
                        </a:solidFill>
                        <a:effectLst/>
                        <a:latin typeface="Century Gothic" panose="020B0502020202020204" pitchFamily="34" charset="0"/>
                        <a:ea typeface="+mn-ea"/>
                        <a:cs typeface="+mn-cs"/>
                      </a:endParaRPr>
                    </a:p>
                    <a:p>
                      <a:pPr marL="0" indent="0">
                        <a:buFont typeface="Arial" panose="020B0604020202020204" pitchFamily="34" charset="0"/>
                        <a:buNone/>
                      </a:pPr>
                      <a:endParaRPr lang="en-GB" sz="1200" dirty="0">
                        <a:latin typeface="Century Gothic" panose="020B0502020202020204" pitchFamily="34" charset="0"/>
                      </a:endParaRPr>
                    </a:p>
                  </a:txBody>
                  <a:tcPr>
                    <a:solidFill>
                      <a:schemeClr val="accent1">
                        <a:lumMod val="20000"/>
                        <a:lumOff val="80000"/>
                      </a:schemeClr>
                    </a:solidFill>
                  </a:tcPr>
                </a:tc>
                <a:extLst>
                  <a:ext uri="{0D108BD9-81ED-4DB2-BD59-A6C34878D82A}">
                    <a16:rowId xmlns:a16="http://schemas.microsoft.com/office/drawing/2014/main" val="10003"/>
                  </a:ext>
                </a:extLst>
              </a:tr>
              <a:tr h="2099600">
                <a:tc vMerge="1">
                  <a:txBody>
                    <a:bodyPr/>
                    <a:lstStyle/>
                    <a:p>
                      <a:endParaRPr lang="en-GB"/>
                    </a:p>
                  </a:txBody>
                  <a:tcPr/>
                </a:tc>
                <a:tc>
                  <a:txBody>
                    <a:bodyPr/>
                    <a:lstStyle/>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b="1" kern="1200" dirty="0" smtClean="0">
                          <a:solidFill>
                            <a:schemeClr val="dk1"/>
                          </a:solidFill>
                          <a:effectLst/>
                          <a:latin typeface="Century Gothic" panose="020B0502020202020204" pitchFamily="34" charset="0"/>
                          <a:ea typeface="+mn-ea"/>
                          <a:cs typeface="+mn-cs"/>
                        </a:rPr>
                        <a:t>Rounding Problems</a:t>
                      </a: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b="0" kern="1200" dirty="0" smtClean="0">
                          <a:solidFill>
                            <a:schemeClr val="dk1"/>
                          </a:solidFill>
                          <a:effectLst/>
                          <a:latin typeface="Century Gothic" panose="020B0502020202020204" pitchFamily="34" charset="0"/>
                          <a:ea typeface="+mn-ea"/>
                          <a:cs typeface="+mn-cs"/>
                        </a:rPr>
                        <a:t>When rounded to the nearest £1 Tom has £17.</a:t>
                      </a:r>
                      <a:r>
                        <a:rPr lang="en-GB" sz="1200" b="0" kern="1200" baseline="0" dirty="0" smtClean="0">
                          <a:solidFill>
                            <a:schemeClr val="dk1"/>
                          </a:solidFill>
                          <a:effectLst/>
                          <a:latin typeface="Century Gothic" panose="020B0502020202020204" pitchFamily="34" charset="0"/>
                          <a:ea typeface="+mn-ea"/>
                          <a:cs typeface="+mn-cs"/>
                        </a:rPr>
                        <a:t> </a:t>
                      </a: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b="0" kern="1200" baseline="0" dirty="0" smtClean="0">
                          <a:solidFill>
                            <a:schemeClr val="dk1"/>
                          </a:solidFill>
                          <a:effectLst/>
                          <a:latin typeface="Century Gothic" panose="020B0502020202020204" pitchFamily="34" charset="0"/>
                          <a:ea typeface="+mn-ea"/>
                          <a:cs typeface="+mn-cs"/>
                        </a:rPr>
                        <a:t>What is the most Tom could possibly have?</a:t>
                      </a: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b="0" kern="1200" baseline="0" dirty="0" smtClean="0">
                          <a:solidFill>
                            <a:schemeClr val="dk1"/>
                          </a:solidFill>
                          <a:effectLst/>
                          <a:latin typeface="Century Gothic" panose="020B0502020202020204" pitchFamily="34" charset="0"/>
                          <a:ea typeface="+mn-ea"/>
                          <a:cs typeface="+mn-cs"/>
                        </a:rPr>
                        <a:t>What is the smallest amount he could possibly have?</a:t>
                      </a: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b="0" kern="1200" baseline="0" dirty="0" smtClean="0">
                          <a:solidFill>
                            <a:schemeClr val="dk1"/>
                          </a:solidFill>
                          <a:effectLst/>
                          <a:latin typeface="Century Gothic" panose="020B0502020202020204" pitchFamily="34" charset="0"/>
                          <a:ea typeface="+mn-ea"/>
                          <a:cs typeface="+mn-cs"/>
                        </a:rPr>
                        <a:t>When rounded to the nearest £10 Jayne has £140.</a:t>
                      </a:r>
                      <a:r>
                        <a:rPr lang="en-GB" sz="1200" b="0" kern="1200" dirty="0" smtClean="0">
                          <a:solidFill>
                            <a:schemeClr val="dk1"/>
                          </a:solidFill>
                          <a:effectLst/>
                          <a:latin typeface="Century Gothic" panose="020B0502020202020204" pitchFamily="34" charset="0"/>
                          <a:ea typeface="+mn-ea"/>
                          <a:cs typeface="+mn-cs"/>
                        </a:rPr>
                        <a:t> </a:t>
                      </a: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b="0" kern="1200" baseline="0" dirty="0" smtClean="0">
                          <a:solidFill>
                            <a:schemeClr val="dk1"/>
                          </a:solidFill>
                          <a:effectLst/>
                          <a:latin typeface="Century Gothic" panose="020B0502020202020204" pitchFamily="34" charset="0"/>
                          <a:ea typeface="+mn-ea"/>
                          <a:cs typeface="+mn-cs"/>
                        </a:rPr>
                        <a:t>What is the most Jayne could possibly have?</a:t>
                      </a: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b="0" kern="1200" baseline="0" dirty="0" smtClean="0">
                          <a:solidFill>
                            <a:schemeClr val="dk1"/>
                          </a:solidFill>
                          <a:effectLst/>
                          <a:latin typeface="Century Gothic" panose="020B0502020202020204" pitchFamily="34" charset="0"/>
                          <a:ea typeface="+mn-ea"/>
                          <a:cs typeface="+mn-cs"/>
                        </a:rPr>
                        <a:t>What is the smallest amount she could possibly have?</a:t>
                      </a:r>
                    </a:p>
                  </a:txBody>
                  <a:tcPr/>
                </a:tc>
                <a:tc>
                  <a:txBody>
                    <a:bodyPr/>
                    <a:lstStyle/>
                    <a:p>
                      <a:pPr marL="0" indent="0">
                        <a:buFont typeface="Arial" panose="020B0604020202020204" pitchFamily="34" charset="0"/>
                        <a:buNone/>
                      </a:pPr>
                      <a:r>
                        <a:rPr lang="en-GB" sz="1200" b="1" dirty="0" smtClean="0">
                          <a:latin typeface="Century Gothic" panose="020B0502020202020204" pitchFamily="34" charset="0"/>
                        </a:rPr>
                        <a:t>Round the following amounts:</a:t>
                      </a:r>
                    </a:p>
                    <a:p>
                      <a:pPr marL="0" indent="0">
                        <a:buFont typeface="Arial" panose="020B0604020202020204" pitchFamily="34" charset="0"/>
                        <a:buNone/>
                      </a:pPr>
                      <a:endParaRPr lang="en-GB" sz="1200" dirty="0" smtClean="0">
                        <a:latin typeface="Century Gothic" panose="020B0502020202020204" pitchFamily="34" charset="0"/>
                      </a:endParaRPr>
                    </a:p>
                    <a:p>
                      <a:pPr marL="171450" indent="-171450">
                        <a:buFont typeface="Arial" panose="020B0604020202020204" pitchFamily="34" charset="0"/>
                        <a:buChar char="•"/>
                      </a:pPr>
                      <a:r>
                        <a:rPr lang="en-GB" sz="1200" dirty="0" smtClean="0">
                          <a:latin typeface="Century Gothic" panose="020B0502020202020204" pitchFamily="34" charset="0"/>
                        </a:rPr>
                        <a:t>156 Kg</a:t>
                      </a:r>
                      <a:r>
                        <a:rPr lang="en-GB" sz="1200" baseline="0" dirty="0" smtClean="0">
                          <a:latin typeface="Century Gothic" panose="020B0502020202020204" pitchFamily="34" charset="0"/>
                        </a:rPr>
                        <a:t> of meat to the nearest 10Kg</a:t>
                      </a:r>
                    </a:p>
                    <a:p>
                      <a:pPr marL="171450" indent="-171450">
                        <a:buFont typeface="Arial" panose="020B0604020202020204" pitchFamily="34" charset="0"/>
                        <a:buChar char="•"/>
                      </a:pPr>
                      <a:r>
                        <a:rPr lang="en-GB" sz="1200" baseline="0" dirty="0" smtClean="0">
                          <a:latin typeface="Century Gothic" panose="020B0502020202020204" pitchFamily="34" charset="0"/>
                        </a:rPr>
                        <a:t>187 metres to the nearest 10m</a:t>
                      </a:r>
                    </a:p>
                    <a:p>
                      <a:pPr marL="171450" indent="-171450">
                        <a:buFont typeface="Arial" panose="020B0604020202020204" pitchFamily="34" charset="0"/>
                        <a:buChar char="•"/>
                      </a:pPr>
                      <a:r>
                        <a:rPr lang="en-GB" sz="1200" baseline="0" dirty="0" smtClean="0">
                          <a:latin typeface="Century Gothic" panose="020B0502020202020204" pitchFamily="34" charset="0"/>
                        </a:rPr>
                        <a:t>271 cm to the nearest metre</a:t>
                      </a:r>
                    </a:p>
                    <a:p>
                      <a:pPr marL="171450" indent="-171450">
                        <a:buFont typeface="Arial" panose="020B0604020202020204" pitchFamily="34" charset="0"/>
                        <a:buChar char="•"/>
                      </a:pPr>
                      <a:r>
                        <a:rPr lang="en-GB" sz="1200" baseline="0" dirty="0" smtClean="0">
                          <a:latin typeface="Century Gothic" panose="020B0502020202020204" pitchFamily="34" charset="0"/>
                        </a:rPr>
                        <a:t>3972 grams to the nearest Kg</a:t>
                      </a:r>
                    </a:p>
                    <a:p>
                      <a:pPr marL="171450" indent="-171450">
                        <a:buFont typeface="Arial" panose="020B0604020202020204" pitchFamily="34" charset="0"/>
                        <a:buChar char="•"/>
                      </a:pPr>
                      <a:r>
                        <a:rPr lang="en-GB" sz="1200" baseline="0" dirty="0" smtClean="0">
                          <a:latin typeface="Century Gothic" panose="020B0502020202020204" pitchFamily="34" charset="0"/>
                        </a:rPr>
                        <a:t>67p to the nearest 10p</a:t>
                      </a:r>
                    </a:p>
                    <a:p>
                      <a:pPr marL="171450" indent="-171450">
                        <a:buFont typeface="Arial" panose="020B0604020202020204" pitchFamily="34" charset="0"/>
                        <a:buChar char="•"/>
                      </a:pPr>
                      <a:r>
                        <a:rPr lang="en-GB" sz="1200" baseline="0" dirty="0" smtClean="0">
                          <a:latin typeface="Century Gothic" panose="020B0502020202020204" pitchFamily="34" charset="0"/>
                        </a:rPr>
                        <a:t>67p to the nearest £1 </a:t>
                      </a:r>
                    </a:p>
                    <a:p>
                      <a:pPr marL="171450" indent="-171450">
                        <a:buFont typeface="Arial" panose="020B0604020202020204" pitchFamily="34" charset="0"/>
                        <a:buChar char="•"/>
                      </a:pPr>
                      <a:r>
                        <a:rPr lang="en-GB" sz="1200" baseline="0" dirty="0" smtClean="0">
                          <a:latin typeface="Century Gothic" panose="020B0502020202020204" pitchFamily="34" charset="0"/>
                        </a:rPr>
                        <a:t>£592 to the nearest £10</a:t>
                      </a:r>
                    </a:p>
                    <a:p>
                      <a:pPr marL="171450" indent="-171450">
                        <a:buFont typeface="Arial" panose="020B0604020202020204" pitchFamily="34" charset="0"/>
                        <a:buChar char="•"/>
                      </a:pPr>
                      <a:r>
                        <a:rPr lang="en-GB" sz="1200" baseline="0" dirty="0" smtClean="0">
                          <a:latin typeface="Century Gothic" panose="020B0502020202020204" pitchFamily="34" charset="0"/>
                        </a:rPr>
                        <a:t>55 Km to the nearest 10Km</a:t>
                      </a:r>
                    </a:p>
                    <a:p>
                      <a:pPr marL="171450" indent="-171450">
                        <a:buFont typeface="Arial" panose="020B0604020202020204" pitchFamily="34" charset="0"/>
                        <a:buChar char="•"/>
                      </a:pPr>
                      <a:r>
                        <a:rPr lang="en-GB" sz="1200" baseline="0" dirty="0" smtClean="0">
                          <a:latin typeface="Century Gothic" panose="020B0502020202020204" pitchFamily="34" charset="0"/>
                        </a:rPr>
                        <a:t>£3.15 to the nearest 10p</a:t>
                      </a:r>
                    </a:p>
                    <a:p>
                      <a:pPr marL="171450" indent="-171450">
                        <a:buFont typeface="Arial" panose="020B0604020202020204" pitchFamily="34" charset="0"/>
                        <a:buChar char="•"/>
                      </a:pPr>
                      <a:endParaRPr lang="en-GB" sz="1200" dirty="0">
                        <a:latin typeface="Century Gothic" panose="020B0502020202020204" pitchFamily="34" charset="0"/>
                      </a:endParaRPr>
                    </a:p>
                  </a:txBody>
                  <a:tcPr/>
                </a:tc>
                <a:extLst>
                  <a:ext uri="{0D108BD9-81ED-4DB2-BD59-A6C34878D82A}">
                    <a16:rowId xmlns:a16="http://schemas.microsoft.com/office/drawing/2014/main" val="10004"/>
                  </a:ext>
                </a:extLst>
              </a:tr>
            </a:tbl>
          </a:graphicData>
        </a:graphic>
      </p:graphicFrame>
      <p:sp>
        <p:nvSpPr>
          <p:cNvPr id="3" name="Footer Placeholder 2"/>
          <p:cNvSpPr>
            <a:spLocks noGrp="1"/>
          </p:cNvSpPr>
          <p:nvPr>
            <p:ph type="ftr" sz="quarter" idx="11"/>
          </p:nvPr>
        </p:nvSpPr>
        <p:spPr/>
        <p:txBody>
          <a:bodyPr/>
          <a:lstStyle/>
          <a:p>
            <a:r>
              <a:rPr lang="en-GB" dirty="0" smtClean="0"/>
              <a:t>(c) Focus Education (UK) Ltd</a:t>
            </a:r>
            <a:endParaRPr lang="en-GB" dirty="0"/>
          </a:p>
        </p:txBody>
      </p:sp>
      <p:sp>
        <p:nvSpPr>
          <p:cNvPr id="5" name="Slide Number Placeholder 4"/>
          <p:cNvSpPr>
            <a:spLocks noGrp="1"/>
          </p:cNvSpPr>
          <p:nvPr>
            <p:ph type="sldNum" sz="quarter" idx="12"/>
          </p:nvPr>
        </p:nvSpPr>
        <p:spPr/>
        <p:txBody>
          <a:bodyPr/>
          <a:lstStyle/>
          <a:p>
            <a:fld id="{EA2CE50E-DD84-4B50-A55B-EBE5FCB77AC7}" type="slidenum">
              <a:rPr lang="en-GB" smtClean="0"/>
              <a:t>3</a:t>
            </a:fld>
            <a:endParaRPr lang="en-GB" dirty="0"/>
          </a:p>
        </p:txBody>
      </p:sp>
    </p:spTree>
    <p:extLst>
      <p:ext uri="{BB962C8B-B14F-4D97-AF65-F5344CB8AC3E}">
        <p14:creationId xmlns:p14="http://schemas.microsoft.com/office/powerpoint/2010/main" val="139496518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nvPr>
        </p:nvGraphicFramePr>
        <p:xfrm>
          <a:off x="1825085" y="322637"/>
          <a:ext cx="8564137" cy="5953125"/>
        </p:xfrm>
        <a:graphic>
          <a:graphicData uri="http://schemas.openxmlformats.org/drawingml/2006/table">
            <a:tbl>
              <a:tblPr firstRow="1" bandRow="1">
                <a:tableStyleId>{5C22544A-7EE6-4342-B048-85BDC9FD1C3A}</a:tableStyleId>
              </a:tblPr>
              <a:tblGrid>
                <a:gridCol w="1650379">
                  <a:extLst>
                    <a:ext uri="{9D8B030D-6E8A-4147-A177-3AD203B41FA5}">
                      <a16:colId xmlns:a16="http://schemas.microsoft.com/office/drawing/2014/main" val="20000"/>
                    </a:ext>
                  </a:extLst>
                </a:gridCol>
                <a:gridCol w="3456879">
                  <a:extLst>
                    <a:ext uri="{9D8B030D-6E8A-4147-A177-3AD203B41FA5}">
                      <a16:colId xmlns:a16="http://schemas.microsoft.com/office/drawing/2014/main" val="20001"/>
                    </a:ext>
                  </a:extLst>
                </a:gridCol>
                <a:gridCol w="3456879">
                  <a:extLst>
                    <a:ext uri="{9D8B030D-6E8A-4147-A177-3AD203B41FA5}">
                      <a16:colId xmlns:a16="http://schemas.microsoft.com/office/drawing/2014/main" val="20002"/>
                    </a:ext>
                  </a:extLst>
                </a:gridCol>
              </a:tblGrid>
              <a:tr h="370840">
                <a:tc gridSpan="3">
                  <a:txBody>
                    <a:bodyPr/>
                    <a:lstStyle/>
                    <a:p>
                      <a:r>
                        <a:rPr lang="en-GB" dirty="0" smtClean="0">
                          <a:solidFill>
                            <a:schemeClr val="tx1"/>
                          </a:solidFill>
                          <a:latin typeface="Century Gothic" panose="020B0502020202020204" pitchFamily="34" charset="0"/>
                        </a:rPr>
                        <a:t>Summer 2</a:t>
                      </a:r>
                      <a:r>
                        <a:rPr lang="en-GB" baseline="0" dirty="0" smtClean="0">
                          <a:solidFill>
                            <a:schemeClr val="tx1"/>
                          </a:solidFill>
                          <a:latin typeface="Century Gothic" panose="020B0502020202020204" pitchFamily="34" charset="0"/>
                        </a:rPr>
                        <a:t>: Week 1: Working at greater depth</a:t>
                      </a:r>
                      <a:endParaRPr lang="en-GB" dirty="0">
                        <a:solidFill>
                          <a:schemeClr val="tx1"/>
                        </a:solidFill>
                        <a:latin typeface="Century Gothic" panose="020B0502020202020204" pitchFamily="34" charset="0"/>
                      </a:endParaRPr>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0"/>
                  </a:ext>
                </a:extLst>
              </a:tr>
              <a:tr h="370840">
                <a:tc gridSpan="3">
                  <a:txBody>
                    <a:bodyPr/>
                    <a:lstStyle/>
                    <a:p>
                      <a:pPr marL="0" marR="0" indent="0" algn="l" defTabSz="914400" rtl="0" eaLnBrk="1" fontAlgn="auto" latinLnBrk="0" hangingPunct="1">
                        <a:lnSpc>
                          <a:spcPct val="107000"/>
                        </a:lnSpc>
                        <a:spcBef>
                          <a:spcPts val="0"/>
                        </a:spcBef>
                        <a:spcAft>
                          <a:spcPts val="0"/>
                        </a:spcAft>
                        <a:buClrTx/>
                        <a:buSzTx/>
                        <a:buFontTx/>
                        <a:buNone/>
                        <a:tabLst/>
                        <a:defRPr/>
                      </a:pPr>
                      <a:r>
                        <a:rPr lang="en-GB" sz="1400" b="1" dirty="0" smtClean="0">
                          <a:effectLst/>
                          <a:latin typeface="Century Gothic" panose="020B0502020202020204" pitchFamily="34" charset="0"/>
                          <a:ea typeface="Calibri" panose="020F0502020204030204" pitchFamily="34" charset="0"/>
                          <a:cs typeface="Times New Roman" panose="02020603050405020304" pitchFamily="18" charset="0"/>
                        </a:rPr>
                        <a:t>Place Value: </a:t>
                      </a:r>
                      <a:r>
                        <a:rPr lang="en-GB" sz="1400" dirty="0" smtClean="0">
                          <a:effectLst/>
                          <a:latin typeface="Century Gothic" panose="020B0502020202020204" pitchFamily="34" charset="0"/>
                          <a:ea typeface="Calibri" panose="020F0502020204030204" pitchFamily="34" charset="0"/>
                          <a:cs typeface="Times New Roman" panose="02020603050405020304" pitchFamily="18" charset="0"/>
                        </a:rPr>
                        <a:t>Round any number to the nearest 10, 100 or 1000</a:t>
                      </a:r>
                      <a:endParaRPr lang="en-GB" sz="2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1"/>
                  </a:ext>
                </a:extLst>
              </a:tr>
              <a:tr h="370840">
                <a:tc>
                  <a:txBody>
                    <a:bodyPr/>
                    <a:lstStyle/>
                    <a:p>
                      <a:pPr>
                        <a:lnSpc>
                          <a:spcPct val="107000"/>
                        </a:lnSpc>
                        <a:spcAft>
                          <a:spcPts val="0"/>
                        </a:spcAft>
                      </a:pPr>
                      <a:r>
                        <a:rPr lang="en-GB" sz="1400" b="1" dirty="0" smtClean="0">
                          <a:effectLst/>
                          <a:latin typeface="Century Gothic" panose="020B0502020202020204" pitchFamily="34" charset="0"/>
                          <a:ea typeface="Calibri" panose="020F0502020204030204" pitchFamily="34" charset="0"/>
                          <a:cs typeface="Times New Roman" panose="02020603050405020304" pitchFamily="18" charset="0"/>
                        </a:rPr>
                        <a:t>Teaching Sequence</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gridSpan="2">
                  <a:txBody>
                    <a:bodyPr/>
                    <a:lstStyle/>
                    <a:p>
                      <a:r>
                        <a:rPr lang="en-GB" sz="1400" b="1" dirty="0" smtClean="0">
                          <a:solidFill>
                            <a:schemeClr val="tx1"/>
                          </a:solidFill>
                          <a:latin typeface="Century Gothic" panose="020B0502020202020204" pitchFamily="34" charset="0"/>
                        </a:rPr>
                        <a:t>Activities for pupils working at greater depth:</a:t>
                      </a:r>
                      <a:endParaRPr lang="en-GB" sz="1400" b="1" dirty="0">
                        <a:solidFill>
                          <a:schemeClr val="tx1"/>
                        </a:solidFill>
                        <a:latin typeface="Century Gothic" panose="020B0502020202020204" pitchFamily="34" charset="0"/>
                      </a:endParaRPr>
                    </a:p>
                  </a:txBody>
                  <a:tcPr/>
                </a:tc>
                <a:tc hMerge="1">
                  <a:txBody>
                    <a:bodyPr/>
                    <a:lstStyle/>
                    <a:p>
                      <a:endParaRPr lang="en-GB"/>
                    </a:p>
                  </a:txBody>
                  <a:tcPr/>
                </a:tc>
                <a:extLst>
                  <a:ext uri="{0D108BD9-81ED-4DB2-BD59-A6C34878D82A}">
                    <a16:rowId xmlns:a16="http://schemas.microsoft.com/office/drawing/2014/main" val="10002"/>
                  </a:ext>
                </a:extLst>
              </a:tr>
              <a:tr h="2119574">
                <a:tc rowSpan="2">
                  <a:txBody>
                    <a:bodyPr/>
                    <a:lstStyle/>
                    <a:p>
                      <a:pPr marL="342900" lvl="0" indent="-342900">
                        <a:spcAft>
                          <a:spcPts val="0"/>
                        </a:spcAft>
                        <a:buFont typeface="Wingdings" panose="05000000000000000000" pitchFamily="2" charset="2"/>
                        <a:buChar char=""/>
                      </a:pPr>
                      <a:r>
                        <a:rPr lang="en-GB" sz="1200" dirty="0" smtClean="0">
                          <a:solidFill>
                            <a:srgbClr val="FF0066"/>
                          </a:solidFill>
                          <a:effectLst/>
                          <a:latin typeface="Century Gothic" panose="020B0502020202020204" pitchFamily="34" charset="0"/>
                          <a:ea typeface="Calibri" panose="020F0502020204030204" pitchFamily="34" charset="0"/>
                          <a:cs typeface="Times New Roman" panose="02020603050405020304" pitchFamily="18" charset="0"/>
                        </a:rPr>
                        <a:t>Round any number up to 100 to the nearest 10 </a:t>
                      </a:r>
                      <a:endParaRPr lang="en-GB" sz="1200" dirty="0" smtClean="0">
                        <a:effectLst/>
                        <a:latin typeface="Century Gothic" panose="020B0502020202020204" pitchFamily="34" charset="0"/>
                        <a:ea typeface="Calibri" panose="020F0502020204030204" pitchFamily="34" charset="0"/>
                        <a:cs typeface="Times New Roman" panose="02020603050405020304" pitchFamily="18" charset="0"/>
                      </a:endParaRPr>
                    </a:p>
                    <a:p>
                      <a:pPr marL="342900" lvl="0" indent="-342900">
                        <a:spcAft>
                          <a:spcPts val="0"/>
                        </a:spcAft>
                        <a:buFont typeface="Wingdings" panose="05000000000000000000" pitchFamily="2" charset="2"/>
                        <a:buChar char=""/>
                      </a:pPr>
                      <a:r>
                        <a:rPr lang="en-GB" sz="1200" dirty="0" smtClean="0">
                          <a:solidFill>
                            <a:srgbClr val="FF0066"/>
                          </a:solidFill>
                          <a:effectLst/>
                          <a:latin typeface="Century Gothic" panose="020B0502020202020204" pitchFamily="34" charset="0"/>
                          <a:ea typeface="Calibri" panose="020F0502020204030204" pitchFamily="34" charset="0"/>
                          <a:cs typeface="Times New Roman" panose="02020603050405020304" pitchFamily="18" charset="0"/>
                        </a:rPr>
                        <a:t>Round any number up to 1000 to the nearest 10 </a:t>
                      </a:r>
                      <a:endParaRPr lang="en-GB" sz="1200" dirty="0" smtClean="0">
                        <a:effectLst/>
                        <a:latin typeface="Century Gothic" panose="020B0502020202020204" pitchFamily="34" charset="0"/>
                        <a:ea typeface="Calibri" panose="020F0502020204030204" pitchFamily="34" charset="0"/>
                        <a:cs typeface="Times New Roman" panose="02020603050405020304" pitchFamily="18" charset="0"/>
                      </a:endParaRPr>
                    </a:p>
                    <a:p>
                      <a:pPr marL="342900" lvl="0" indent="-342900">
                        <a:spcAft>
                          <a:spcPts val="0"/>
                        </a:spcAft>
                        <a:buFont typeface="Wingdings" panose="05000000000000000000" pitchFamily="2" charset="2"/>
                        <a:buChar char=""/>
                      </a:pPr>
                      <a:r>
                        <a:rPr lang="en-GB" sz="1200" dirty="0" smtClean="0">
                          <a:solidFill>
                            <a:srgbClr val="FF0066"/>
                          </a:solidFill>
                          <a:effectLst/>
                          <a:latin typeface="Century Gothic" panose="020B0502020202020204" pitchFamily="34" charset="0"/>
                          <a:ea typeface="Calibri" panose="020F0502020204030204" pitchFamily="34" charset="0"/>
                          <a:cs typeface="Times New Roman" panose="02020603050405020304" pitchFamily="18" charset="0"/>
                        </a:rPr>
                        <a:t>Round any number up to 1000 to the nearest 100</a:t>
                      </a:r>
                      <a:endParaRPr lang="en-GB" sz="1200" dirty="0" smtClean="0">
                        <a:effectLst/>
                        <a:latin typeface="Century Gothic" panose="020B0502020202020204" pitchFamily="34" charset="0"/>
                        <a:ea typeface="Calibri" panose="020F0502020204030204" pitchFamily="34" charset="0"/>
                        <a:cs typeface="Times New Roman" panose="02020603050405020304" pitchFamily="18" charset="0"/>
                      </a:endParaRPr>
                    </a:p>
                    <a:p>
                      <a:pPr marL="342900" lvl="0" indent="-342900">
                        <a:spcAft>
                          <a:spcPts val="0"/>
                        </a:spcAft>
                        <a:buFont typeface="Wingdings" panose="05000000000000000000" pitchFamily="2" charset="2"/>
                        <a:buChar char=""/>
                      </a:pPr>
                      <a:r>
                        <a:rPr lang="en-GB" sz="1200" dirty="0" smtClean="0">
                          <a:solidFill>
                            <a:srgbClr val="FF0066"/>
                          </a:solidFill>
                          <a:effectLst/>
                          <a:latin typeface="Century Gothic" panose="020B0502020202020204" pitchFamily="34" charset="0"/>
                          <a:ea typeface="Calibri" panose="020F0502020204030204" pitchFamily="34" charset="0"/>
                          <a:cs typeface="Times New Roman" panose="02020603050405020304" pitchFamily="18" charset="0"/>
                        </a:rPr>
                        <a:t>Round any number up to 10,000 to the nearest 1000</a:t>
                      </a:r>
                      <a:endParaRPr lang="en-GB" sz="1200" dirty="0" smtClean="0">
                        <a:effectLst/>
                        <a:latin typeface="Century Gothic" panose="020B0502020202020204" pitchFamily="34" charset="0"/>
                        <a:ea typeface="Calibri" panose="020F0502020204030204" pitchFamily="34" charset="0"/>
                        <a:cs typeface="Times New Roman" panose="02020603050405020304" pitchFamily="18" charset="0"/>
                      </a:endParaRPr>
                    </a:p>
                    <a:p>
                      <a:pPr marL="0" lvl="0" indent="0" algn="l">
                        <a:spcAft>
                          <a:spcPts val="0"/>
                        </a:spcAft>
                        <a:buFont typeface="Wingdings" panose="05000000000000000000" pitchFamily="2" charset="2"/>
                        <a:buNone/>
                      </a:pPr>
                      <a:endParaRPr lang="en-GB" sz="1000" dirty="0" smtClean="0">
                        <a:effectLst/>
                        <a:latin typeface="Century Gothic" panose="020B050202020202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b="1" kern="1200" dirty="0" smtClean="0">
                          <a:solidFill>
                            <a:schemeClr val="dk1"/>
                          </a:solidFill>
                          <a:effectLst/>
                          <a:latin typeface="Century Gothic" panose="020B0502020202020204" pitchFamily="34" charset="0"/>
                          <a:ea typeface="+mn-ea"/>
                          <a:cs typeface="+mn-cs"/>
                        </a:rPr>
                        <a:t>Smallest and Largest numbers</a:t>
                      </a: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kern="1200" dirty="0" smtClean="0">
                        <a:solidFill>
                          <a:schemeClr val="dk1"/>
                        </a:solidFill>
                        <a:effectLst/>
                        <a:latin typeface="Century Gothic" panose="020B0502020202020204" pitchFamily="34" charset="0"/>
                        <a:ea typeface="+mn-ea"/>
                        <a:cs typeface="+mn-cs"/>
                      </a:endParaRP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kern="1200" dirty="0" smtClean="0">
                          <a:solidFill>
                            <a:schemeClr val="dk1"/>
                          </a:solidFill>
                          <a:effectLst/>
                          <a:latin typeface="Century Gothic" panose="020B0502020202020204" pitchFamily="34" charset="0"/>
                          <a:ea typeface="+mn-ea"/>
                          <a:cs typeface="+mn-cs"/>
                        </a:rPr>
                        <a:t>A number, rounded to the nearest 10, is 540. What are the smallest and largest possible numbers it could be? </a:t>
                      </a:r>
                    </a:p>
                    <a:p>
                      <a:pPr marL="0" indent="0">
                        <a:buFont typeface="Arial" panose="020B0604020202020204" pitchFamily="34" charset="0"/>
                        <a:buNone/>
                      </a:pPr>
                      <a:endParaRPr lang="en-GB" sz="1200" kern="1200" baseline="0" dirty="0" smtClean="0">
                        <a:solidFill>
                          <a:schemeClr val="dk1"/>
                        </a:solidFill>
                        <a:effectLst/>
                        <a:latin typeface="Century Gothic" panose="020B0502020202020204" pitchFamily="34" charset="0"/>
                        <a:ea typeface="+mn-ea"/>
                        <a:cs typeface="+mn-cs"/>
                      </a:endParaRP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kern="1200" dirty="0" smtClean="0">
                          <a:solidFill>
                            <a:schemeClr val="dk1"/>
                          </a:solidFill>
                          <a:effectLst/>
                          <a:latin typeface="Century Gothic" panose="020B0502020202020204" pitchFamily="34" charset="0"/>
                          <a:ea typeface="+mn-ea"/>
                          <a:cs typeface="+mn-cs"/>
                        </a:rPr>
                        <a:t>A number, rounded to the nearest 10, is 780. What are the smallest and largest possible numbers it could be? </a:t>
                      </a:r>
                    </a:p>
                    <a:p>
                      <a:pPr marL="0" indent="0">
                        <a:buFont typeface="Arial" panose="020B0604020202020204" pitchFamily="34" charset="0"/>
                        <a:buNone/>
                      </a:pPr>
                      <a:endParaRPr lang="en-GB" sz="1200" kern="1200" baseline="0" dirty="0" smtClean="0">
                        <a:solidFill>
                          <a:schemeClr val="dk1"/>
                        </a:solidFill>
                        <a:effectLst/>
                        <a:latin typeface="Century Gothic" panose="020B0502020202020204" pitchFamily="34" charset="0"/>
                        <a:ea typeface="+mn-ea"/>
                        <a:cs typeface="+mn-cs"/>
                      </a:endParaRP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kern="1200" dirty="0" smtClean="0">
                          <a:solidFill>
                            <a:schemeClr val="dk1"/>
                          </a:solidFill>
                          <a:effectLst/>
                          <a:latin typeface="Century Gothic" panose="020B0502020202020204" pitchFamily="34" charset="0"/>
                          <a:ea typeface="+mn-ea"/>
                          <a:cs typeface="+mn-cs"/>
                        </a:rPr>
                        <a:t>A number, rounded to the nearest 100, is 1700. What are the smallest and largest possible numbers it could be? </a:t>
                      </a:r>
                    </a:p>
                  </a:txBody>
                  <a:tcPr/>
                </a:tc>
                <a:tc>
                  <a:txBody>
                    <a:bodyPr/>
                    <a:lstStyle/>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b="1" kern="1200" dirty="0" smtClean="0">
                          <a:solidFill>
                            <a:schemeClr val="dk1"/>
                          </a:solidFill>
                          <a:effectLst/>
                          <a:latin typeface="Century Gothic" panose="020B0502020202020204" pitchFamily="34" charset="0"/>
                          <a:ea typeface="+mn-ea"/>
                          <a:cs typeface="+mn-cs"/>
                        </a:rPr>
                        <a:t>Rounding Money</a:t>
                      </a: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b="1" kern="1200" dirty="0" smtClean="0">
                        <a:solidFill>
                          <a:schemeClr val="dk1"/>
                        </a:solidFill>
                        <a:effectLst/>
                        <a:latin typeface="Century Gothic" panose="020B0502020202020204" pitchFamily="34" charset="0"/>
                        <a:ea typeface="+mn-ea"/>
                        <a:cs typeface="+mn-cs"/>
                      </a:endParaRP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b="0" kern="1200" dirty="0" smtClean="0">
                          <a:solidFill>
                            <a:schemeClr val="dk1"/>
                          </a:solidFill>
                          <a:effectLst/>
                          <a:latin typeface="Century Gothic" panose="020B0502020202020204" pitchFamily="34" charset="0"/>
                          <a:ea typeface="+mn-ea"/>
                          <a:cs typeface="+mn-cs"/>
                        </a:rPr>
                        <a:t>Harris</a:t>
                      </a:r>
                      <a:r>
                        <a:rPr lang="en-GB" sz="1200" b="0" kern="1200" baseline="0" dirty="0" smtClean="0">
                          <a:solidFill>
                            <a:schemeClr val="dk1"/>
                          </a:solidFill>
                          <a:effectLst/>
                          <a:latin typeface="Century Gothic" panose="020B0502020202020204" pitchFamily="34" charset="0"/>
                          <a:ea typeface="+mn-ea"/>
                          <a:cs typeface="+mn-cs"/>
                        </a:rPr>
                        <a:t> and Jones have rounded their money to the nearest £10.</a:t>
                      </a: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b="0" kern="1200" baseline="0" dirty="0" smtClean="0">
                          <a:solidFill>
                            <a:schemeClr val="dk1"/>
                          </a:solidFill>
                          <a:effectLst/>
                          <a:latin typeface="Century Gothic" panose="020B0502020202020204" pitchFamily="34" charset="0"/>
                          <a:ea typeface="+mn-ea"/>
                          <a:cs typeface="+mn-cs"/>
                        </a:rPr>
                        <a:t>Harris has £80 and Jones has £120.</a:t>
                      </a: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b="0" kern="1200" baseline="0" dirty="0" smtClean="0">
                        <a:solidFill>
                          <a:schemeClr val="dk1"/>
                        </a:solidFill>
                        <a:effectLst/>
                        <a:latin typeface="Century Gothic" panose="020B0502020202020204" pitchFamily="34" charset="0"/>
                        <a:ea typeface="+mn-ea"/>
                        <a:cs typeface="+mn-cs"/>
                      </a:endParaRP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b="0" kern="1200" baseline="0" dirty="0" smtClean="0">
                          <a:solidFill>
                            <a:schemeClr val="dk1"/>
                          </a:solidFill>
                          <a:effectLst/>
                          <a:latin typeface="Century Gothic" panose="020B0502020202020204" pitchFamily="34" charset="0"/>
                          <a:ea typeface="+mn-ea"/>
                          <a:cs typeface="+mn-cs"/>
                        </a:rPr>
                        <a:t>Consider the largest and smallest amounts that each one could actually have. </a:t>
                      </a:r>
                      <a:endParaRPr lang="en-GB" sz="1200" kern="1200" baseline="0" dirty="0" smtClean="0">
                        <a:solidFill>
                          <a:schemeClr val="dk1"/>
                        </a:solidFill>
                        <a:effectLst/>
                        <a:latin typeface="Century Gothic" panose="020B0502020202020204" pitchFamily="34" charset="0"/>
                        <a:ea typeface="+mn-ea"/>
                        <a:cs typeface="+mn-cs"/>
                      </a:endParaRPr>
                    </a:p>
                    <a:p>
                      <a:pPr marL="0" indent="0">
                        <a:buFont typeface="Arial" panose="020B0604020202020204" pitchFamily="34" charset="0"/>
                        <a:buNone/>
                      </a:pPr>
                      <a:r>
                        <a:rPr lang="en-GB" sz="1200" kern="1200" baseline="0" dirty="0" smtClean="0">
                          <a:solidFill>
                            <a:schemeClr val="dk1"/>
                          </a:solidFill>
                          <a:effectLst/>
                          <a:latin typeface="Century Gothic" panose="020B0502020202020204" pitchFamily="34" charset="0"/>
                          <a:ea typeface="+mn-ea"/>
                          <a:cs typeface="+mn-cs"/>
                        </a:rPr>
                        <a:t>What is the largest possible difference in their money?</a:t>
                      </a: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kern="1200" baseline="0" dirty="0" smtClean="0">
                          <a:solidFill>
                            <a:schemeClr val="dk1"/>
                          </a:solidFill>
                          <a:effectLst/>
                          <a:latin typeface="Century Gothic" panose="020B0502020202020204" pitchFamily="34" charset="0"/>
                          <a:ea typeface="+mn-ea"/>
                          <a:cs typeface="+mn-cs"/>
                        </a:rPr>
                        <a:t>What is the smallest possible difference in their money?</a:t>
                      </a:r>
                    </a:p>
                  </a:txBody>
                  <a:tcPr>
                    <a:solidFill>
                      <a:schemeClr val="accent1">
                        <a:lumMod val="20000"/>
                        <a:lumOff val="80000"/>
                      </a:schemeClr>
                    </a:solidFill>
                  </a:tcPr>
                </a:tc>
                <a:extLst>
                  <a:ext uri="{0D108BD9-81ED-4DB2-BD59-A6C34878D82A}">
                    <a16:rowId xmlns:a16="http://schemas.microsoft.com/office/drawing/2014/main" val="10003"/>
                  </a:ext>
                </a:extLst>
              </a:tr>
              <a:tr h="1947854">
                <a:tc vMerge="1">
                  <a:txBody>
                    <a:bodyPr/>
                    <a:lstStyle/>
                    <a:p>
                      <a:endParaRPr lang="en-GB"/>
                    </a:p>
                  </a:txBody>
                  <a:tcPr/>
                </a:tc>
                <a:tc>
                  <a:txBody>
                    <a:bodyPr/>
                    <a:lstStyle/>
                    <a:p>
                      <a:pPr marL="0" indent="0">
                        <a:buFont typeface="Arial" panose="020B0604020202020204" pitchFamily="34" charset="0"/>
                        <a:buNone/>
                      </a:pPr>
                      <a:r>
                        <a:rPr lang="en-GB" sz="1200" b="1" dirty="0" smtClean="0">
                          <a:latin typeface="Century Gothic" panose="020B0502020202020204" pitchFamily="34" charset="0"/>
                        </a:rPr>
                        <a:t>Running Rounded</a:t>
                      </a:r>
                    </a:p>
                    <a:p>
                      <a:pPr marL="0" indent="0">
                        <a:buFont typeface="Arial" panose="020B0604020202020204" pitchFamily="34" charset="0"/>
                        <a:buNone/>
                      </a:pPr>
                      <a:endParaRPr lang="en-GB" sz="1200" b="1" dirty="0" smtClean="0">
                        <a:latin typeface="Century Gothic" panose="020B0502020202020204" pitchFamily="34" charset="0"/>
                      </a:endParaRPr>
                    </a:p>
                    <a:p>
                      <a:pPr marL="0" indent="0">
                        <a:buFont typeface="Arial" panose="020B0604020202020204" pitchFamily="34" charset="0"/>
                        <a:buNone/>
                      </a:pPr>
                      <a:r>
                        <a:rPr lang="en-GB" sz="1200" b="0" dirty="0" smtClean="0">
                          <a:latin typeface="Century Gothic" panose="020B0502020202020204" pitchFamily="34" charset="0"/>
                        </a:rPr>
                        <a:t>Tom and Jemma ran for exactly 10 minutes.</a:t>
                      </a:r>
                    </a:p>
                    <a:p>
                      <a:pPr marL="0" indent="0">
                        <a:buFont typeface="Arial" panose="020B0604020202020204" pitchFamily="34" charset="0"/>
                        <a:buNone/>
                      </a:pPr>
                      <a:r>
                        <a:rPr lang="en-GB" sz="1200" b="0" dirty="0" smtClean="0">
                          <a:latin typeface="Century Gothic" panose="020B0502020202020204" pitchFamily="34" charset="0"/>
                        </a:rPr>
                        <a:t>When rounded to the nearest 100m</a:t>
                      </a:r>
                      <a:r>
                        <a:rPr lang="en-GB" sz="1200" b="0" baseline="0" dirty="0" smtClean="0">
                          <a:latin typeface="Century Gothic" panose="020B0502020202020204" pitchFamily="34" charset="0"/>
                        </a:rPr>
                        <a:t> Tom had run 2300m and Jemma had run 3100m.</a:t>
                      </a:r>
                    </a:p>
                    <a:p>
                      <a:pPr marL="0" indent="0">
                        <a:buFont typeface="Arial" panose="020B0604020202020204" pitchFamily="34" charset="0"/>
                        <a:buNone/>
                      </a:pPr>
                      <a:r>
                        <a:rPr lang="en-GB" sz="1200" b="0" baseline="0" dirty="0" smtClean="0">
                          <a:latin typeface="Century Gothic" panose="020B0502020202020204" pitchFamily="34" charset="0"/>
                        </a:rPr>
                        <a:t>What could have been the greatest distance between the two?</a:t>
                      </a:r>
                    </a:p>
                    <a:p>
                      <a:pPr marL="0" indent="0">
                        <a:buFont typeface="Arial" panose="020B0604020202020204" pitchFamily="34" charset="0"/>
                        <a:buNone/>
                      </a:pPr>
                      <a:r>
                        <a:rPr lang="en-GB" sz="1200" b="0" baseline="0" dirty="0" smtClean="0">
                          <a:latin typeface="Century Gothic" panose="020B0502020202020204" pitchFamily="34" charset="0"/>
                        </a:rPr>
                        <a:t>What could have been the closest distance between the two?</a:t>
                      </a:r>
                      <a:endParaRPr lang="en-GB" sz="1200" b="0" dirty="0" smtClean="0">
                        <a:latin typeface="Century Gothic" panose="020B0502020202020204" pitchFamily="34" charset="0"/>
                      </a:endParaRPr>
                    </a:p>
                  </a:txBody>
                  <a:tcPr/>
                </a:tc>
                <a:tc>
                  <a:txBody>
                    <a:bodyPr/>
                    <a:lstStyle/>
                    <a:p>
                      <a:pPr marL="0" indent="0">
                        <a:buFont typeface="Arial" panose="020B0604020202020204" pitchFamily="34" charset="0"/>
                        <a:buNone/>
                      </a:pPr>
                      <a:r>
                        <a:rPr lang="en-GB" sz="1200" b="1" baseline="0" dirty="0" smtClean="0">
                          <a:latin typeface="Century Gothic" panose="020B0502020202020204" pitchFamily="34" charset="0"/>
                        </a:rPr>
                        <a:t>Butcher Problem</a:t>
                      </a:r>
                    </a:p>
                    <a:p>
                      <a:pPr marL="0" indent="0">
                        <a:buFont typeface="Arial" panose="020B0604020202020204" pitchFamily="34" charset="0"/>
                        <a:buNone/>
                      </a:pPr>
                      <a:endParaRPr lang="en-GB" sz="1200" b="1" baseline="0" dirty="0" smtClean="0">
                        <a:latin typeface="Century Gothic" panose="020B0502020202020204" pitchFamily="34" charset="0"/>
                      </a:endParaRPr>
                    </a:p>
                    <a:p>
                      <a:pPr marL="0" indent="0">
                        <a:buFont typeface="Arial" panose="020B0604020202020204" pitchFamily="34" charset="0"/>
                        <a:buNone/>
                      </a:pPr>
                      <a:r>
                        <a:rPr lang="en-GB" sz="1200" b="0" baseline="0" dirty="0" smtClean="0">
                          <a:latin typeface="Century Gothic" panose="020B0502020202020204" pitchFamily="34" charset="0"/>
                        </a:rPr>
                        <a:t>Percy the butcher had a disagreement with his wife about the amount of meat chops they could make.</a:t>
                      </a:r>
                    </a:p>
                    <a:p>
                      <a:pPr marL="0" indent="0">
                        <a:buFont typeface="Arial" panose="020B0604020202020204" pitchFamily="34" charset="0"/>
                        <a:buNone/>
                      </a:pPr>
                      <a:r>
                        <a:rPr lang="en-GB" sz="1200" b="0" baseline="0" dirty="0" smtClean="0">
                          <a:latin typeface="Century Gothic" panose="020B0502020202020204" pitchFamily="34" charset="0"/>
                        </a:rPr>
                        <a:t>Percy has, rounded to the nearest 10Kg, 700Kg of meat. Each chop weighs 500gms. Percy says he is a 100% certain he will be able to make 1400 chops.</a:t>
                      </a:r>
                    </a:p>
                    <a:p>
                      <a:pPr marL="0" indent="0">
                        <a:buFont typeface="Arial" panose="020B0604020202020204" pitchFamily="34" charset="0"/>
                        <a:buNone/>
                      </a:pPr>
                      <a:r>
                        <a:rPr lang="en-GB" sz="1200" b="0" baseline="0" dirty="0" smtClean="0">
                          <a:latin typeface="Century Gothic" panose="020B0502020202020204" pitchFamily="34" charset="0"/>
                        </a:rPr>
                        <a:t>Is he right?</a:t>
                      </a:r>
                    </a:p>
                    <a:p>
                      <a:pPr marL="0" indent="0">
                        <a:buFont typeface="Arial" panose="020B0604020202020204" pitchFamily="34" charset="0"/>
                        <a:buNone/>
                      </a:pPr>
                      <a:r>
                        <a:rPr lang="en-GB" sz="1200" b="0" baseline="0" dirty="0" smtClean="0">
                          <a:latin typeface="Century Gothic" panose="020B0502020202020204" pitchFamily="34" charset="0"/>
                        </a:rPr>
                        <a:t>Work out the maximum and minimum number of chops he could make.  </a:t>
                      </a:r>
                    </a:p>
                  </a:txBody>
                  <a:tcPr/>
                </a:tc>
                <a:extLst>
                  <a:ext uri="{0D108BD9-81ED-4DB2-BD59-A6C34878D82A}">
                    <a16:rowId xmlns:a16="http://schemas.microsoft.com/office/drawing/2014/main" val="10004"/>
                  </a:ext>
                </a:extLst>
              </a:tr>
            </a:tbl>
          </a:graphicData>
        </a:graphic>
      </p:graphicFrame>
      <p:sp>
        <p:nvSpPr>
          <p:cNvPr id="2" name="Footer Placeholder 1"/>
          <p:cNvSpPr>
            <a:spLocks noGrp="1"/>
          </p:cNvSpPr>
          <p:nvPr>
            <p:ph type="ftr" sz="quarter" idx="11"/>
          </p:nvPr>
        </p:nvSpPr>
        <p:spPr/>
        <p:txBody>
          <a:bodyPr/>
          <a:lstStyle/>
          <a:p>
            <a:r>
              <a:rPr lang="en-GB" dirty="0" smtClean="0"/>
              <a:t>(c) Focus Education (UK) Ltd</a:t>
            </a:r>
            <a:endParaRPr lang="en-GB" dirty="0"/>
          </a:p>
        </p:txBody>
      </p:sp>
      <p:sp>
        <p:nvSpPr>
          <p:cNvPr id="6" name="Slide Number Placeholder 5"/>
          <p:cNvSpPr>
            <a:spLocks noGrp="1"/>
          </p:cNvSpPr>
          <p:nvPr>
            <p:ph type="sldNum" sz="quarter" idx="12"/>
          </p:nvPr>
        </p:nvSpPr>
        <p:spPr/>
        <p:txBody>
          <a:bodyPr/>
          <a:lstStyle/>
          <a:p>
            <a:fld id="{EA2CE50E-DD84-4B50-A55B-EBE5FCB77AC7}" type="slidenum">
              <a:rPr lang="en-GB" smtClean="0"/>
              <a:t>4</a:t>
            </a:fld>
            <a:endParaRPr lang="en-GB" dirty="0"/>
          </a:p>
        </p:txBody>
      </p:sp>
    </p:spTree>
    <p:extLst>
      <p:ext uri="{BB962C8B-B14F-4D97-AF65-F5344CB8AC3E}">
        <p14:creationId xmlns:p14="http://schemas.microsoft.com/office/powerpoint/2010/main" val="43291721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Content Placeholder 5"/>
          <p:cNvGraphicFramePr>
            <a:graphicFrameLocks noGrp="1"/>
          </p:cNvGraphicFramePr>
          <p:nvPr>
            <p:ph idx="1"/>
            <p:extLst/>
          </p:nvPr>
        </p:nvGraphicFramePr>
        <p:xfrm>
          <a:off x="1982392" y="1316483"/>
          <a:ext cx="8227216" cy="3665220"/>
        </p:xfrm>
        <a:graphic>
          <a:graphicData uri="http://schemas.openxmlformats.org/drawingml/2006/table">
            <a:tbl>
              <a:tblPr firstRow="1" bandRow="1">
                <a:effectLst/>
                <a:tableStyleId>{5C22544A-7EE6-4342-B048-85BDC9FD1C3A}</a:tableStyleId>
              </a:tblPr>
              <a:tblGrid>
                <a:gridCol w="959624">
                  <a:extLst>
                    <a:ext uri="{9D8B030D-6E8A-4147-A177-3AD203B41FA5}">
                      <a16:colId xmlns:a16="http://schemas.microsoft.com/office/drawing/2014/main" val="20000"/>
                    </a:ext>
                  </a:extLst>
                </a:gridCol>
                <a:gridCol w="100496">
                  <a:extLst>
                    <a:ext uri="{9D8B030D-6E8A-4147-A177-3AD203B41FA5}">
                      <a16:colId xmlns:a16="http://schemas.microsoft.com/office/drawing/2014/main" val="20001"/>
                    </a:ext>
                  </a:extLst>
                </a:gridCol>
                <a:gridCol w="100496">
                  <a:extLst>
                    <a:ext uri="{9D8B030D-6E8A-4147-A177-3AD203B41FA5}">
                      <a16:colId xmlns:a16="http://schemas.microsoft.com/office/drawing/2014/main" val="20002"/>
                    </a:ext>
                  </a:extLst>
                </a:gridCol>
                <a:gridCol w="100496">
                  <a:extLst>
                    <a:ext uri="{9D8B030D-6E8A-4147-A177-3AD203B41FA5}">
                      <a16:colId xmlns:a16="http://schemas.microsoft.com/office/drawing/2014/main" val="20003"/>
                    </a:ext>
                  </a:extLst>
                </a:gridCol>
                <a:gridCol w="4840544">
                  <a:extLst>
                    <a:ext uri="{9D8B030D-6E8A-4147-A177-3AD203B41FA5}">
                      <a16:colId xmlns:a16="http://schemas.microsoft.com/office/drawing/2014/main" val="20004"/>
                    </a:ext>
                  </a:extLst>
                </a:gridCol>
                <a:gridCol w="1062780">
                  <a:extLst>
                    <a:ext uri="{9D8B030D-6E8A-4147-A177-3AD203B41FA5}">
                      <a16:colId xmlns:a16="http://schemas.microsoft.com/office/drawing/2014/main" val="20005"/>
                    </a:ext>
                  </a:extLst>
                </a:gridCol>
                <a:gridCol w="1062780">
                  <a:extLst>
                    <a:ext uri="{9D8B030D-6E8A-4147-A177-3AD203B41FA5}">
                      <a16:colId xmlns:a16="http://schemas.microsoft.com/office/drawing/2014/main" val="20006"/>
                    </a:ext>
                  </a:extLst>
                </a:gridCol>
              </a:tblGrid>
              <a:tr h="480060">
                <a:tc gridSpan="7">
                  <a:txBody>
                    <a:bodyPr/>
                    <a:lstStyle/>
                    <a:p>
                      <a:pPr lvl="0"/>
                      <a:r>
                        <a:rPr lang="en-GB" dirty="0" smtClean="0">
                          <a:solidFill>
                            <a:schemeClr val="tx1"/>
                          </a:solidFill>
                          <a:latin typeface="Century Gothic" panose="020B0502020202020204" pitchFamily="34" charset="0"/>
                        </a:rPr>
                        <a:t>Summer 2</a:t>
                      </a:r>
                      <a:r>
                        <a:rPr lang="en-GB" baseline="0" dirty="0" smtClean="0">
                          <a:solidFill>
                            <a:schemeClr val="tx1"/>
                          </a:solidFill>
                          <a:latin typeface="Century Gothic" panose="020B0502020202020204" pitchFamily="34" charset="0"/>
                        </a:rPr>
                        <a:t>: Week 1</a:t>
                      </a:r>
                      <a:r>
                        <a:rPr lang="en-GB" sz="1800" dirty="0" smtClean="0">
                          <a:solidFill>
                            <a:srgbClr val="000000"/>
                          </a:solidFill>
                          <a:latin typeface="Century Gothic" pitchFamily="34"/>
                        </a:rPr>
                        <a:t>: Assessment</a:t>
                      </a:r>
                    </a:p>
                  </a:txBody>
                  <a:tcPr marL="68580" marR="68580" marT="34290" marB="34290"/>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pPr lvl="0" algn="ctr"/>
                      <a:endParaRPr lang="en-GB" sz="1400" dirty="0">
                        <a:latin typeface="Century Gothic" pitchFamily="34"/>
                      </a:endParaRPr>
                    </a:p>
                  </a:txBody>
                  <a:tcPr marL="68580" marR="68580" marT="34290" marB="34290"/>
                </a:tc>
                <a:tc hMerge="1">
                  <a:txBody>
                    <a:bodyPr/>
                    <a:lstStyle/>
                    <a:p>
                      <a:pPr lvl="0" algn="ctr"/>
                      <a:endParaRPr lang="en-GB" sz="1400" dirty="0">
                        <a:latin typeface="Century Gothic" pitchFamily="34"/>
                      </a:endParaRPr>
                    </a:p>
                  </a:txBody>
                  <a:tcPr marL="68580" marR="68580" marT="34290" marB="34290"/>
                </a:tc>
                <a:extLst>
                  <a:ext uri="{0D108BD9-81ED-4DB2-BD59-A6C34878D82A}">
                    <a16:rowId xmlns:a16="http://schemas.microsoft.com/office/drawing/2014/main" val="10000"/>
                  </a:ext>
                </a:extLst>
              </a:tr>
              <a:tr h="480060">
                <a:tc gridSpan="7">
                  <a:txBody>
                    <a:bodyPr/>
                    <a:lstStyle/>
                    <a:p>
                      <a:pPr lvl="0"/>
                      <a:r>
                        <a:rPr lang="en-GB" sz="1400" dirty="0" smtClean="0">
                          <a:solidFill>
                            <a:srgbClr val="000000"/>
                          </a:solidFill>
                          <a:latin typeface="Century Gothic" pitchFamily="34"/>
                        </a:rPr>
                        <a:t>The grid below helps to identify the journey</a:t>
                      </a:r>
                      <a:r>
                        <a:rPr lang="en-GB" sz="1400" baseline="0" dirty="0" smtClean="0">
                          <a:solidFill>
                            <a:srgbClr val="000000"/>
                          </a:solidFill>
                          <a:latin typeface="Century Gothic" pitchFamily="34"/>
                        </a:rPr>
                        <a:t> pupils make towards mastering this objective. It can be used by the teacher to keep an on-going check on progress or more likely placed in the pupils’ books so that they can keep their own checks.</a:t>
                      </a:r>
                      <a:endParaRPr lang="en-GB" sz="1400" dirty="0">
                        <a:solidFill>
                          <a:srgbClr val="000000"/>
                        </a:solidFill>
                        <a:latin typeface="Century Gothic" pitchFamily="34"/>
                      </a:endParaRPr>
                    </a:p>
                  </a:txBody>
                  <a:tcPr marL="68580" marR="68580" marT="34290" marB="34290"/>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1"/>
                  </a:ext>
                </a:extLst>
              </a:tr>
              <a:tr h="480060">
                <a:tc gridSpan="5">
                  <a:txBody>
                    <a:bodyPr/>
                    <a:lstStyle/>
                    <a:p>
                      <a:pPr marL="0" marR="0" indent="0" algn="l" defTabSz="914400" rtl="0" eaLnBrk="1" fontAlgn="auto" latinLnBrk="0" hangingPunct="1">
                        <a:lnSpc>
                          <a:spcPct val="107000"/>
                        </a:lnSpc>
                        <a:spcBef>
                          <a:spcPts val="0"/>
                        </a:spcBef>
                        <a:spcAft>
                          <a:spcPts val="0"/>
                        </a:spcAft>
                        <a:buClrTx/>
                        <a:buSzTx/>
                        <a:buFontTx/>
                        <a:buNone/>
                        <a:tabLst/>
                        <a:defRPr/>
                      </a:pPr>
                      <a:r>
                        <a:rPr lang="en-GB" sz="1400" b="1" dirty="0" smtClean="0">
                          <a:effectLst/>
                          <a:latin typeface="Century Gothic" panose="020B0502020202020204" pitchFamily="34" charset="0"/>
                          <a:ea typeface="Calibri" panose="020F0502020204030204" pitchFamily="34" charset="0"/>
                          <a:cs typeface="Times New Roman" panose="02020603050405020304" pitchFamily="18" charset="0"/>
                        </a:rPr>
                        <a:t>Place Value: </a:t>
                      </a:r>
                      <a:r>
                        <a:rPr lang="en-GB" sz="1400" dirty="0" smtClean="0">
                          <a:effectLst/>
                          <a:latin typeface="Century Gothic" panose="020B0502020202020204" pitchFamily="34" charset="0"/>
                          <a:ea typeface="Calibri" panose="020F0502020204030204" pitchFamily="34" charset="0"/>
                          <a:cs typeface="Times New Roman" panose="02020603050405020304" pitchFamily="18" charset="0"/>
                        </a:rPr>
                        <a:t>Round any number to the nearest 10, 100 or 1000</a:t>
                      </a:r>
                    </a:p>
                  </a:txBody>
                  <a:tcPr marL="68580" marR="68580" marT="34290" marB="34290"/>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a:txBody>
                    <a:bodyPr/>
                    <a:lstStyle/>
                    <a:p>
                      <a:pPr lvl="0" algn="ctr"/>
                      <a:r>
                        <a:rPr lang="en-GB" sz="1400" dirty="0">
                          <a:latin typeface="Century Gothic" pitchFamily="34"/>
                        </a:rPr>
                        <a:t>Me</a:t>
                      </a:r>
                    </a:p>
                  </a:txBody>
                  <a:tcPr marL="68580" marR="68580" marT="34290" marB="34290"/>
                </a:tc>
                <a:tc>
                  <a:txBody>
                    <a:bodyPr/>
                    <a:lstStyle/>
                    <a:p>
                      <a:pPr lvl="0" algn="ctr"/>
                      <a:r>
                        <a:rPr lang="en-GB" sz="1400" dirty="0">
                          <a:latin typeface="Century Gothic" pitchFamily="34"/>
                        </a:rPr>
                        <a:t>My Teacher</a:t>
                      </a:r>
                    </a:p>
                  </a:txBody>
                  <a:tcPr marL="68580" marR="68580" marT="34290" marB="34290"/>
                </a:tc>
                <a:extLst>
                  <a:ext uri="{0D108BD9-81ED-4DB2-BD59-A6C34878D82A}">
                    <a16:rowId xmlns:a16="http://schemas.microsoft.com/office/drawing/2014/main" val="10002"/>
                  </a:ext>
                </a:extLst>
              </a:tr>
              <a:tr h="278090">
                <a:tc>
                  <a:txBody>
                    <a:bodyPr/>
                    <a:lstStyle/>
                    <a:p>
                      <a:pPr lvl="0"/>
                      <a:endParaRPr lang="en-GB" sz="1400" dirty="0">
                        <a:latin typeface="Century Gothic" pitchFamily="34"/>
                      </a:endParaRPr>
                    </a:p>
                  </a:txBody>
                  <a:tcPr marL="68580" marR="68580" marT="34290" marB="34290">
                    <a:solidFill>
                      <a:srgbClr val="9DC3E6"/>
                    </a:solidFill>
                  </a:tcPr>
                </a:tc>
                <a:tc gridSpan="4">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kern="1200" dirty="0" smtClean="0">
                          <a:solidFill>
                            <a:schemeClr val="dk1"/>
                          </a:solidFill>
                          <a:effectLst/>
                          <a:latin typeface="Century Gothic" pitchFamily="34" charset="0"/>
                          <a:ea typeface="+mn-ea"/>
                          <a:cs typeface="+mn-cs"/>
                        </a:rPr>
                        <a:t>Can</a:t>
                      </a:r>
                      <a:r>
                        <a:rPr lang="en-GB" sz="1400" kern="1200" baseline="0" dirty="0" smtClean="0">
                          <a:solidFill>
                            <a:schemeClr val="dk1"/>
                          </a:solidFill>
                          <a:effectLst/>
                          <a:latin typeface="Century Gothic" pitchFamily="34" charset="0"/>
                          <a:ea typeface="+mn-ea"/>
                          <a:cs typeface="+mn-cs"/>
                        </a:rPr>
                        <a:t> you r</a:t>
                      </a:r>
                      <a:r>
                        <a:rPr lang="en-GB" sz="1400" kern="1200" dirty="0" smtClean="0">
                          <a:solidFill>
                            <a:schemeClr val="dk1"/>
                          </a:solidFill>
                          <a:effectLst/>
                          <a:latin typeface="Century Gothic" pitchFamily="34" charset="0"/>
                          <a:ea typeface="+mn-ea"/>
                          <a:cs typeface="+mn-cs"/>
                        </a:rPr>
                        <a:t>ound any number up to 10,000 to the nearest 1000?</a:t>
                      </a:r>
                      <a:endParaRPr lang="en-GB" sz="1400" dirty="0" smtClean="0">
                        <a:latin typeface="Century Gothic" pitchFamily="34" charset="0"/>
                      </a:endParaRPr>
                    </a:p>
                  </a:txBody>
                  <a:tcPr marL="68580" marR="68580" marT="34290" marB="34290"/>
                </a:tc>
                <a:tc hMerge="1">
                  <a:txBody>
                    <a:bodyPr/>
                    <a:lstStyle/>
                    <a:p>
                      <a:endParaRPr lang="en-GB"/>
                    </a:p>
                  </a:txBody>
                  <a:tcPr/>
                </a:tc>
                <a:tc hMerge="1">
                  <a:txBody>
                    <a:bodyPr/>
                    <a:lstStyle/>
                    <a:p>
                      <a:endParaRPr lang="en-GB"/>
                    </a:p>
                  </a:txBody>
                  <a:tcPr/>
                </a:tc>
                <a:tc hMerge="1">
                  <a:txBody>
                    <a:bodyPr/>
                    <a:lstStyle/>
                    <a:p>
                      <a:endParaRPr lang="en-GB"/>
                    </a:p>
                  </a:txBody>
                  <a:tcPr/>
                </a:tc>
                <a:tc>
                  <a:txBody>
                    <a:bodyPr/>
                    <a:lstStyle/>
                    <a:p>
                      <a:pPr lvl="0"/>
                      <a:endParaRPr lang="en-GB" sz="1400" dirty="0">
                        <a:latin typeface="Century Gothic" pitchFamily="34"/>
                      </a:endParaRPr>
                    </a:p>
                  </a:txBody>
                  <a:tcPr marL="68580" marR="68580" marT="34290" marB="34290"/>
                </a:tc>
                <a:tc>
                  <a:txBody>
                    <a:bodyPr/>
                    <a:lstStyle/>
                    <a:p>
                      <a:pPr lvl="0"/>
                      <a:endParaRPr lang="en-GB" sz="1400" dirty="0">
                        <a:latin typeface="Century Gothic" pitchFamily="34"/>
                      </a:endParaRPr>
                    </a:p>
                  </a:txBody>
                  <a:tcPr marL="68580" marR="68580" marT="34290" marB="34290"/>
                </a:tc>
                <a:extLst>
                  <a:ext uri="{0D108BD9-81ED-4DB2-BD59-A6C34878D82A}">
                    <a16:rowId xmlns:a16="http://schemas.microsoft.com/office/drawing/2014/main" val="10003"/>
                  </a:ext>
                </a:extLst>
              </a:tr>
              <a:tr h="278090">
                <a:tc gridSpan="2">
                  <a:txBody>
                    <a:bodyPr/>
                    <a:lstStyle/>
                    <a:p>
                      <a:pPr lvl="0"/>
                      <a:endParaRPr lang="en-GB" sz="1400" dirty="0">
                        <a:latin typeface="Century Gothic" pitchFamily="34"/>
                      </a:endParaRPr>
                    </a:p>
                  </a:txBody>
                  <a:tcPr marL="68580" marR="68580" marT="34290" marB="34290">
                    <a:solidFill>
                      <a:srgbClr val="2E75B6"/>
                    </a:solidFill>
                  </a:tcPr>
                </a:tc>
                <a:tc hMerge="1">
                  <a:txBody>
                    <a:bodyPr/>
                    <a:lstStyle/>
                    <a:p>
                      <a:endParaRPr lang="en-GB"/>
                    </a:p>
                  </a:txBody>
                  <a:tcPr/>
                </a:tc>
                <a:tc gridSpan="3">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kern="1200" dirty="0" smtClean="0">
                          <a:solidFill>
                            <a:schemeClr val="dk1"/>
                          </a:solidFill>
                          <a:effectLst/>
                          <a:latin typeface="Century Gothic" pitchFamily="34" charset="0"/>
                          <a:ea typeface="+mn-ea"/>
                          <a:cs typeface="+mn-cs"/>
                        </a:rPr>
                        <a:t>Can</a:t>
                      </a:r>
                      <a:r>
                        <a:rPr lang="en-GB" sz="1400" kern="1200" baseline="0" dirty="0" smtClean="0">
                          <a:solidFill>
                            <a:schemeClr val="dk1"/>
                          </a:solidFill>
                          <a:effectLst/>
                          <a:latin typeface="Century Gothic" pitchFamily="34" charset="0"/>
                          <a:ea typeface="+mn-ea"/>
                          <a:cs typeface="+mn-cs"/>
                        </a:rPr>
                        <a:t> you r</a:t>
                      </a:r>
                      <a:r>
                        <a:rPr lang="en-GB" sz="1400" kern="1200" dirty="0" smtClean="0">
                          <a:solidFill>
                            <a:schemeClr val="dk1"/>
                          </a:solidFill>
                          <a:effectLst/>
                          <a:latin typeface="Century Gothic" pitchFamily="34" charset="0"/>
                          <a:ea typeface="+mn-ea"/>
                          <a:cs typeface="+mn-cs"/>
                        </a:rPr>
                        <a:t>ound any number up to 1000 to the nearest 100?</a:t>
                      </a:r>
                      <a:endParaRPr lang="en-GB" sz="1400" dirty="0" smtClean="0">
                        <a:latin typeface="Century Gothic" pitchFamily="34" charset="0"/>
                      </a:endParaRPr>
                    </a:p>
                  </a:txBody>
                  <a:tcPr marL="68580" marR="68580" marT="34290" marB="34290"/>
                </a:tc>
                <a:tc hMerge="1">
                  <a:txBody>
                    <a:bodyPr/>
                    <a:lstStyle/>
                    <a:p>
                      <a:endParaRPr lang="en-GB"/>
                    </a:p>
                  </a:txBody>
                  <a:tcPr/>
                </a:tc>
                <a:tc hMerge="1">
                  <a:txBody>
                    <a:bodyPr/>
                    <a:lstStyle/>
                    <a:p>
                      <a:endParaRPr lang="en-GB"/>
                    </a:p>
                  </a:txBody>
                  <a:tcPr/>
                </a:tc>
                <a:tc>
                  <a:txBody>
                    <a:bodyPr/>
                    <a:lstStyle/>
                    <a:p>
                      <a:pPr lvl="0"/>
                      <a:endParaRPr lang="en-GB" sz="1400" dirty="0">
                        <a:latin typeface="Century Gothic" pitchFamily="34"/>
                      </a:endParaRPr>
                    </a:p>
                  </a:txBody>
                  <a:tcPr marL="68580" marR="68580" marT="34290" marB="34290"/>
                </a:tc>
                <a:tc>
                  <a:txBody>
                    <a:bodyPr/>
                    <a:lstStyle/>
                    <a:p>
                      <a:pPr lvl="0"/>
                      <a:endParaRPr lang="en-GB" sz="1400" dirty="0">
                        <a:latin typeface="Century Gothic" pitchFamily="34"/>
                      </a:endParaRPr>
                    </a:p>
                  </a:txBody>
                  <a:tcPr marL="68580" marR="68580" marT="34290" marB="34290"/>
                </a:tc>
                <a:extLst>
                  <a:ext uri="{0D108BD9-81ED-4DB2-BD59-A6C34878D82A}">
                    <a16:rowId xmlns:a16="http://schemas.microsoft.com/office/drawing/2014/main" val="10004"/>
                  </a:ext>
                </a:extLst>
              </a:tr>
              <a:tr h="278090">
                <a:tc gridSpan="3">
                  <a:txBody>
                    <a:bodyPr/>
                    <a:lstStyle/>
                    <a:p>
                      <a:pPr lvl="0"/>
                      <a:endParaRPr lang="en-GB" sz="1400" dirty="0">
                        <a:latin typeface="Century Gothic" pitchFamily="34"/>
                      </a:endParaRPr>
                    </a:p>
                  </a:txBody>
                  <a:tcPr marL="68580" marR="68580" marT="34290" marB="34290">
                    <a:solidFill>
                      <a:srgbClr val="9DC3E6"/>
                    </a:solidFill>
                  </a:tcPr>
                </a:tc>
                <a:tc hMerge="1">
                  <a:txBody>
                    <a:bodyPr/>
                    <a:lstStyle/>
                    <a:p>
                      <a:endParaRPr lang="en-GB"/>
                    </a:p>
                  </a:txBody>
                  <a:tcPr/>
                </a:tc>
                <a:tc hMerge="1">
                  <a:txBody>
                    <a:bodyPr/>
                    <a:lstStyle/>
                    <a:p>
                      <a:endParaRPr lang="en-GB"/>
                    </a:p>
                  </a:txBody>
                  <a:tcPr/>
                </a:tc>
                <a:tc grid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kern="1200" dirty="0" smtClean="0">
                          <a:solidFill>
                            <a:schemeClr val="dk1"/>
                          </a:solidFill>
                          <a:effectLst/>
                          <a:latin typeface="Century Gothic" pitchFamily="34" charset="0"/>
                          <a:ea typeface="+mn-ea"/>
                          <a:cs typeface="+mn-cs"/>
                        </a:rPr>
                        <a:t>Can</a:t>
                      </a:r>
                      <a:r>
                        <a:rPr lang="en-GB" sz="1400" kern="1200" baseline="0" dirty="0" smtClean="0">
                          <a:solidFill>
                            <a:schemeClr val="dk1"/>
                          </a:solidFill>
                          <a:effectLst/>
                          <a:latin typeface="Century Gothic" pitchFamily="34" charset="0"/>
                          <a:ea typeface="+mn-ea"/>
                          <a:cs typeface="+mn-cs"/>
                        </a:rPr>
                        <a:t> you r</a:t>
                      </a:r>
                      <a:r>
                        <a:rPr lang="en-GB" sz="1400" kern="1200" dirty="0" smtClean="0">
                          <a:solidFill>
                            <a:schemeClr val="dk1"/>
                          </a:solidFill>
                          <a:effectLst/>
                          <a:latin typeface="Century Gothic" pitchFamily="34" charset="0"/>
                          <a:ea typeface="+mn-ea"/>
                          <a:cs typeface="+mn-cs"/>
                        </a:rPr>
                        <a:t>ound any number up to 1000 to the nearest 10?</a:t>
                      </a:r>
                    </a:p>
                  </a:txBody>
                  <a:tcPr marL="68580" marR="68580" marT="34290" marB="34290"/>
                </a:tc>
                <a:tc hMerge="1">
                  <a:txBody>
                    <a:bodyPr/>
                    <a:lstStyle/>
                    <a:p>
                      <a:endParaRPr lang="en-GB"/>
                    </a:p>
                  </a:txBody>
                  <a:tcPr/>
                </a:tc>
                <a:tc>
                  <a:txBody>
                    <a:bodyPr/>
                    <a:lstStyle/>
                    <a:p>
                      <a:pPr lvl="0"/>
                      <a:endParaRPr lang="en-GB" sz="1400" dirty="0">
                        <a:latin typeface="Century Gothic" pitchFamily="34"/>
                      </a:endParaRPr>
                    </a:p>
                  </a:txBody>
                  <a:tcPr marL="68580" marR="68580" marT="34290" marB="34290"/>
                </a:tc>
                <a:tc>
                  <a:txBody>
                    <a:bodyPr/>
                    <a:lstStyle/>
                    <a:p>
                      <a:pPr lvl="0"/>
                      <a:endParaRPr lang="en-GB" sz="1400" dirty="0">
                        <a:latin typeface="Century Gothic" pitchFamily="34"/>
                      </a:endParaRPr>
                    </a:p>
                  </a:txBody>
                  <a:tcPr marL="68580" marR="68580" marT="34290" marB="34290"/>
                </a:tc>
                <a:extLst>
                  <a:ext uri="{0D108BD9-81ED-4DB2-BD59-A6C34878D82A}">
                    <a16:rowId xmlns:a16="http://schemas.microsoft.com/office/drawing/2014/main" val="10005"/>
                  </a:ext>
                </a:extLst>
              </a:tr>
              <a:tr h="278090">
                <a:tc gridSpan="4">
                  <a:txBody>
                    <a:bodyPr/>
                    <a:lstStyle/>
                    <a:p>
                      <a:pPr lvl="0"/>
                      <a:endParaRPr lang="en-GB" sz="1400" dirty="0">
                        <a:latin typeface="Century Gothic" pitchFamily="34"/>
                      </a:endParaRPr>
                    </a:p>
                  </a:txBody>
                  <a:tcPr marL="68580" marR="68580" marT="34290" marB="34290">
                    <a:solidFill>
                      <a:srgbClr val="2E75B6"/>
                    </a:solidFill>
                  </a:tcPr>
                </a:tc>
                <a:tc hMerge="1">
                  <a:txBody>
                    <a:bodyPr/>
                    <a:lstStyle/>
                    <a:p>
                      <a:endParaRPr lang="en-GB"/>
                    </a:p>
                  </a:txBody>
                  <a:tcPr/>
                </a:tc>
                <a:tc hMerge="1">
                  <a:txBody>
                    <a:bodyPr/>
                    <a:lstStyle/>
                    <a:p>
                      <a:endParaRPr lang="en-GB"/>
                    </a:p>
                  </a:txBody>
                  <a:tcPr/>
                </a:tc>
                <a:tc hMerge="1">
                  <a:txBody>
                    <a:bodyPr/>
                    <a:lstStyle/>
                    <a:p>
                      <a:endParaRPr lang="en-GB"/>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kern="1200" dirty="0" smtClean="0">
                          <a:solidFill>
                            <a:schemeClr val="dk1"/>
                          </a:solidFill>
                          <a:effectLst/>
                          <a:latin typeface="Century Gothic" pitchFamily="34" charset="0"/>
                          <a:ea typeface="+mn-ea"/>
                          <a:cs typeface="+mn-cs"/>
                        </a:rPr>
                        <a:t>Can</a:t>
                      </a:r>
                      <a:r>
                        <a:rPr lang="en-GB" sz="1400" kern="1200" baseline="0" dirty="0" smtClean="0">
                          <a:solidFill>
                            <a:schemeClr val="dk1"/>
                          </a:solidFill>
                          <a:effectLst/>
                          <a:latin typeface="Century Gothic" pitchFamily="34" charset="0"/>
                          <a:ea typeface="+mn-ea"/>
                          <a:cs typeface="+mn-cs"/>
                        </a:rPr>
                        <a:t> you r</a:t>
                      </a:r>
                      <a:r>
                        <a:rPr lang="en-GB" sz="1400" kern="1200" dirty="0" smtClean="0">
                          <a:solidFill>
                            <a:schemeClr val="dk1"/>
                          </a:solidFill>
                          <a:effectLst/>
                          <a:latin typeface="Century Gothic" pitchFamily="34" charset="0"/>
                          <a:ea typeface="+mn-ea"/>
                          <a:cs typeface="+mn-cs"/>
                        </a:rPr>
                        <a:t>ound any number up to 100 to the nearest 10?</a:t>
                      </a:r>
                    </a:p>
                  </a:txBody>
                  <a:tcPr marL="68580" marR="68580" marT="34290" marB="34290"/>
                </a:tc>
                <a:tc>
                  <a:txBody>
                    <a:bodyPr/>
                    <a:lstStyle/>
                    <a:p>
                      <a:pPr lvl="0"/>
                      <a:endParaRPr lang="en-GB" sz="1400" dirty="0">
                        <a:latin typeface="Century Gothic" pitchFamily="34"/>
                      </a:endParaRPr>
                    </a:p>
                  </a:txBody>
                  <a:tcPr marL="68580" marR="68580" marT="34290" marB="34290"/>
                </a:tc>
                <a:tc>
                  <a:txBody>
                    <a:bodyPr/>
                    <a:lstStyle/>
                    <a:p>
                      <a:pPr lvl="0"/>
                      <a:endParaRPr lang="en-GB" sz="1400" dirty="0">
                        <a:latin typeface="Century Gothic" pitchFamily="34"/>
                      </a:endParaRPr>
                    </a:p>
                  </a:txBody>
                  <a:tcPr marL="68580" marR="68580" marT="34290" marB="34290"/>
                </a:tc>
                <a:extLst>
                  <a:ext uri="{0D108BD9-81ED-4DB2-BD59-A6C34878D82A}">
                    <a16:rowId xmlns:a16="http://schemas.microsoft.com/office/drawing/2014/main" val="10006"/>
                  </a:ext>
                </a:extLst>
              </a:tr>
            </a:tbl>
          </a:graphicData>
        </a:graphic>
      </p:graphicFrame>
      <p:sp>
        <p:nvSpPr>
          <p:cNvPr id="3156" name="Up Arrow 8"/>
          <p:cNvSpPr>
            <a:spLocks/>
          </p:cNvSpPr>
          <p:nvPr/>
        </p:nvSpPr>
        <p:spPr bwMode="auto">
          <a:xfrm>
            <a:off x="8820204" y="3040380"/>
            <a:ext cx="648072" cy="1941324"/>
          </a:xfrm>
          <a:custGeom>
            <a:avLst/>
            <a:gdLst>
              <a:gd name="T0" fmla="*/ 406537515 w 21600"/>
              <a:gd name="T1" fmla="*/ 0 h 21600"/>
              <a:gd name="T2" fmla="*/ 813073923 w 21600"/>
              <a:gd name="T3" fmla="*/ 2147483646 h 21600"/>
              <a:gd name="T4" fmla="*/ 406537515 w 21600"/>
              <a:gd name="T5" fmla="*/ 2147483646 h 21600"/>
              <a:gd name="T6" fmla="*/ 0 w 21600"/>
              <a:gd name="T7" fmla="*/ 2147483646 h 21600"/>
              <a:gd name="T8" fmla="*/ 0 w 21600"/>
              <a:gd name="T9" fmla="*/ 2147483646 h 21600"/>
              <a:gd name="T10" fmla="*/ 813073923 w 21600"/>
              <a:gd name="T11" fmla="*/ 2147483646 h 21600"/>
              <a:gd name="T12" fmla="*/ 17694720 60000 65536"/>
              <a:gd name="T13" fmla="*/ 0 60000 65536"/>
              <a:gd name="T14" fmla="*/ 5898240 60000 65536"/>
              <a:gd name="T15" fmla="*/ 11796480 60000 65536"/>
              <a:gd name="T16" fmla="*/ 11796480 60000 65536"/>
              <a:gd name="T17" fmla="*/ 0 60000 65536"/>
              <a:gd name="T18" fmla="*/ 5400 w 21600"/>
              <a:gd name="T19" fmla="*/ 977 h 21600"/>
              <a:gd name="T20" fmla="*/ 16200 w 21600"/>
              <a:gd name="T21" fmla="*/ 21600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5400" y="21600"/>
                </a:moveTo>
                <a:lnTo>
                  <a:pt x="5400" y="1954"/>
                </a:lnTo>
                <a:lnTo>
                  <a:pt x="0" y="1954"/>
                </a:lnTo>
                <a:lnTo>
                  <a:pt x="10800" y="0"/>
                </a:lnTo>
                <a:lnTo>
                  <a:pt x="21600" y="1954"/>
                </a:lnTo>
                <a:lnTo>
                  <a:pt x="16200" y="1954"/>
                </a:lnTo>
                <a:lnTo>
                  <a:pt x="16200" y="21600"/>
                </a:lnTo>
                <a:lnTo>
                  <a:pt x="5400" y="21600"/>
                </a:lnTo>
                <a:close/>
              </a:path>
            </a:pathLst>
          </a:custGeom>
          <a:solidFill>
            <a:srgbClr val="5B9BD5"/>
          </a:solidFill>
          <a:ln w="12701" cap="flat">
            <a:solidFill>
              <a:srgbClr val="41719C"/>
            </a:solidFill>
            <a:prstDash val="solid"/>
            <a:miter lim="800000"/>
            <a:headEnd/>
            <a:tailEnd/>
          </a:ln>
        </p:spPr>
        <p:txBody>
          <a:bodyPr anchor="ctr" anchorCtr="1"/>
          <a:lstStyle/>
          <a:p>
            <a:endParaRPr lang="en-GB" sz="1350" dirty="0"/>
          </a:p>
        </p:txBody>
      </p:sp>
      <p:sp>
        <p:nvSpPr>
          <p:cNvPr id="2" name="Footer Placeholder 1"/>
          <p:cNvSpPr>
            <a:spLocks noGrp="1"/>
          </p:cNvSpPr>
          <p:nvPr>
            <p:ph type="ftr" sz="quarter" idx="11"/>
          </p:nvPr>
        </p:nvSpPr>
        <p:spPr/>
        <p:txBody>
          <a:bodyPr/>
          <a:lstStyle/>
          <a:p>
            <a:r>
              <a:rPr lang="en-GB" dirty="0" smtClean="0"/>
              <a:t>(c) Focus Education (UK) Ltd</a:t>
            </a:r>
            <a:endParaRPr lang="en-GB" dirty="0"/>
          </a:p>
        </p:txBody>
      </p:sp>
      <p:sp>
        <p:nvSpPr>
          <p:cNvPr id="5" name="Slide Number Placeholder 4"/>
          <p:cNvSpPr>
            <a:spLocks noGrp="1"/>
          </p:cNvSpPr>
          <p:nvPr>
            <p:ph type="sldNum" sz="quarter" idx="12"/>
          </p:nvPr>
        </p:nvSpPr>
        <p:spPr/>
        <p:txBody>
          <a:bodyPr/>
          <a:lstStyle/>
          <a:p>
            <a:fld id="{EA2CE50E-DD84-4B50-A55B-EBE5FCB77AC7}" type="slidenum">
              <a:rPr lang="en-GB" smtClean="0"/>
              <a:t>5</a:t>
            </a:fld>
            <a:endParaRPr lang="en-GB" dirty="0"/>
          </a:p>
        </p:txBody>
      </p:sp>
    </p:spTree>
    <p:extLst>
      <p:ext uri="{BB962C8B-B14F-4D97-AF65-F5344CB8AC3E}">
        <p14:creationId xmlns:p14="http://schemas.microsoft.com/office/powerpoint/2010/main" val="2072289569"/>
      </p:ext>
    </p:extLst>
  </p:cSld>
  <p:clrMapOvr>
    <a:masterClrMapping/>
  </p:clrMapOvr>
  <p:transition spd="slow"/>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TotalTime>
  <Words>1223</Words>
  <Application>Microsoft Office PowerPoint</Application>
  <PresentationFormat>Widescreen</PresentationFormat>
  <Paragraphs>148</Paragraphs>
  <Slides>5</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5</vt:i4>
      </vt:variant>
    </vt:vector>
  </HeadingPairs>
  <TitlesOfParts>
    <vt:vector size="12" baseType="lpstr">
      <vt:lpstr>Arial</vt:lpstr>
      <vt:lpstr>Calibri</vt:lpstr>
      <vt:lpstr>Calibri Light</vt:lpstr>
      <vt:lpstr>Century Gothic</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Craig Marsh</dc:creator>
  <cp:lastModifiedBy>Craig Marsh</cp:lastModifiedBy>
  <cp:revision>7</cp:revision>
  <dcterms:created xsi:type="dcterms:W3CDTF">2020-06-05T09:33:41Z</dcterms:created>
  <dcterms:modified xsi:type="dcterms:W3CDTF">2020-06-05T09:38:51Z</dcterms:modified>
</cp:coreProperties>
</file>