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3D74-5F18-44A9-9AE6-86876C43C7A7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3BB80-3038-4A01-A3F5-E60B1B1CD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931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3D74-5F18-44A9-9AE6-86876C43C7A7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3BB80-3038-4A01-A3F5-E60B1B1CD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988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3D74-5F18-44A9-9AE6-86876C43C7A7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3BB80-3038-4A01-A3F5-E60B1B1CD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405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3D74-5F18-44A9-9AE6-86876C43C7A7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3BB80-3038-4A01-A3F5-E60B1B1CD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522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3D74-5F18-44A9-9AE6-86876C43C7A7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3BB80-3038-4A01-A3F5-E60B1B1CD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911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3D74-5F18-44A9-9AE6-86876C43C7A7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3BB80-3038-4A01-A3F5-E60B1B1CD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879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3D74-5F18-44A9-9AE6-86876C43C7A7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3BB80-3038-4A01-A3F5-E60B1B1CD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680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3D74-5F18-44A9-9AE6-86876C43C7A7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3BB80-3038-4A01-A3F5-E60B1B1CD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244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3D74-5F18-44A9-9AE6-86876C43C7A7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3BB80-3038-4A01-A3F5-E60B1B1CD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440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3D74-5F18-44A9-9AE6-86876C43C7A7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3BB80-3038-4A01-A3F5-E60B1B1CD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54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3D74-5F18-44A9-9AE6-86876C43C7A7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3BB80-3038-4A01-A3F5-E60B1B1CD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515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53D74-5F18-44A9-9AE6-86876C43C7A7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73BB80-3038-4A01-A3F5-E60B1B1CD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696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04471"/>
          <a:ext cx="8229600" cy="6151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51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>
                          <a:solidFill>
                            <a:schemeClr val="tx1"/>
                          </a:solidFill>
                        </a:rPr>
                        <a:t>Summer 2: Week 3: Addition and Subtraction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itchFamily="34" charset="0"/>
                        </a:rPr>
                        <a:t>Summer 2: Week 3:</a:t>
                      </a:r>
                      <a:r>
                        <a:rPr lang="en-GB" sz="1400" dirty="0" smtClean="0">
                          <a:latin typeface="Century Gothic" pitchFamily="34" charset="0"/>
                        </a:rPr>
                        <a:t> Only needs</a:t>
                      </a:r>
                      <a:r>
                        <a:rPr lang="en-GB" sz="1400" baseline="0" dirty="0" smtClean="0">
                          <a:latin typeface="Century Gothic" pitchFamily="34" charset="0"/>
                        </a:rPr>
                        <a:t> to be used with pupils who you feel are insecure with this unit of learning</a:t>
                      </a:r>
                      <a:endParaRPr lang="en-GB" sz="1400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Objective 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Add and subtract 1-digit and 2-digit numbers to 20 including 0</a:t>
                      </a:r>
                      <a:endParaRPr lang="en-GB" sz="1400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en-GB" sz="1600" b="1" i="1" dirty="0" smtClean="0">
                          <a:latin typeface="Century Gothic" pitchFamily="34" charset="0"/>
                        </a:rPr>
                        <a:t>Can you add these numbers together?</a:t>
                      </a:r>
                      <a:endParaRPr lang="en-GB" sz="1600" b="1" i="1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b="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b="1" i="1" dirty="0" smtClean="0">
                          <a:latin typeface="Century Gothic" pitchFamily="34" charset="0"/>
                        </a:rPr>
                        <a:t>Can you subtract these numbers?</a:t>
                      </a:r>
                      <a:endParaRPr lang="en-GB" sz="1600" b="1" i="1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   7  + 5</a:t>
                      </a:r>
                    </a:p>
                    <a:p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  17 - 5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   9  + 6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  </a:t>
                      </a:r>
                      <a:r>
                        <a:rPr lang="en-GB" sz="2400" baseline="0" dirty="0" smtClean="0">
                          <a:latin typeface="Century Gothic" panose="020B0502020202020204" pitchFamily="34" charset="0"/>
                        </a:rPr>
                        <a:t>18 - 3</a:t>
                      </a:r>
                      <a:endParaRPr lang="en-GB" sz="2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  </a:t>
                      </a:r>
                      <a:r>
                        <a:rPr lang="en-GB" sz="2400" baseline="0" dirty="0" smtClean="0">
                          <a:latin typeface="Century Gothic" panose="020B0502020202020204" pitchFamily="34" charset="0"/>
                        </a:rPr>
                        <a:t> 7 + 8</a:t>
                      </a:r>
                    </a:p>
                    <a:p>
                      <a:r>
                        <a:rPr lang="en-GB" sz="24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  16 - 14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  12 + 8</a:t>
                      </a:r>
                    </a:p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  19 - 9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r>
                        <a:rPr lang="en-GB" sz="1800" dirty="0" smtClean="0">
                          <a:latin typeface="Century Gothic" panose="020B0502020202020204" pitchFamily="34" charset="0"/>
                        </a:rPr>
                        <a:t>Can you add these together:</a:t>
                      </a:r>
                      <a:r>
                        <a:rPr lang="en-GB" sz="1800" baseline="0" dirty="0" smtClean="0">
                          <a:latin typeface="Century Gothic" panose="020B0502020202020204" pitchFamily="34" charset="0"/>
                        </a:rPr>
                        <a:t>      0 + 8 = </a:t>
                      </a:r>
                      <a:endParaRPr lang="en-GB" sz="18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8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>
                          <a:latin typeface="Century Gothic" panose="020B0502020202020204" pitchFamily="34" charset="0"/>
                        </a:rPr>
                        <a:t>Can you subtract 0 from 15?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8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330080" y="2451361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4330080" y="3280411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330080" y="4107863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4330080" y="4935315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8544272" y="2451361"/>
            <a:ext cx="7200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8544272" y="3281962"/>
            <a:ext cx="7200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8544272" y="4935315"/>
            <a:ext cx="7200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8544272" y="4107863"/>
            <a:ext cx="7200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8652284" y="5662439"/>
            <a:ext cx="504056" cy="2766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FC5B9-DBDC-439D-9FFC-D3534770D08D}" type="slidenum">
              <a:rPr lang="en-GB" smtClean="0"/>
              <a:t>1</a:t>
            </a:fld>
            <a:endParaRPr lang="en-GB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8652284" y="6033625"/>
            <a:ext cx="504056" cy="2766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6958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4" y="322636"/>
          <a:ext cx="8564138" cy="598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9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89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27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627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3: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Addition and Subtraction: </a:t>
                      </a:r>
                      <a:r>
                        <a:rPr lang="en-GB" sz="1400" b="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Add and subtract 1-digit and 2-digit numbers to 20 including 0</a:t>
                      </a:r>
                      <a:endParaRPr lang="en-GB" sz="1400" b="0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941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Record in writing: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1-digit numbers to ten.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1-digit numbers to 18.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numbers that equal any number up to 20, including zero.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two 1-digit numbers.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1-digit number from a 2-digit number up to 20.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2-digit number from a 2-digit number up to 20.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solidFill>
                          <a:srgbClr val="7030A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Revise and consolidate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Check pupils’ response to adding mentally any two 1-digit numbers.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Now work adding 10 to a 1-digit number, doing so rapidly.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Talk about and practise adding nine to any 1-digit number.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Check pupils’ response to subtracting one 1-digit number from another, then a subtract a 1-digit number from a 2-digit number to 20.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Talk about how to take 9 from a 2-digit number to 20.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Six children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took part in a dancing competition.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Maria was awarded 9 marks,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Moshin was awarded 7 marks;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Thomas was awarded 6 marks;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Helen was awarded 8 marks;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Emma was awarded 10 marks;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Hannah was awarded 5 marks; 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marks did they get altogether?</a:t>
                      </a: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Put a circle around each calculation with the answer</a:t>
                      </a: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9.</a:t>
                      </a: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5 + 3            15 – 6            13 + 6          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12 - 3            12 – 4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12 + 3            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 +2 + 2      4 + 2 + 3        19 – 10        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17 – 8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20 – 11         7  + 2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             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600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Temperature Check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The temperature in Spain was 20 degrees in the morning and 9 degrees colder in the evening.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What was the temperature in the evening?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What would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the evening temperature be if it fell by 6 degrees?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Coins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in the bowl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A bowl contains 12 silver coins and 7 gold coins.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Sade takes 7 silver coins and 3 gold coins.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Helen takes 3 silver coins and 2 gold coins.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How many silver coins are there left in the bowl?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Which girl has most gold coins?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4289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271099"/>
          <a:ext cx="8564137" cy="592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3: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Addition and Subtraction: </a:t>
                      </a:r>
                      <a:r>
                        <a:rPr lang="en-GB" sz="1400" b="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Add and subtract 1-digit and 2-digit numbers to 20 including 0</a:t>
                      </a:r>
                      <a:endParaRPr lang="en-GB" sz="1400" b="0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15233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Record in writing: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1-digit numbers to ten.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1-digit numbers to 18.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numbers that equal any number up to 20, including zero.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two 1-digit numbers.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1-digit number from a 2-digit number up to 20.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2-digit number from a 2-digit number up to 20.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Pick a pair of numbers.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Take the larger number away from the smaller one.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Write the numbers and the answers.</a:t>
                      </a:r>
                    </a:p>
                    <a:p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Now pick a different pair and write the numbers and the answers.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Keep doing this and find out how many possible answers you can get.</a:t>
                      </a:r>
                    </a:p>
                    <a:p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You can do this again with 4 different numbers – all between 0 and 20</a:t>
                      </a:r>
                    </a:p>
                    <a:p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Throw balls into a bucket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Change the numbers on the buckets but do not go beyond 9.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Now ask your partner what the total can be if they score with all 5 balls.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2006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do you notice about the following?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19 - 3 = 16               20 – 12 = 8 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19 -16 = 3                20 – 8 = 12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Make similar number sentences.</a:t>
                      </a: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954465" y="3309388"/>
            <a:ext cx="3434756" cy="6021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latin typeface="Century Gothic" panose="020B0502020202020204" pitchFamily="34" charset="0"/>
              </a:rPr>
              <a:t>Harry has 5 balls. If he scores with each ball:</a:t>
            </a:r>
          </a:p>
          <a:p>
            <a:pPr algn="ctr"/>
            <a:r>
              <a:rPr lang="en-GB" sz="1100" dirty="0">
                <a:latin typeface="Century Gothic" panose="020B0502020202020204" pitchFamily="34" charset="0"/>
              </a:rPr>
              <a:t>Can he score 20?: Can he score 17?; </a:t>
            </a:r>
          </a:p>
          <a:p>
            <a:pPr algn="ctr"/>
            <a:r>
              <a:rPr lang="en-GB" sz="1100" dirty="0">
                <a:latin typeface="Century Gothic" panose="020B0502020202020204" pitchFamily="34" charset="0"/>
              </a:rPr>
              <a:t>Can he score 21?; Can he score 4?</a:t>
            </a:r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8" name="16-Point Star 7"/>
          <p:cNvSpPr/>
          <p:nvPr/>
        </p:nvSpPr>
        <p:spPr>
          <a:xfrm>
            <a:off x="3953616" y="2105753"/>
            <a:ext cx="914400" cy="914400"/>
          </a:xfrm>
          <a:prstGeom prst="star1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9</a:t>
            </a:r>
          </a:p>
        </p:txBody>
      </p:sp>
      <p:sp>
        <p:nvSpPr>
          <p:cNvPr id="9" name="16-Point Star 8"/>
          <p:cNvSpPr/>
          <p:nvPr/>
        </p:nvSpPr>
        <p:spPr>
          <a:xfrm>
            <a:off x="5649952" y="1597303"/>
            <a:ext cx="914400" cy="914400"/>
          </a:xfrm>
          <a:prstGeom prst="star1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7</a:t>
            </a:r>
          </a:p>
        </p:txBody>
      </p:sp>
      <p:sp>
        <p:nvSpPr>
          <p:cNvPr id="10" name="16-Point Star 9"/>
          <p:cNvSpPr/>
          <p:nvPr/>
        </p:nvSpPr>
        <p:spPr>
          <a:xfrm>
            <a:off x="4661413" y="1567567"/>
            <a:ext cx="914400" cy="914400"/>
          </a:xfrm>
          <a:prstGeom prst="star1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15</a:t>
            </a:r>
            <a:endParaRPr lang="en-GB" dirty="0"/>
          </a:p>
        </p:txBody>
      </p:sp>
      <p:sp>
        <p:nvSpPr>
          <p:cNvPr id="11" name="16-Point Star 10"/>
          <p:cNvSpPr/>
          <p:nvPr/>
        </p:nvSpPr>
        <p:spPr>
          <a:xfrm>
            <a:off x="5192752" y="2351792"/>
            <a:ext cx="914400" cy="914400"/>
          </a:xfrm>
          <a:prstGeom prst="star1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17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 rot="19543731">
            <a:off x="3559006" y="1448716"/>
            <a:ext cx="12622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Take away</a:t>
            </a:r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465" y="1816518"/>
            <a:ext cx="3434756" cy="14928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5752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0750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3: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Addition and Subtraction: </a:t>
                      </a:r>
                      <a:r>
                        <a:rPr lang="en-GB" sz="1400" b="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Add and subtract 1-digit and 2-digit numbers to 20 including 0</a:t>
                      </a:r>
                      <a:endParaRPr lang="en-GB" sz="1400" b="0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4982">
                <a:tc row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Record in writing: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1-digit numbers to ten.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1-digit numbers to 18.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numbers that equal any number up to 20, including zero.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two 1-digit numbers.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1-digit number from a 2-digit number up to 20.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2-digit number from a 2-digit number up to 20.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Lucy has been given 15 monster munchies for her birthday.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She has three friends who have 17 monster munchies between them. Share them out equally between them. Explain your answer.</a:t>
                      </a: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        Addition Triangle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numbers are missing from the squares inside the triangle? </a:t>
                      </a: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3455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have 3 dice (1 to 6). Show four ways I can lay out the dice so that the numbers on top add up to 12.</a:t>
                      </a: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520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Now make your own.</a:t>
                      </a:r>
                    </a:p>
                  </a:txBody>
                  <a:tcP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6280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Take 10 away from 18, and then add 3 to your answer.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have you now?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Take 12 away from 19, and then add 7 to your answer.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have you now?</a:t>
                      </a: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4</a:t>
            </a:fld>
            <a:endParaRPr lang="en-GB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439" y="3361513"/>
            <a:ext cx="1647228" cy="898254"/>
          </a:xfrm>
          <a:prstGeom prst="rect">
            <a:avLst/>
          </a:prstGeom>
        </p:spPr>
      </p:pic>
      <p:sp>
        <p:nvSpPr>
          <p:cNvPr id="5" name="Isosceles Triangle 4"/>
          <p:cNvSpPr/>
          <p:nvPr/>
        </p:nvSpPr>
        <p:spPr>
          <a:xfrm>
            <a:off x="7311483" y="1739591"/>
            <a:ext cx="2883984" cy="2096429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7" name="Straight Connector 6"/>
          <p:cNvCxnSpPr>
            <a:endCxn id="5" idx="3"/>
          </p:cNvCxnSpPr>
          <p:nvPr/>
        </p:nvCxnSpPr>
        <p:spPr>
          <a:xfrm>
            <a:off x="8753475" y="3101079"/>
            <a:ext cx="0" cy="7349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endCxn id="5" idx="1"/>
          </p:cNvCxnSpPr>
          <p:nvPr/>
        </p:nvCxnSpPr>
        <p:spPr>
          <a:xfrm flipH="1" flipV="1">
            <a:off x="8032479" y="2787806"/>
            <a:ext cx="720996" cy="3132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5" idx="5"/>
          </p:cNvCxnSpPr>
          <p:nvPr/>
        </p:nvCxnSpPr>
        <p:spPr>
          <a:xfrm flipH="1">
            <a:off x="8753475" y="2787806"/>
            <a:ext cx="720996" cy="3132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8549268" y="2317744"/>
            <a:ext cx="461382" cy="4700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8025508" y="3101079"/>
            <a:ext cx="461382" cy="4700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9027030" y="3101078"/>
            <a:ext cx="461382" cy="4700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7456450" y="2529618"/>
            <a:ext cx="4125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17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626756" y="2559133"/>
            <a:ext cx="4125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13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494209" y="3934528"/>
            <a:ext cx="4125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14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832303" y="4471640"/>
            <a:ext cx="356839" cy="390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4</a:t>
            </a:r>
          </a:p>
        </p:txBody>
      </p:sp>
      <p:sp>
        <p:nvSpPr>
          <p:cNvPr id="23" name="Oval 22"/>
          <p:cNvSpPr/>
          <p:nvPr/>
        </p:nvSpPr>
        <p:spPr>
          <a:xfrm>
            <a:off x="5905036" y="4471639"/>
            <a:ext cx="356839" cy="390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Oval 23"/>
          <p:cNvSpPr/>
          <p:nvPr/>
        </p:nvSpPr>
        <p:spPr>
          <a:xfrm>
            <a:off x="5214125" y="4471639"/>
            <a:ext cx="356839" cy="390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4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4523214" y="4471640"/>
            <a:ext cx="356839" cy="390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3832302" y="5009799"/>
            <a:ext cx="356839" cy="390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3832302" y="5547958"/>
            <a:ext cx="356839" cy="390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6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4523213" y="5547958"/>
            <a:ext cx="356839" cy="390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5214124" y="5547958"/>
            <a:ext cx="356839" cy="390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5905035" y="5547958"/>
            <a:ext cx="356839" cy="390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5905034" y="5009799"/>
            <a:ext cx="356839" cy="390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89141" y="4852152"/>
            <a:ext cx="17158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Choose a number between 0 and 9 to go into the empty circles so that each line adds up to </a:t>
            </a:r>
            <a:r>
              <a:rPr lang="en-GB" sz="900" dirty="0">
                <a:latin typeface="Century Gothic" panose="020B0502020202020204" pitchFamily="34" charset="0"/>
              </a:rPr>
              <a:t>19</a:t>
            </a:r>
            <a:endParaRPr lang="en-GB" sz="9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2454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2018749" y="1382590"/>
          <a:ext cx="8227218" cy="422073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7586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35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679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80047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Summer 2: Week 3: Assessment</a:t>
                      </a:r>
                    </a:p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This is exactly the same as the Summer 1 Week 2 unit of learning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83" marB="34283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47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 books so that they can keep their own checks.</a:t>
                      </a:r>
                      <a:endParaRPr lang="en-GB" sz="1400" dirty="0" smtClean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83" marB="34283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47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Addition and Subtraction: </a:t>
                      </a:r>
                      <a:r>
                        <a:rPr lang="en-GB" sz="1400" b="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Add and subtract 1-digit and 2-digit numbers to 20 including 0</a:t>
                      </a:r>
                    </a:p>
                  </a:txBody>
                  <a:tcPr marL="68580" marR="68580" marT="34283" marB="34283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83" marB="34283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83" marB="3428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0047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>
                    <a:solidFill>
                      <a:srgbClr val="9DC3E6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subtract a 1-digit number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from a 2-digit number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 marL="68580" marR="68580" marT="34283" marB="34283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37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subtract two, 1-digit numbers?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83" marB="34283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37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add a 1-digit number to a 2-digit number to 20?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83" marB="34283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37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add two, 1-digit numbers to 20?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83" marB="34283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37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34283" marB="34283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add two,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1-digit numbers to 10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83" marB="34283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83" marB="34283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4397" name="Up Arrow 8"/>
          <p:cNvSpPr>
            <a:spLocks/>
          </p:cNvSpPr>
          <p:nvPr/>
        </p:nvSpPr>
        <p:spPr bwMode="auto">
          <a:xfrm>
            <a:off x="8913688" y="3130982"/>
            <a:ext cx="542925" cy="2472342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920888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1212</Words>
  <Application>Microsoft Office PowerPoint</Application>
  <PresentationFormat>Widescreen</PresentationFormat>
  <Paragraphs>197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1</cp:revision>
  <dcterms:created xsi:type="dcterms:W3CDTF">2020-06-20T19:48:32Z</dcterms:created>
  <dcterms:modified xsi:type="dcterms:W3CDTF">2020-06-20T19:50:03Z</dcterms:modified>
</cp:coreProperties>
</file>