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508CC36-5E54-4C15-996E-0975C9E1781D}"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787286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08CC36-5E54-4C15-996E-0975C9E1781D}"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852799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508CC36-5E54-4C15-996E-0975C9E1781D}"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2539684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508CC36-5E54-4C15-996E-0975C9E1781D}"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2218588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508CC36-5E54-4C15-996E-0975C9E1781D}" type="datetimeFigureOut">
              <a:rPr lang="en-GB" smtClean="0"/>
              <a:t>24/05/2020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4153982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508CC36-5E54-4C15-996E-0975C9E1781D}" type="datetimeFigureOut">
              <a:rPr lang="en-GB" smtClean="0"/>
              <a:t>24/05/2020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3723450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08CC36-5E54-4C15-996E-0975C9E1781D}" type="datetimeFigureOut">
              <a:rPr lang="en-GB" smtClean="0"/>
              <a:t>24/05/2020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1157575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508CC36-5E54-4C15-996E-0975C9E1781D}"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115028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508CC36-5E54-4C15-996E-0975C9E1781D}"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206998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08CC36-5E54-4C15-996E-0975C9E1781D}"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322186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08CC36-5E54-4C15-996E-0975C9E1781D}"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95725-4479-4C52-A9A6-7C67829C9AC2}" type="slidenum">
              <a:rPr lang="en-GB" smtClean="0"/>
              <a:t>‹#›</a:t>
            </a:fld>
            <a:endParaRPr lang="en-GB"/>
          </a:p>
        </p:txBody>
      </p:sp>
    </p:spTree>
    <p:extLst>
      <p:ext uri="{BB962C8B-B14F-4D97-AF65-F5344CB8AC3E}">
        <p14:creationId xmlns:p14="http://schemas.microsoft.com/office/powerpoint/2010/main" val="98927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08CC36-5E54-4C15-996E-0975C9E1781D}" type="datetimeFigureOut">
              <a:rPr lang="en-GB" smtClean="0"/>
              <a:t>24/05/2020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595725-4479-4C52-A9A6-7C67829C9AC2}" type="slidenum">
              <a:rPr lang="en-GB" smtClean="0"/>
              <a:t>‹#›</a:t>
            </a:fld>
            <a:endParaRPr lang="en-GB"/>
          </a:p>
        </p:txBody>
      </p:sp>
    </p:spTree>
    <p:extLst>
      <p:ext uri="{BB962C8B-B14F-4D97-AF65-F5344CB8AC3E}">
        <p14:creationId xmlns:p14="http://schemas.microsoft.com/office/powerpoint/2010/main" val="2200412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6003798"/>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071012">
                  <a:extLst>
                    <a:ext uri="{9D8B030D-6E8A-4147-A177-3AD203B41FA5}">
                      <a16:colId xmlns:a16="http://schemas.microsoft.com/office/drawing/2014/main" val="20001"/>
                    </a:ext>
                  </a:extLst>
                </a:gridCol>
                <a:gridCol w="16002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628900">
                  <a:extLst>
                    <a:ext uri="{9D8B030D-6E8A-4147-A177-3AD203B41FA5}">
                      <a16:colId xmlns:a16="http://schemas.microsoft.com/office/drawing/2014/main" val="20005"/>
                    </a:ext>
                  </a:extLst>
                </a:gridCol>
                <a:gridCol w="74513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1: Week 2: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2</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Addition, Subtraction</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Solve addition and subtraction multi-step problems in contexts, deciding which operations and methods to use and why.</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7000"/>
                        </a:lnSpc>
                        <a:spcBef>
                          <a:spcPts val="0"/>
                        </a:spcBef>
                        <a:spcAft>
                          <a:spcPts val="0"/>
                        </a:spcAft>
                        <a:buClrTx/>
                        <a:buSzTx/>
                        <a:buFontTx/>
                        <a:buNone/>
                        <a:tabLst/>
                        <a:defRPr/>
                      </a:pP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695048">
                <a:tc gridSpan="2">
                  <a:txBody>
                    <a:bodyPr/>
                    <a:lstStyle/>
                    <a:p>
                      <a:pPr algn="l"/>
                      <a:r>
                        <a:rPr lang="en-GB" sz="1050" dirty="0" smtClean="0">
                          <a:latin typeface="Century Gothic" panose="020B0502020202020204" pitchFamily="34" charset="0"/>
                        </a:rPr>
                        <a:t>Country A has a population of 1,234, 897; and Country B a population of 2,786,123. How many more live in Country B</a:t>
                      </a:r>
                      <a:r>
                        <a:rPr lang="en-GB" sz="1050" baseline="0" dirty="0" smtClean="0">
                          <a:latin typeface="Century Gothic" panose="020B0502020202020204" pitchFamily="34" charset="0"/>
                        </a:rPr>
                        <a:t> than in country A</a:t>
                      </a:r>
                      <a:r>
                        <a:rPr lang="en-GB" sz="1050" kern="1200" baseline="0" dirty="0" smtClean="0">
                          <a:solidFill>
                            <a:schemeClr val="tx1"/>
                          </a:solidFill>
                          <a:effectLst/>
                          <a:latin typeface="Century Gothic" pitchFamily="34" charset="0"/>
                          <a:ea typeface="+mn-ea"/>
                          <a:cs typeface="+mn-cs"/>
                        </a:rPr>
                        <a:t>?</a:t>
                      </a:r>
                      <a:r>
                        <a:rPr lang="en-GB" sz="1050" dirty="0" smtClean="0">
                          <a:latin typeface="Century Gothic" panose="020B0502020202020204" pitchFamily="34" charset="0"/>
                        </a:rPr>
                        <a:t> </a:t>
                      </a: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050" dirty="0" smtClean="0">
                          <a:latin typeface="Century Gothic" panose="020B0502020202020204" pitchFamily="34" charset="0"/>
                        </a:rPr>
                        <a:t>At a factory 4,967,123</a:t>
                      </a:r>
                      <a:r>
                        <a:rPr lang="en-GB" sz="1050" baseline="0" dirty="0" smtClean="0">
                          <a:latin typeface="Century Gothic" panose="020B0502020202020204" pitchFamily="34" charset="0"/>
                        </a:rPr>
                        <a:t> Smarties are produced each week. How many will be produced after 3 weeks?</a:t>
                      </a:r>
                      <a:endParaRPr lang="en-GB" sz="105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848635">
                <a:tc gridSpan="2">
                  <a:txBody>
                    <a:bodyPr/>
                    <a:lstStyle/>
                    <a:p>
                      <a:pPr algn="l"/>
                      <a:r>
                        <a:rPr lang="en-GB" sz="1050" dirty="0" smtClean="0">
                          <a:latin typeface="Century Gothic" panose="020B0502020202020204" pitchFamily="34" charset="0"/>
                        </a:rPr>
                        <a:t>Voyager spacecraft made three journeys into space. The first journey was 1,567,987Km; the second</a:t>
                      </a:r>
                      <a:r>
                        <a:rPr lang="en-GB" sz="1050" baseline="0" dirty="0" smtClean="0">
                          <a:latin typeface="Century Gothic" panose="020B0502020202020204" pitchFamily="34" charset="0"/>
                        </a:rPr>
                        <a:t> 3,456, 094Km and the third 3,675,912. How much further did Voyager travel on the longest journey compared to the shortest journey?</a:t>
                      </a:r>
                      <a:endParaRPr lang="en-GB" sz="1050" dirty="0" smtClean="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050" dirty="0" smtClean="0">
                          <a:latin typeface="Century Gothic" panose="020B0502020202020204" pitchFamily="34" charset="0"/>
                        </a:rPr>
                        <a:t>If 1,768,235 books are produced over 5 days at a printers, how many</a:t>
                      </a:r>
                      <a:r>
                        <a:rPr lang="en-GB" sz="1050" baseline="0" dirty="0" smtClean="0">
                          <a:latin typeface="Century Gothic" panose="020B0502020202020204" pitchFamily="34" charset="0"/>
                        </a:rPr>
                        <a:t> books are</a:t>
                      </a:r>
                      <a:r>
                        <a:rPr lang="en-GB" sz="1050" dirty="0" smtClean="0">
                          <a:latin typeface="Century Gothic" panose="020B0502020202020204" pitchFamily="34" charset="0"/>
                        </a:rPr>
                        <a:t> produced each day?</a:t>
                      </a:r>
                      <a:endParaRPr lang="en-GB" sz="105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848635">
                <a:tc gridSpan="2">
                  <a:txBody>
                    <a:bodyPr/>
                    <a:lstStyle/>
                    <a:p>
                      <a:pPr algn="l"/>
                      <a:r>
                        <a:rPr lang="en-GB" sz="1050" dirty="0" smtClean="0">
                          <a:latin typeface="Century Gothic" panose="020B0502020202020204" pitchFamily="34" charset="0"/>
                        </a:rPr>
                        <a:t>In Wales it is claimed that </a:t>
                      </a:r>
                      <a:r>
                        <a:rPr lang="en-GB" sz="1050" baseline="0" dirty="0" smtClean="0">
                          <a:latin typeface="Century Gothic" panose="020B0502020202020204" pitchFamily="34" charset="0"/>
                        </a:rPr>
                        <a:t>667,894 speak Welsh as their first language. The population of Wales is 3,065,476. How many people who live in Wales do not have Welsh as their first language? </a:t>
                      </a:r>
                      <a:endParaRPr lang="en-GB" sz="1050" dirty="0" smtClean="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050" dirty="0" smtClean="0">
                          <a:latin typeface="Century Gothic" panose="020B0502020202020204" pitchFamily="34" charset="0"/>
                        </a:rPr>
                        <a:t>A new style vehicle can travel for 85,125Km but has to change its electrical system 5 times during the journey. How</a:t>
                      </a:r>
                      <a:r>
                        <a:rPr lang="en-GB" sz="1050" baseline="0" dirty="0" smtClean="0">
                          <a:latin typeface="Century Gothic" panose="020B0502020202020204" pitchFamily="34" charset="0"/>
                        </a:rPr>
                        <a:t> far does it travel with each electrical system?</a:t>
                      </a:r>
                      <a:endParaRPr lang="en-GB" sz="105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848634">
                <a:tc gridSpan="2">
                  <a:txBody>
                    <a:bodyPr/>
                    <a:lstStyle/>
                    <a:p>
                      <a:pPr algn="l"/>
                      <a:r>
                        <a:rPr lang="en-GB" sz="1050" dirty="0" smtClean="0">
                          <a:latin typeface="Century Gothic" panose="020B0502020202020204" pitchFamily="34" charset="0"/>
                        </a:rPr>
                        <a:t>The total attendance at</a:t>
                      </a:r>
                      <a:r>
                        <a:rPr lang="en-GB" sz="1050" baseline="0" dirty="0" smtClean="0">
                          <a:latin typeface="Century Gothic" panose="020B0502020202020204" pitchFamily="34" charset="0"/>
                        </a:rPr>
                        <a:t> City’s matches this season was 4,986,012; they played 24 matches in total. What was the average attendance at each match?</a:t>
                      </a:r>
                      <a:endParaRPr lang="en-GB" sz="1050" dirty="0" smtClean="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050" dirty="0" smtClean="0">
                          <a:latin typeface="Century Gothic" panose="020B0502020202020204" pitchFamily="34" charset="0"/>
                        </a:rPr>
                        <a:t>700,876 attended theatre</a:t>
                      </a:r>
                      <a:r>
                        <a:rPr lang="en-GB" sz="1050" baseline="0" dirty="0" smtClean="0">
                          <a:latin typeface="Century Gothic" panose="020B0502020202020204" pitchFamily="34" charset="0"/>
                        </a:rPr>
                        <a:t> productions in London last year. 223,457 were male. How many females attended? If each ticket cost an average of £5.50, how much money was taken altogether?</a:t>
                      </a:r>
                      <a:endParaRPr lang="en-GB" sz="105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25923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109159"/>
          <a:ext cx="8564136" cy="622236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08729">
                  <a:extLst>
                    <a:ext uri="{9D8B030D-6E8A-4147-A177-3AD203B41FA5}">
                      <a16:colId xmlns:a16="http://schemas.microsoft.com/office/drawing/2014/main" val="20001"/>
                    </a:ext>
                  </a:extLst>
                </a:gridCol>
                <a:gridCol w="51050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Solve addition and subtraction multi-step problems in contexts, deciding which operations and methods to use and why.</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228600">
                        <a:spcAft>
                          <a:spcPts val="0"/>
                        </a:spcAft>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Using all 4 operations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a problem using at least 2 operations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2-step problems</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Explaining the order to solve calculations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Solving calculations in correct order</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050" b="1" baseline="0" dirty="0" smtClean="0">
                          <a:latin typeface="Century Gothic" panose="020B0502020202020204" pitchFamily="34" charset="0"/>
                        </a:rPr>
                        <a:t>As with Summer 1 Week 2</a:t>
                      </a:r>
                    </a:p>
                    <a:p>
                      <a:pPr marL="171450" indent="-171450">
                        <a:buFont typeface="Arial" panose="020B0604020202020204" pitchFamily="34" charset="0"/>
                        <a:buChar char="•"/>
                      </a:pPr>
                      <a:r>
                        <a:rPr lang="en-GB" sz="1050" baseline="0" dirty="0" smtClean="0">
                          <a:latin typeface="Century Gothic" panose="020B0502020202020204" pitchFamily="34" charset="0"/>
                        </a:rPr>
                        <a:t>The main focus in this unit is to ensure pupils are secure in their ability to tackle problems, looking for key words and also reading the problem carefully before attempting to solve it.</a:t>
                      </a:r>
                    </a:p>
                    <a:p>
                      <a:pPr marL="171450" indent="-171450">
                        <a:buFont typeface="Arial" panose="020B0604020202020204" pitchFamily="34" charset="0"/>
                        <a:buChar char="•"/>
                      </a:pPr>
                      <a:r>
                        <a:rPr lang="en-GB" sz="1050" baseline="0" dirty="0" smtClean="0">
                          <a:latin typeface="Century Gothic" panose="020B0502020202020204" pitchFamily="34" charset="0"/>
                        </a:rPr>
                        <a:t>In addition it is an opportunity to see again how effectively pupils are applying their basic skills, in context.</a:t>
                      </a:r>
                    </a:p>
                    <a:p>
                      <a:pPr marL="171450" indent="-171450">
                        <a:buFont typeface="Arial" panose="020B0604020202020204" pitchFamily="34" charset="0"/>
                        <a:buChar char="•"/>
                      </a:pPr>
                      <a:r>
                        <a:rPr lang="en-GB" sz="1050" baseline="0" dirty="0" smtClean="0">
                          <a:latin typeface="Century Gothic" panose="020B0502020202020204" pitchFamily="34" charset="0"/>
                        </a:rPr>
                        <a:t>Hopefully no one will be hampered in their problem solving through their lack of fluency in basic number.</a:t>
                      </a:r>
                    </a:p>
                    <a:p>
                      <a:pPr marL="171450" indent="-171450">
                        <a:buFont typeface="Arial" panose="020B0604020202020204" pitchFamily="34" charset="0"/>
                        <a:buChar char="•"/>
                      </a:pPr>
                      <a:r>
                        <a:rPr lang="en-GB" sz="1050" baseline="0" dirty="0" smtClean="0">
                          <a:latin typeface="Century Gothic" panose="020B0502020202020204" pitchFamily="34" charset="0"/>
                        </a:rPr>
                        <a:t>Help pupils to work out reasonableness as a check to find out whether their answer is plausible.</a:t>
                      </a:r>
                    </a:p>
                  </a:txBody>
                  <a:tcPr/>
                </a:tc>
                <a:tc>
                  <a:txBody>
                    <a:bodyPr/>
                    <a:lstStyle/>
                    <a:p>
                      <a:r>
                        <a:rPr lang="en-GB" sz="1200" dirty="0" smtClean="0">
                          <a:latin typeface="Century Gothic" panose="020B0502020202020204" pitchFamily="34" charset="0"/>
                        </a:rPr>
                        <a:t>Rosso’s Pizza sells small, medium, and large pizzas. Last week, they sold 74 small pizzas. They sold 9 more medium pizzas than large pizzas. Altogether they sold 189 pizzas.</a:t>
                      </a:r>
                      <a:r>
                        <a:rPr lang="en-GB" sz="1200" baseline="0" dirty="0" smtClean="0">
                          <a:latin typeface="Century Gothic" panose="020B0502020202020204" pitchFamily="34" charset="0"/>
                        </a:rPr>
                        <a:t> How many large pizzas did they sell?</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Alfie bought 7 football and space heroes stickers with</a:t>
                      </a:r>
                      <a:r>
                        <a:rPr lang="en-GB" sz="1200" baseline="0" dirty="0" smtClean="0">
                          <a:latin typeface="Century Gothic" panose="020B0502020202020204" pitchFamily="34" charset="0"/>
                        </a:rPr>
                        <a:t> his pocket money</a:t>
                      </a:r>
                      <a:r>
                        <a:rPr lang="en-GB" sz="1200" dirty="0" smtClean="0">
                          <a:latin typeface="Century Gothic" panose="020B0502020202020204" pitchFamily="34" charset="0"/>
                        </a:rPr>
                        <a:t>. The football stickers cost 8p and the space heroes stickers cost 5p. If Alfie spent exactly 47p, how many of each type of sticker did he buy?</a:t>
                      </a: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0" baseline="0" dirty="0" smtClean="0">
                          <a:solidFill>
                            <a:schemeClr val="tx1"/>
                          </a:solidFill>
                          <a:latin typeface="Century Gothic" panose="020B0502020202020204" pitchFamily="34" charset="0"/>
                        </a:rPr>
                        <a:t>A popular singer earns £45,000 for each appearance she makes on a tour. If she performs for 6 days, which of these totals is closest to the amount of money she is likely to make?</a:t>
                      </a:r>
                    </a:p>
                    <a:p>
                      <a:endParaRPr lang="en-GB" sz="1200" b="0" baseline="0" dirty="0" smtClean="0">
                        <a:solidFill>
                          <a:schemeClr val="tx1"/>
                        </a:solidFill>
                        <a:latin typeface="Century Gothic" panose="020B0502020202020204" pitchFamily="34" charset="0"/>
                      </a:endParaRPr>
                    </a:p>
                    <a:p>
                      <a:r>
                        <a:rPr lang="en-GB" sz="1200" b="0" baseline="0" dirty="0" smtClean="0">
                          <a:solidFill>
                            <a:schemeClr val="tx1"/>
                          </a:solidFill>
                          <a:latin typeface="Century Gothic" panose="020B0502020202020204" pitchFamily="34" charset="0"/>
                        </a:rPr>
                        <a:t>£450,000            £4,500,000            £300,000         or        £250,000</a:t>
                      </a: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A cake shop mixes 6.4Kg of cake mixture for cup cakes every single minute. How much cake mixture will they have made in 30 minutes?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If they make 10 cup cakes from 100grms of the mixture. How many cup cakes will they have produced in 10 minutes?</a:t>
                      </a:r>
                    </a:p>
                    <a:p>
                      <a:r>
                        <a:rPr lang="en-GB" sz="1200" dirty="0" smtClean="0">
                          <a:latin typeface="Century Gothic" panose="020B0502020202020204" pitchFamily="34" charset="0"/>
                        </a:rPr>
                        <a:t>Cup</a:t>
                      </a:r>
                      <a:r>
                        <a:rPr lang="en-GB" sz="1200" baseline="0" dirty="0" smtClean="0">
                          <a:latin typeface="Century Gothic" panose="020B0502020202020204" pitchFamily="34" charset="0"/>
                        </a:rPr>
                        <a:t> cakes cost £1 for 3; how much money will the cake shop make every 10 minutes?</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6" name="Footer Placeholder 2"/>
          <p:cNvSpPr>
            <a:spLocks noGrp="1"/>
          </p:cNvSpPr>
          <p:nvPr>
            <p:ph type="ftr" sz="quarter" idx="11"/>
          </p:nvPr>
        </p:nvSpPr>
        <p:spPr>
          <a:xfrm>
            <a:off x="4552950" y="6393423"/>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39370341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09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Solve addition and subtraction multi-step problems in contexts, deciding which operations and methods to use and why.</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228600">
                        <a:spcAft>
                          <a:spcPts val="0"/>
                        </a:spcAft>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Using all 4 operations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a problem using at least 2 operations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2-step problems</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Explaining the order to solve calculations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Solving calculations in correct order</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Jonathon has 15 friends arriving for a party,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He has exactly 4 litres of cola to share amongst everyone. He pours exactly the same amount into all 16 glasses.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How much cola will each person receive?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He also bought 10 pizzas to share between the 16 of them. If each pizza has already been sliced into 6 pieces, how</a:t>
                      </a:r>
                      <a:r>
                        <a:rPr lang="en-GB" sz="1200" kern="1200" baseline="0" dirty="0" smtClean="0">
                          <a:solidFill>
                            <a:schemeClr val="dk1"/>
                          </a:solidFill>
                          <a:effectLst/>
                          <a:latin typeface="Century Gothic" panose="020B0502020202020204" pitchFamily="34" charset="0"/>
                          <a:ea typeface="+mn-ea"/>
                          <a:cs typeface="+mn-cs"/>
                        </a:rPr>
                        <a:t> many pieces will everyone receive?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Will there be any left over?</a:t>
                      </a:r>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Rosso’s Pizza sells small, medium, and large pizzas.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Last month, they sold 174 small pizzas. They sold 90 more medium pizzas than large pizzas. Altogether they sold 704 pizzas.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A small pizza costs £3; a medium costs £4 and a large costs £5.</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How much money did they collect through the month?</a:t>
                      </a: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2099600">
                <a:tc v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Rosso’s Pizza sells small, medium, and large pizzas.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Last month, they sold 274 small pizzas.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They sold 90 more medium pizzas than large pizzas. Altogether they sold 904 pizzas.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A small pizza costs £3; a medium costs £4 and a large costs £5.</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How much money did they collect through the month?</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If they increased the cost by 10% how much money would they make then?</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If costs £1.20 to produce the small pizzas; £1.40 to produce the medium one and £1.50 to produce the large one.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How much profit did they make?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How much profit would they make if they were able to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cut the costs by 20%?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hMerge="1">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0469" y="5111129"/>
            <a:ext cx="1073468" cy="1245223"/>
          </a:xfrm>
          <a:prstGeom prst="rect">
            <a:avLst/>
          </a:prstGeom>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8966" y="5111129"/>
            <a:ext cx="1073468" cy="1245223"/>
          </a:xfrm>
          <a:prstGeom prst="rect">
            <a:avLst/>
          </a:prstGeom>
        </p:spPr>
      </p:pic>
      <p:sp>
        <p:nvSpPr>
          <p:cNvPr id="7"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4025402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161995"/>
          <a:ext cx="8564137" cy="6386774"/>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Solve addition and subtraction multi-step problems in contexts, deciding which operations and methods to use and why.</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3063240">
                <a:tc>
                  <a:txBody>
                    <a:bodyPr/>
                    <a:lstStyle/>
                    <a:p>
                      <a:pPr marL="228600">
                        <a:spcAft>
                          <a:spcPts val="0"/>
                        </a:spcAft>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Using all 4 operations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a problem using at least 2 operations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Calculating 2-step problems</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Explaining the order to solve calculations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Solving calculations in correct order</a:t>
                      </a: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baseline="0" dirty="0" smtClean="0">
                          <a:latin typeface="Century Gothic" panose="020B0502020202020204" pitchFamily="34" charset="0"/>
                        </a:rPr>
                        <a:t>Viking Problem</a:t>
                      </a:r>
                    </a:p>
                    <a:p>
                      <a:r>
                        <a:rPr lang="en-GB" sz="1200" kern="1200" dirty="0" smtClean="0">
                          <a:solidFill>
                            <a:schemeClr val="dk1"/>
                          </a:solidFill>
                          <a:effectLst/>
                          <a:latin typeface="Century Gothic" panose="020B0502020202020204" pitchFamily="34" charset="0"/>
                          <a:ea typeface="+mn-ea"/>
                          <a:cs typeface="+mn-cs"/>
                        </a:rPr>
                        <a:t>A Viking Lord needed to defend his settlement. He had an army of 305 Vikings at his disposal. He needed to get them to England, the cheapest possible way. </a:t>
                      </a:r>
                    </a:p>
                    <a:p>
                      <a:r>
                        <a:rPr lang="en-GB" sz="1200" kern="1200" dirty="0" smtClean="0">
                          <a:solidFill>
                            <a:schemeClr val="dk1"/>
                          </a:solidFill>
                          <a:effectLst/>
                          <a:latin typeface="Century Gothic" panose="020B0502020202020204" pitchFamily="34" charset="0"/>
                          <a:ea typeface="+mn-ea"/>
                          <a:cs typeface="+mn-cs"/>
                        </a:rPr>
                        <a:t>He could hire as many of the 5 different longboats that he needed.</a:t>
                      </a:r>
                    </a:p>
                    <a:p>
                      <a:endParaRPr lang="en-GB" sz="1200" kern="1200" dirty="0" smtClean="0">
                        <a:solidFill>
                          <a:schemeClr val="dk1"/>
                        </a:solidFill>
                        <a:effectLst/>
                        <a:latin typeface="Century Gothic" panose="020B0502020202020204" pitchFamily="34" charset="0"/>
                        <a:ea typeface="+mn-ea"/>
                        <a:cs typeface="+mn-cs"/>
                      </a:endParaRPr>
                    </a:p>
                    <a:p>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txBody>
                  <a:tcPr/>
                </a:tc>
                <a:tc rowSpan="2">
                  <a:txBody>
                    <a:bodyPr/>
                    <a:lstStyle/>
                    <a:p>
                      <a:r>
                        <a:rPr lang="en-GB" sz="1200" dirty="0" smtClean="0">
                          <a:latin typeface="Century Gothic" panose="020B0502020202020204" pitchFamily="34" charset="0"/>
                        </a:rPr>
                        <a:t>The</a:t>
                      </a:r>
                      <a:r>
                        <a:rPr lang="en-GB" sz="1200" baseline="0" dirty="0" smtClean="0">
                          <a:latin typeface="Century Gothic" panose="020B0502020202020204" pitchFamily="34" charset="0"/>
                        </a:rPr>
                        <a:t> population of the United Kingdom has increased to 65,100,000 in 2016.</a:t>
                      </a:r>
                    </a:p>
                    <a:p>
                      <a:r>
                        <a:rPr lang="en-GB" sz="1200" baseline="0" dirty="0" smtClean="0">
                          <a:latin typeface="Century Gothic" panose="020B0502020202020204" pitchFamily="34" charset="0"/>
                        </a:rPr>
                        <a:t>The population increases by 10% each year.</a:t>
                      </a:r>
                    </a:p>
                    <a:p>
                      <a:r>
                        <a:rPr lang="en-GB" sz="1200" baseline="0" dirty="0" smtClean="0">
                          <a:latin typeface="Century Gothic" panose="020B0502020202020204" pitchFamily="34" charset="0"/>
                        </a:rPr>
                        <a:t>How many people will be living in the United Kingdom in 2024? Show your answers on this table:</a:t>
                      </a:r>
                    </a:p>
                    <a:p>
                      <a:endParaRPr lang="en-GB" sz="1200" baseline="0" dirty="0" smtClean="0">
                        <a:latin typeface="Century Gothic" panose="020B0502020202020204" pitchFamily="34" charset="0"/>
                      </a:endParaRPr>
                    </a:p>
                    <a:p>
                      <a:endParaRPr lang="en-GB" sz="1200" dirty="0" smtClean="0">
                        <a:latin typeface="Century Gothic" panose="020B0502020202020204" pitchFamily="34" charset="0"/>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1932884">
                <a:tc>
                  <a:txBody>
                    <a:bodyPr/>
                    <a:lstStyle/>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extLst/>
          </p:nvPr>
        </p:nvGraphicFramePr>
        <p:xfrm>
          <a:off x="7791450" y="2752091"/>
          <a:ext cx="2247900" cy="3586480"/>
        </p:xfrm>
        <a:graphic>
          <a:graphicData uri="http://schemas.openxmlformats.org/drawingml/2006/table">
            <a:tbl>
              <a:tblPr firstRow="1" bandRow="1">
                <a:tableStyleId>{5C22544A-7EE6-4342-B048-85BDC9FD1C3A}</a:tableStyleId>
              </a:tblPr>
              <a:tblGrid>
                <a:gridCol w="819150">
                  <a:extLst>
                    <a:ext uri="{9D8B030D-6E8A-4147-A177-3AD203B41FA5}">
                      <a16:colId xmlns:a16="http://schemas.microsoft.com/office/drawing/2014/main" val="20000"/>
                    </a:ext>
                  </a:extLst>
                </a:gridCol>
                <a:gridCol w="1428750">
                  <a:extLst>
                    <a:ext uri="{9D8B030D-6E8A-4147-A177-3AD203B41FA5}">
                      <a16:colId xmlns:a16="http://schemas.microsoft.com/office/drawing/2014/main" val="20001"/>
                    </a:ext>
                  </a:extLst>
                </a:gridCol>
              </a:tblGrid>
              <a:tr h="358648">
                <a:tc>
                  <a:txBody>
                    <a:bodyPr/>
                    <a:lstStyle/>
                    <a:p>
                      <a:r>
                        <a:rPr lang="en-GB" sz="1050" dirty="0" smtClean="0">
                          <a:latin typeface="Century Gothic" panose="020B0502020202020204" pitchFamily="34" charset="0"/>
                        </a:rPr>
                        <a:t>Year</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smtClean="0">
                          <a:latin typeface="Century Gothic" panose="020B0502020202020204" pitchFamily="34" charset="0"/>
                        </a:rPr>
                        <a:t>Population</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8648">
                <a:tc>
                  <a:txBody>
                    <a:bodyPr/>
                    <a:lstStyle/>
                    <a:p>
                      <a:r>
                        <a:rPr lang="en-GB" sz="1050" dirty="0" smtClean="0">
                          <a:latin typeface="Century Gothic" panose="020B0502020202020204" pitchFamily="34" charset="0"/>
                        </a:rPr>
                        <a:t>2016</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smtClean="0">
                          <a:latin typeface="Century Gothic" panose="020B0502020202020204" pitchFamily="34" charset="0"/>
                        </a:rPr>
                        <a:t>65,100,000</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8648">
                <a:tc>
                  <a:txBody>
                    <a:bodyPr/>
                    <a:lstStyle/>
                    <a:p>
                      <a:r>
                        <a:rPr lang="en-GB" sz="1050" dirty="0" smtClean="0">
                          <a:latin typeface="Century Gothic" panose="020B0502020202020204" pitchFamily="34" charset="0"/>
                        </a:rPr>
                        <a:t>2017</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58648">
                <a:tc>
                  <a:txBody>
                    <a:bodyPr/>
                    <a:lstStyle/>
                    <a:p>
                      <a:r>
                        <a:rPr lang="en-GB" sz="1050" dirty="0" smtClean="0">
                          <a:latin typeface="Century Gothic" panose="020B0502020202020204" pitchFamily="34" charset="0"/>
                        </a:rPr>
                        <a:t>2018</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8648">
                <a:tc>
                  <a:txBody>
                    <a:bodyPr/>
                    <a:lstStyle/>
                    <a:p>
                      <a:r>
                        <a:rPr lang="en-GB" sz="1050" dirty="0" smtClean="0">
                          <a:latin typeface="Century Gothic" panose="020B0502020202020204" pitchFamily="34" charset="0"/>
                        </a:rPr>
                        <a:t>2019</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8648">
                <a:tc>
                  <a:txBody>
                    <a:bodyPr/>
                    <a:lstStyle/>
                    <a:p>
                      <a:r>
                        <a:rPr lang="en-GB" sz="1050" dirty="0" smtClean="0">
                          <a:latin typeface="Century Gothic" panose="020B0502020202020204" pitchFamily="34" charset="0"/>
                        </a:rPr>
                        <a:t>2020</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58648">
                <a:tc>
                  <a:txBody>
                    <a:bodyPr/>
                    <a:lstStyle/>
                    <a:p>
                      <a:r>
                        <a:rPr lang="en-GB" sz="1050" dirty="0" smtClean="0">
                          <a:latin typeface="Century Gothic" panose="020B0502020202020204" pitchFamily="34" charset="0"/>
                        </a:rPr>
                        <a:t>2021</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58648">
                <a:tc>
                  <a:txBody>
                    <a:bodyPr/>
                    <a:lstStyle/>
                    <a:p>
                      <a:r>
                        <a:rPr lang="en-GB" sz="1050" dirty="0" smtClean="0">
                          <a:latin typeface="Century Gothic" panose="020B0502020202020204" pitchFamily="34" charset="0"/>
                        </a:rPr>
                        <a:t>2022</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58648">
                <a:tc>
                  <a:txBody>
                    <a:bodyPr/>
                    <a:lstStyle/>
                    <a:p>
                      <a:r>
                        <a:rPr lang="en-GB" sz="1050" dirty="0" smtClean="0">
                          <a:latin typeface="Century Gothic" panose="020B0502020202020204" pitchFamily="34" charset="0"/>
                        </a:rPr>
                        <a:t>2023</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358648">
                <a:tc>
                  <a:txBody>
                    <a:bodyPr/>
                    <a:lstStyle/>
                    <a:p>
                      <a:r>
                        <a:rPr lang="en-GB" sz="1050" dirty="0" smtClean="0">
                          <a:latin typeface="Century Gothic" panose="020B0502020202020204" pitchFamily="34" charset="0"/>
                        </a:rPr>
                        <a:t>2024</a:t>
                      </a:r>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5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graphicFrame>
        <p:nvGraphicFramePr>
          <p:cNvPr id="5" name="Table 4"/>
          <p:cNvGraphicFramePr>
            <a:graphicFrameLocks noGrp="1"/>
          </p:cNvGraphicFramePr>
          <p:nvPr>
            <p:extLst/>
          </p:nvPr>
        </p:nvGraphicFramePr>
        <p:xfrm>
          <a:off x="3550920" y="2918381"/>
          <a:ext cx="3265172" cy="1659311"/>
        </p:xfrm>
        <a:graphic>
          <a:graphicData uri="http://schemas.openxmlformats.org/drawingml/2006/table">
            <a:tbl>
              <a:tblPr firstRow="1" bandRow="1">
                <a:tableStyleId>{5C22544A-7EE6-4342-B048-85BDC9FD1C3A}</a:tableStyleId>
              </a:tblPr>
              <a:tblGrid>
                <a:gridCol w="816293">
                  <a:extLst>
                    <a:ext uri="{9D8B030D-6E8A-4147-A177-3AD203B41FA5}">
                      <a16:colId xmlns:a16="http://schemas.microsoft.com/office/drawing/2014/main" val="20000"/>
                    </a:ext>
                  </a:extLst>
                </a:gridCol>
                <a:gridCol w="816293">
                  <a:extLst>
                    <a:ext uri="{9D8B030D-6E8A-4147-A177-3AD203B41FA5}">
                      <a16:colId xmlns:a16="http://schemas.microsoft.com/office/drawing/2014/main" val="20001"/>
                    </a:ext>
                  </a:extLst>
                </a:gridCol>
                <a:gridCol w="816293">
                  <a:extLst>
                    <a:ext uri="{9D8B030D-6E8A-4147-A177-3AD203B41FA5}">
                      <a16:colId xmlns:a16="http://schemas.microsoft.com/office/drawing/2014/main" val="20002"/>
                    </a:ext>
                  </a:extLst>
                </a:gridCol>
                <a:gridCol w="816293">
                  <a:extLst>
                    <a:ext uri="{9D8B030D-6E8A-4147-A177-3AD203B41FA5}">
                      <a16:colId xmlns:a16="http://schemas.microsoft.com/office/drawing/2014/main" val="20003"/>
                    </a:ext>
                  </a:extLst>
                </a:gridCol>
              </a:tblGrid>
              <a:tr h="367242">
                <a:tc>
                  <a:txBody>
                    <a:bodyPr/>
                    <a:lstStyle/>
                    <a:p>
                      <a:pPr algn="ctr">
                        <a:spcAft>
                          <a:spcPts val="0"/>
                        </a:spcAft>
                      </a:pPr>
                      <a:r>
                        <a:rPr lang="en-GB" sz="900" b="1" dirty="0">
                          <a:solidFill>
                            <a:srgbClr val="000000"/>
                          </a:solidFill>
                          <a:effectLst/>
                          <a:latin typeface="Century Gothic" panose="020B0502020202020204" pitchFamily="34" charset="0"/>
                          <a:ea typeface="Calibri" panose="020F0502020204030204" pitchFamily="34" charset="0"/>
                        </a:rPr>
                        <a:t>Length of Longboat</a:t>
                      </a:r>
                      <a:endParaRPr lang="en-GB" sz="9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900" b="1" dirty="0">
                          <a:solidFill>
                            <a:srgbClr val="000000"/>
                          </a:solidFill>
                          <a:effectLst/>
                          <a:latin typeface="Century Gothic" panose="020B0502020202020204" pitchFamily="34" charset="0"/>
                          <a:ea typeface="Calibri" panose="020F0502020204030204" pitchFamily="34" charset="0"/>
                        </a:rPr>
                        <a:t>Number of boats available</a:t>
                      </a:r>
                      <a:endParaRPr lang="en-GB" sz="9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900" b="1" dirty="0">
                          <a:solidFill>
                            <a:srgbClr val="000000"/>
                          </a:solidFill>
                          <a:effectLst/>
                          <a:latin typeface="Century Gothic" panose="020B0502020202020204" pitchFamily="34" charset="0"/>
                          <a:ea typeface="Calibri" panose="020F0502020204030204" pitchFamily="34" charset="0"/>
                        </a:rPr>
                        <a:t>Number of Vikings that it could take</a:t>
                      </a:r>
                      <a:endParaRPr lang="en-GB" sz="9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900" b="1" dirty="0">
                          <a:solidFill>
                            <a:srgbClr val="000000"/>
                          </a:solidFill>
                          <a:effectLst/>
                          <a:latin typeface="Century Gothic" panose="020B0502020202020204" pitchFamily="34" charset="0"/>
                          <a:ea typeface="Calibri" panose="020F0502020204030204" pitchFamily="34" charset="0"/>
                        </a:rPr>
                        <a:t>Cost of hiring 1 longboat</a:t>
                      </a:r>
                      <a:endParaRPr lang="en-GB" sz="900" dirty="0">
                        <a:solidFill>
                          <a:srgbClr val="000000"/>
                        </a:solidFill>
                        <a:effectLst/>
                        <a:latin typeface="Century Gothic" panose="020B0502020202020204" pitchFamily="34" charset="0"/>
                        <a:ea typeface="Calibri" panose="020F0502020204030204" pitchFamily="34" charset="0"/>
                      </a:endParaRPr>
                    </a:p>
                    <a:p>
                      <a:pPr algn="ctr">
                        <a:spcAft>
                          <a:spcPts val="0"/>
                        </a:spcAft>
                      </a:pPr>
                      <a:r>
                        <a:rPr lang="en-GB" sz="900" b="1" dirty="0">
                          <a:solidFill>
                            <a:srgbClr val="000000"/>
                          </a:solidFill>
                          <a:effectLst/>
                          <a:latin typeface="Century Gothic" panose="020B0502020202020204" pitchFamily="34" charset="0"/>
                          <a:ea typeface="Calibri" panose="020F0502020204030204" pitchFamily="34" charset="0"/>
                        </a:rPr>
                        <a:t>(in Viking coins)</a:t>
                      </a:r>
                      <a:endParaRPr lang="en-GB" sz="9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07701">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10m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3</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25</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250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94310">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8m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4</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05740">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6m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6</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15</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180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82880">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4m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8</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12</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156</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71450">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3m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15</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150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7" name="Table 6"/>
          <p:cNvGraphicFramePr>
            <a:graphicFrameLocks noGrp="1"/>
          </p:cNvGraphicFramePr>
          <p:nvPr>
            <p:extLst/>
          </p:nvPr>
        </p:nvGraphicFramePr>
        <p:xfrm>
          <a:off x="1842453" y="4795973"/>
          <a:ext cx="2922270" cy="1591272"/>
        </p:xfrm>
        <a:graphic>
          <a:graphicData uri="http://schemas.openxmlformats.org/drawingml/2006/table">
            <a:tbl>
              <a:tblPr firstRow="1" bandRow="1">
                <a:tableStyleId>{5C22544A-7EE6-4342-B048-85BDC9FD1C3A}</a:tableStyleId>
              </a:tblPr>
              <a:tblGrid>
                <a:gridCol w="1461135">
                  <a:extLst>
                    <a:ext uri="{9D8B030D-6E8A-4147-A177-3AD203B41FA5}">
                      <a16:colId xmlns:a16="http://schemas.microsoft.com/office/drawing/2014/main" val="20000"/>
                    </a:ext>
                  </a:extLst>
                </a:gridCol>
                <a:gridCol w="1461135">
                  <a:extLst>
                    <a:ext uri="{9D8B030D-6E8A-4147-A177-3AD203B41FA5}">
                      <a16:colId xmlns:a16="http://schemas.microsoft.com/office/drawing/2014/main" val="20001"/>
                    </a:ext>
                  </a:extLst>
                </a:gridCol>
              </a:tblGrid>
              <a:tr h="227112">
                <a:tc gridSpan="2">
                  <a:txBody>
                    <a:bodyPr/>
                    <a:lstStyle/>
                    <a:p>
                      <a:r>
                        <a:rPr lang="en-GB" sz="900" b="1" kern="1200" dirty="0" smtClean="0">
                          <a:solidFill>
                            <a:schemeClr val="lt1"/>
                          </a:solidFill>
                          <a:effectLst/>
                          <a:latin typeface="Century Gothic" panose="020B0502020202020204" pitchFamily="34" charset="0"/>
                          <a:ea typeface="+mn-ea"/>
                          <a:cs typeface="+mn-cs"/>
                        </a:rPr>
                        <a:t>This table shows the cost per Viking on each boat</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latin typeface="Century Gothic" panose="020B0502020202020204" pitchFamily="34" charset="0"/>
                      </a:endParaRPr>
                    </a:p>
                  </a:txBody>
                  <a:tcPr/>
                </a:tc>
                <a:extLst>
                  <a:ext uri="{0D108BD9-81ED-4DB2-BD59-A6C34878D82A}">
                    <a16:rowId xmlns:a16="http://schemas.microsoft.com/office/drawing/2014/main" val="10000"/>
                  </a:ext>
                </a:extLst>
              </a:tr>
              <a:tr h="227112">
                <a:tc>
                  <a:txBody>
                    <a:bodyPr/>
                    <a:lstStyle/>
                    <a:p>
                      <a:pPr>
                        <a:spcAft>
                          <a:spcPts val="0"/>
                        </a:spcAft>
                      </a:pPr>
                      <a:r>
                        <a:rPr lang="en-GB" sz="1200" b="1" dirty="0">
                          <a:solidFill>
                            <a:srgbClr val="000000"/>
                          </a:solidFill>
                          <a:effectLst/>
                          <a:latin typeface="Century Gothic" panose="020B0502020202020204" pitchFamily="34" charset="0"/>
                          <a:ea typeface="Calibri" panose="020F0502020204030204" pitchFamily="34" charset="0"/>
                        </a:rPr>
                        <a:t>Type of Longboat</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200" b="1" dirty="0">
                          <a:solidFill>
                            <a:srgbClr val="000000"/>
                          </a:solidFill>
                          <a:effectLst/>
                          <a:latin typeface="Century Gothic" panose="020B0502020202020204" pitchFamily="34" charset="0"/>
                          <a:ea typeface="Calibri" panose="020F0502020204030204" pitchFamily="34" charset="0"/>
                        </a:rPr>
                        <a:t>Cost per Viking</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27112">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10m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10 Viking coins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27112">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8m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10 Viking Coins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27112">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6m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12 Viking coins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27112">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4m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13 Viking coins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27112">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3m</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15 Viking coins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p:cNvSpPr txBox="1"/>
          <p:nvPr/>
        </p:nvSpPr>
        <p:spPr>
          <a:xfrm>
            <a:off x="4808268" y="4832034"/>
            <a:ext cx="2282142" cy="1615827"/>
          </a:xfrm>
          <a:prstGeom prst="rect">
            <a:avLst/>
          </a:prstGeom>
          <a:noFill/>
        </p:spPr>
        <p:txBody>
          <a:bodyPr wrap="square" rtlCol="0">
            <a:spAutoFit/>
          </a:bodyPr>
          <a:lstStyle/>
          <a:p>
            <a:r>
              <a:rPr lang="en-GB" sz="1100" dirty="0">
                <a:latin typeface="Century Gothic" panose="020B0502020202020204" pitchFamily="34" charset="0"/>
              </a:rPr>
              <a:t>Work out how he could transport 305 men to England in the cheapest possible way</a:t>
            </a:r>
            <a:r>
              <a:rPr lang="en-GB" sz="1100" dirty="0">
                <a:latin typeface="Century Gothic" panose="020B0502020202020204" pitchFamily="34" charset="0"/>
              </a:rPr>
              <a:t>.</a:t>
            </a:r>
          </a:p>
          <a:p>
            <a:r>
              <a:rPr lang="en-GB" sz="1100" dirty="0">
                <a:latin typeface="Century Gothic" panose="020B0502020202020204" pitchFamily="34" charset="0"/>
              </a:rPr>
              <a:t>Start by creating a table showing:</a:t>
            </a:r>
          </a:p>
          <a:p>
            <a:pPr marL="171450" indent="-171450">
              <a:buFont typeface="Arial" panose="020B0604020202020204" pitchFamily="34" charset="0"/>
              <a:buChar char="•"/>
            </a:pPr>
            <a:r>
              <a:rPr lang="en-GB" sz="1100" dirty="0">
                <a:latin typeface="Century Gothic" panose="020B0502020202020204" pitchFamily="34" charset="0"/>
              </a:rPr>
              <a:t>Type of longboat</a:t>
            </a:r>
          </a:p>
          <a:p>
            <a:pPr marL="171450" indent="-171450">
              <a:buFont typeface="Arial" panose="020B0604020202020204" pitchFamily="34" charset="0"/>
              <a:buChar char="•"/>
            </a:pPr>
            <a:r>
              <a:rPr lang="en-GB" sz="1100" dirty="0">
                <a:latin typeface="Century Gothic" panose="020B0502020202020204" pitchFamily="34" charset="0"/>
              </a:rPr>
              <a:t>Number hired</a:t>
            </a:r>
          </a:p>
          <a:p>
            <a:pPr marL="171450" indent="-171450">
              <a:buFont typeface="Arial" panose="020B0604020202020204" pitchFamily="34" charset="0"/>
              <a:buChar char="•"/>
            </a:pPr>
            <a:r>
              <a:rPr lang="en-GB" sz="1100" dirty="0">
                <a:latin typeface="Century Gothic" panose="020B0502020202020204" pitchFamily="34" charset="0"/>
              </a:rPr>
              <a:t>Total carried</a:t>
            </a:r>
          </a:p>
          <a:p>
            <a:pPr marL="171450" indent="-171450">
              <a:buFont typeface="Arial" panose="020B0604020202020204" pitchFamily="34" charset="0"/>
              <a:buChar char="•"/>
            </a:pPr>
            <a:r>
              <a:rPr lang="en-GB" sz="1100" dirty="0">
                <a:latin typeface="Century Gothic" panose="020B0502020202020204" pitchFamily="34" charset="0"/>
              </a:rPr>
              <a:t>Cost</a:t>
            </a:r>
            <a:endParaRPr lang="en-GB" sz="1100" dirty="0">
              <a:latin typeface="Century Gothic" panose="020B0502020202020204" pitchFamily="34" charset="0"/>
            </a:endParaRPr>
          </a:p>
        </p:txBody>
      </p:sp>
      <p:sp>
        <p:nvSpPr>
          <p:cNvPr id="9" name="Footer Placeholder 2"/>
          <p:cNvSpPr>
            <a:spLocks noGrp="1"/>
          </p:cNvSpPr>
          <p:nvPr>
            <p:ph type="ftr" sz="quarter" idx="11"/>
          </p:nvPr>
        </p:nvSpPr>
        <p:spPr>
          <a:xfrm>
            <a:off x="4552950" y="6442851"/>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6" name="Slide Number Placeholder 5"/>
          <p:cNvSpPr>
            <a:spLocks noGrp="1"/>
          </p:cNvSpPr>
          <p:nvPr>
            <p:ph type="sldNum" sz="quarter" idx="12"/>
          </p:nvPr>
        </p:nvSpPr>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1033266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766898"/>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876702">
                  <a:extLst>
                    <a:ext uri="{9D8B030D-6E8A-4147-A177-3AD203B41FA5}">
                      <a16:colId xmlns:a16="http://schemas.microsoft.com/office/drawing/2014/main" val="20001"/>
                    </a:ext>
                  </a:extLst>
                </a:gridCol>
                <a:gridCol w="35433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286000">
                  <a:extLst>
                    <a:ext uri="{9D8B030D-6E8A-4147-A177-3AD203B41FA5}">
                      <a16:colId xmlns:a16="http://schemas.microsoft.com/office/drawing/2014/main" val="20005"/>
                    </a:ext>
                  </a:extLst>
                </a:gridCol>
                <a:gridCol w="108803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3: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3</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Fractions</a:t>
                      </a:r>
                    </a:p>
                  </a:txBody>
                  <a:tcPr/>
                </a:tc>
                <a:tc gridSpan="7">
                  <a:txBody>
                    <a:bodyPr/>
                    <a:lstStyle/>
                    <a:p>
                      <a:pPr>
                        <a:spcAft>
                          <a:spcPts val="0"/>
                        </a:spcAft>
                      </a:pPr>
                      <a:r>
                        <a:rPr lang="en-GB" sz="1100" b="1" dirty="0" smtClean="0">
                          <a:effectLst/>
                          <a:latin typeface="Century Gothic" panose="020B0502020202020204" pitchFamily="34" charset="0"/>
                          <a:ea typeface="Calibri" panose="020F0502020204030204" pitchFamily="34" charset="0"/>
                          <a:cs typeface="Times New Roman" panose="02020603050405020304" pitchFamily="18" charset="0"/>
                        </a:rPr>
                        <a:t>-</a:t>
                      </a:r>
                      <a:r>
                        <a:rPr lang="en-GB" sz="1100" dirty="0" smtClean="0">
                          <a:effectLst/>
                          <a:latin typeface="Century Gothic" panose="020B0502020202020204" pitchFamily="34" charset="0"/>
                          <a:ea typeface="Calibri" panose="020F0502020204030204" pitchFamily="34" charset="0"/>
                          <a:cs typeface="Times New Roman" panose="02020603050405020304" pitchFamily="18" charset="0"/>
                        </a:rPr>
                        <a:t>Divide proper fractions by whole numbers.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100" dirty="0" smtClean="0">
                          <a:effectLst/>
                          <a:latin typeface="Century Gothic" panose="020B0502020202020204" pitchFamily="34" charset="0"/>
                          <a:ea typeface="Calibri" panose="020F0502020204030204" pitchFamily="34" charset="0"/>
                          <a:cs typeface="Times New Roman" panose="02020603050405020304" pitchFamily="18" charset="0"/>
                        </a:rPr>
                        <a:t>-Use written division methods where the answer has up to two decimal places.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100" dirty="0" smtClean="0">
                          <a:effectLst/>
                          <a:latin typeface="Century Gothic" panose="020B0502020202020204" pitchFamily="34" charset="0"/>
                          <a:ea typeface="Calibri" panose="020F0502020204030204" pitchFamily="34" charset="0"/>
                          <a:cs typeface="Times New Roman" panose="02020603050405020304" pitchFamily="18" charset="0"/>
                        </a:rPr>
                        <a:t>-Associate a fraction with division to calculate decimal fraction equivalents, for simple fractions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5">
                  <a:txBody>
                    <a:bodyPr/>
                    <a:lstStyle/>
                    <a:p>
                      <a:pPr algn="ctr"/>
                      <a:r>
                        <a:rPr lang="en-GB" sz="1600" b="1" i="1" dirty="0" smtClean="0">
                          <a:latin typeface="Century Gothic" pitchFamily="34" charset="0"/>
                        </a:rPr>
                        <a:t>Complete these divisions</a:t>
                      </a: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algn="ctr"/>
                      <a:r>
                        <a:rPr lang="en-GB" sz="1600" b="1" i="1" dirty="0" smtClean="0">
                          <a:latin typeface="Century Gothic" pitchFamily="34" charset="0"/>
                        </a:rPr>
                        <a:t>Write these</a:t>
                      </a:r>
                      <a:r>
                        <a:rPr lang="en-GB" sz="1600" b="1" i="1" baseline="0" dirty="0" smtClean="0">
                          <a:latin typeface="Century Gothic" pitchFamily="34" charset="0"/>
                        </a:rPr>
                        <a:t> fractions as decimal fractions</a:t>
                      </a: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424317">
                <a:tc gridSpan="2">
                  <a:txBody>
                    <a:bodyPr/>
                    <a:lstStyle/>
                    <a:p>
                      <a:pPr algn="ctr"/>
                      <a:r>
                        <a:rPr lang="en-GB" sz="1600" dirty="0" smtClean="0">
                          <a:latin typeface="Century Gothic" panose="020B0502020202020204" pitchFamily="34" charset="0"/>
                        </a:rPr>
                        <a:t>3/5 ÷ 3</a:t>
                      </a: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1/10</a:t>
                      </a:r>
                      <a:r>
                        <a:rPr lang="en-GB" sz="1600" baseline="30000" dirty="0" smtClean="0">
                          <a:latin typeface="Century Gothic" panose="020B0502020202020204" pitchFamily="34" charset="0"/>
                        </a:rPr>
                        <a:t>th</a:t>
                      </a:r>
                      <a:r>
                        <a:rPr lang="en-GB" sz="1600" dirty="0" smtClean="0">
                          <a:latin typeface="Century Gothic" panose="020B0502020202020204" pitchFamily="34" charset="0"/>
                        </a:rPr>
                        <a:t>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424317">
                <a:tc gridSpan="2">
                  <a:txBody>
                    <a:bodyPr/>
                    <a:lstStyle/>
                    <a:p>
                      <a:pPr algn="ctr"/>
                      <a:r>
                        <a:rPr lang="en-GB" sz="1600" dirty="0" smtClean="0">
                          <a:latin typeface="Century Gothic" panose="020B0502020202020204" pitchFamily="34" charset="0"/>
                        </a:rPr>
                        <a:t>2/7 ÷  4</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3/10</a:t>
                      </a:r>
                      <a:r>
                        <a:rPr lang="en-GB" sz="1600" baseline="30000" dirty="0" smtClean="0">
                          <a:latin typeface="Century Gothic" panose="020B0502020202020204" pitchFamily="34" charset="0"/>
                        </a:rPr>
                        <a:t>th</a:t>
                      </a:r>
                      <a:r>
                        <a:rPr lang="en-GB" sz="1600" dirty="0" smtClean="0">
                          <a:latin typeface="Century Gothic" panose="020B0502020202020204" pitchFamily="34" charset="0"/>
                        </a:rPr>
                        <a:t>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424318">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424318">
                <a:tc gridSpan="2">
                  <a:txBody>
                    <a:bodyPr/>
                    <a:lstStyle/>
                    <a:p>
                      <a:pPr algn="ctr"/>
                      <a:r>
                        <a:rPr lang="en-GB" sz="1600" dirty="0" smtClean="0">
                          <a:latin typeface="Century Gothic" panose="020B0502020202020204" pitchFamily="34" charset="0"/>
                        </a:rPr>
                        <a:t>8/9 ÷ 6</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1/8</a:t>
                      </a:r>
                      <a:r>
                        <a:rPr lang="en-GB" sz="1600" baseline="30000" dirty="0" smtClean="0">
                          <a:latin typeface="Century Gothic" panose="020B0502020202020204" pitchFamily="34" charset="0"/>
                        </a:rPr>
                        <a:t>th</a:t>
                      </a:r>
                      <a:r>
                        <a:rPr lang="en-GB" sz="1600" dirty="0" smtClean="0">
                          <a:latin typeface="Century Gothic" panose="020B0502020202020204" pitchFamily="34" charset="0"/>
                        </a:rPr>
                        <a:t>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0"/>
                  </a:ext>
                </a:extLst>
              </a:tr>
              <a:tr h="424317">
                <a:tc gridSpan="2">
                  <a:txBody>
                    <a:bodyPr/>
                    <a:lstStyle/>
                    <a:p>
                      <a:pPr algn="ctr"/>
                      <a:r>
                        <a:rPr lang="en-GB" sz="1600" dirty="0" smtClean="0">
                          <a:latin typeface="Century Gothic" panose="020B0502020202020204" pitchFamily="34" charset="0"/>
                        </a:rPr>
                        <a:t>1/8 ÷ 4</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3/4</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1"/>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2"/>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17341402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613156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140199">
                  <a:extLst>
                    <a:ext uri="{9D8B030D-6E8A-4147-A177-3AD203B41FA5}">
                      <a16:colId xmlns:a16="http://schemas.microsoft.com/office/drawing/2014/main" val="20001"/>
                    </a:ext>
                  </a:extLst>
                </a:gridCol>
                <a:gridCol w="477355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3: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 </a:t>
                      </a:r>
                      <a:r>
                        <a:rPr lang="en-GB" sz="800" b="1" dirty="0" smtClean="0">
                          <a:effectLst/>
                          <a:latin typeface="Century Gothic" panose="020B0502020202020204" pitchFamily="34" charset="0"/>
                          <a:ea typeface="Calibri" panose="020F0502020204030204" pitchFamily="34" charset="0"/>
                          <a:cs typeface="Times New Roman" panose="02020603050405020304" pitchFamily="18" charset="0"/>
                        </a:rPr>
                        <a:t>-</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Divide proper fractions by whole numbers.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written division methods where the answer has up to two decimal places.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-Associate a fraction with division to calculate decimal fraction equivalents, for simple fractions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 and give the answer in its simples form.</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1/10 can be represented as 0.1</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1/5 can be represented at 0.2</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¼ can be represented as 0.25</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½ can be represented as 0.5</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¾ can be represented as 0.75</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decimal fraction equivalent for all fractional values where the denominator is 3, 4, 5, 6, 8 or 10</a:t>
                      </a: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This unit has a number of revision issues.</a:t>
                      </a:r>
                    </a:p>
                    <a:p>
                      <a:pPr marL="171450" indent="-171450">
                        <a:buFont typeface="Arial" panose="020B0604020202020204" pitchFamily="34" charset="0"/>
                        <a:buChar char="•"/>
                      </a:pPr>
                      <a:r>
                        <a:rPr lang="en-GB" sz="1200" baseline="0" dirty="0" smtClean="0">
                          <a:latin typeface="Century Gothic" panose="020B0502020202020204" pitchFamily="34" charset="0"/>
                        </a:rPr>
                        <a:t>Firstly, writing fractions as decimal fractions. Ensure pupils are confident with this and that they can recall familiar fractions, such as, ¼; ¾; ⅛ and </a:t>
                      </a:r>
                      <a:r>
                        <a:rPr lang="en-GB" sz="900" baseline="0" dirty="0" smtClean="0">
                          <a:latin typeface="Century Gothic" panose="020B0502020202020204" pitchFamily="34" charset="0"/>
                        </a:rPr>
                        <a:t>1/10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aseline="0" dirty="0" smtClean="0">
                          <a:latin typeface="Century Gothic" panose="020B0502020202020204" pitchFamily="34" charset="0"/>
                        </a:rPr>
                        <a:t>Then move on to equivalent fractions and get pupils to write equivalent fractions for familiar fractions such as: ¼; ¾; ⅛ and </a:t>
                      </a:r>
                      <a:r>
                        <a:rPr lang="en-GB" sz="900" baseline="0" dirty="0" smtClean="0">
                          <a:latin typeface="Century Gothic" panose="020B0502020202020204" pitchFamily="34" charset="0"/>
                        </a:rPr>
                        <a:t>1/10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aseline="0" dirty="0" smtClean="0">
                          <a:latin typeface="Century Gothic" panose="020B0502020202020204" pitchFamily="34" charset="0"/>
                        </a:rPr>
                        <a:t>Then move on to dividing fractions by whole numbers.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aseline="0" dirty="0" smtClean="0">
                        <a:latin typeface="Century Gothic" panose="020B0502020202020204" pitchFamily="34"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aseline="0" dirty="0" smtClean="0">
                        <a:latin typeface="Century Gothic" panose="020B0502020202020204" pitchFamily="34"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Reduce the following fractions to their simplest form:</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15</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15</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12</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20</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14</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30</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10</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 6</a:t>
                      </a:r>
                    </a:p>
                    <a:p>
                      <a:r>
                        <a:rPr lang="en-GB" sz="1200" baseline="0" dirty="0" smtClean="0">
                          <a:latin typeface="Century Gothic" panose="020B0502020202020204" pitchFamily="34" charset="0"/>
                        </a:rPr>
                        <a:t>       12       9         20        36        28      50       15        24</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Write these fractions as decimal fractions:</a:t>
                      </a:r>
                    </a:p>
                    <a:p>
                      <a:endParaRPr lang="en-GB" sz="1200" dirty="0" smtClean="0">
                        <a:latin typeface="Century Gothic" panose="020B0502020202020204" pitchFamily="34" charset="0"/>
                      </a:endParaRPr>
                    </a:p>
                    <a:p>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2</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2</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p>
                    <a:p>
                      <a:r>
                        <a:rPr lang="en-GB" sz="1200" baseline="0" dirty="0" smtClean="0">
                          <a:latin typeface="Century Gothic" panose="020B0502020202020204" pitchFamily="34" charset="0"/>
                        </a:rPr>
                        <a:t>         </a:t>
                      </a:r>
                      <a:r>
                        <a:rPr lang="en-GB" sz="1200" dirty="0" smtClean="0">
                          <a:latin typeface="Century Gothic" panose="020B0502020202020204" pitchFamily="34" charset="0"/>
                        </a:rPr>
                        <a:t>4        5        6      2       5        4       3         8       10</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1226185">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Divide each of these fractions by 5; then by 6 and then by 8</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2</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5</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3</a:t>
                      </a:r>
                      <a:r>
                        <a:rPr lang="en-GB" sz="1200" baseline="0" dirty="0" smtClean="0">
                          <a:latin typeface="Century Gothic" panose="020B0502020202020204" pitchFamily="34" charset="0"/>
                        </a:rPr>
                        <a:t>        </a:t>
                      </a:r>
                      <a:r>
                        <a:rPr lang="en-GB" sz="1600"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1</a:t>
                      </a:r>
                      <a:r>
                        <a:rPr lang="en-GB" sz="1200" baseline="0" dirty="0" smtClean="0">
                          <a:latin typeface="Century Gothic" panose="020B0502020202020204" pitchFamily="34" charset="0"/>
                        </a:rPr>
                        <a:t>          </a:t>
                      </a:r>
                      <a:r>
                        <a:rPr lang="en-GB" sz="1600" baseline="0" dirty="0" smtClean="0">
                          <a:latin typeface="Century Gothic" panose="020B0502020202020204" pitchFamily="34" charset="0"/>
                        </a:rPr>
                        <a:t>2</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2</a:t>
                      </a:r>
                    </a:p>
                    <a:p>
                      <a:r>
                        <a:rPr lang="en-GB" sz="1200" baseline="0" dirty="0" smtClean="0">
                          <a:latin typeface="Century Gothic" panose="020B0502020202020204" pitchFamily="34" charset="0"/>
                        </a:rPr>
                        <a:t>        3          4          8         10         7          8            2             3</a:t>
                      </a: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Complete the following:</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a:t>
                      </a:r>
                      <a:r>
                        <a:rPr lang="en-GB" sz="1200" u="sng" dirty="0" smtClean="0">
                          <a:latin typeface="Century Gothic" panose="020B0502020202020204" pitchFamily="34" charset="0"/>
                        </a:rPr>
                        <a:t>2</a:t>
                      </a:r>
                      <a:r>
                        <a:rPr lang="en-GB" sz="1200" dirty="0" smtClean="0">
                          <a:latin typeface="Century Gothic" panose="020B0502020202020204" pitchFamily="34" charset="0"/>
                        </a:rPr>
                        <a:t>   ÷   8</a:t>
                      </a:r>
                      <a:r>
                        <a:rPr lang="en-GB" sz="1200" baseline="0" dirty="0" smtClean="0">
                          <a:latin typeface="Century Gothic" panose="020B0502020202020204" pitchFamily="34" charset="0"/>
                        </a:rPr>
                        <a:t>          </a:t>
                      </a:r>
                      <a:r>
                        <a:rPr lang="en-GB" sz="1200" u="sng" baseline="0" dirty="0" smtClean="0">
                          <a:latin typeface="Century Gothic" panose="020B0502020202020204" pitchFamily="34" charset="0"/>
                        </a:rPr>
                        <a:t>5</a:t>
                      </a:r>
                      <a:r>
                        <a:rPr lang="en-GB" sz="1200" baseline="0" dirty="0" smtClean="0">
                          <a:latin typeface="Century Gothic" panose="020B0502020202020204" pitchFamily="34" charset="0"/>
                        </a:rPr>
                        <a:t>   </a:t>
                      </a:r>
                      <a:r>
                        <a:rPr lang="en-GB" sz="1200" dirty="0" smtClean="0">
                          <a:latin typeface="Century Gothic" panose="020B0502020202020204" pitchFamily="34" charset="0"/>
                        </a:rPr>
                        <a:t>÷   10          </a:t>
                      </a:r>
                      <a:r>
                        <a:rPr lang="en-GB" sz="1200" u="sng" dirty="0" smtClean="0">
                          <a:latin typeface="Century Gothic" panose="020B0502020202020204" pitchFamily="34" charset="0"/>
                        </a:rPr>
                        <a:t>6</a:t>
                      </a:r>
                      <a:r>
                        <a:rPr lang="en-GB" sz="1200" dirty="0" smtClean="0">
                          <a:latin typeface="Century Gothic" panose="020B0502020202020204" pitchFamily="34" charset="0"/>
                        </a:rPr>
                        <a:t>   ÷   3          </a:t>
                      </a:r>
                      <a:r>
                        <a:rPr lang="en-GB" sz="1200" u="sng" dirty="0" smtClean="0">
                          <a:latin typeface="Century Gothic" panose="020B0502020202020204" pitchFamily="34" charset="0"/>
                        </a:rPr>
                        <a:t>11</a:t>
                      </a:r>
                      <a:r>
                        <a:rPr lang="en-GB" sz="1200" dirty="0" smtClean="0">
                          <a:latin typeface="Century Gothic" panose="020B0502020202020204" pitchFamily="34" charset="0"/>
                        </a:rPr>
                        <a:t>  ÷   11         </a:t>
                      </a:r>
                      <a:r>
                        <a:rPr lang="en-GB" sz="1200" u="sng" dirty="0" smtClean="0">
                          <a:latin typeface="Century Gothic" panose="020B0502020202020204" pitchFamily="34" charset="0"/>
                        </a:rPr>
                        <a:t>9</a:t>
                      </a:r>
                      <a:r>
                        <a:rPr lang="en-GB" sz="1200" dirty="0" smtClean="0">
                          <a:latin typeface="Century Gothic" panose="020B0502020202020204" pitchFamily="34" charset="0"/>
                        </a:rPr>
                        <a:t>   ÷    3</a:t>
                      </a:r>
                    </a:p>
                    <a:p>
                      <a:r>
                        <a:rPr lang="en-GB" sz="1200" dirty="0" smtClean="0">
                          <a:latin typeface="Century Gothic" panose="020B0502020202020204" pitchFamily="34" charset="0"/>
                        </a:rPr>
                        <a:t>  3                    6                      7                    12                  10</a:t>
                      </a:r>
                    </a:p>
                  </a:txBody>
                  <a:tcPr/>
                </a:tc>
                <a:extLst>
                  <a:ext uri="{0D108BD9-81ED-4DB2-BD59-A6C34878D82A}">
                    <a16:rowId xmlns:a16="http://schemas.microsoft.com/office/drawing/2014/main" val="10006"/>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6</a:t>
            </a:fld>
            <a:endParaRPr lang="en-GB" dirty="0"/>
          </a:p>
        </p:txBody>
      </p:sp>
    </p:spTree>
    <p:extLst>
      <p:ext uri="{BB962C8B-B14F-4D97-AF65-F5344CB8AC3E}">
        <p14:creationId xmlns:p14="http://schemas.microsoft.com/office/powerpoint/2010/main" val="5078581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23780"/>
          <a:ext cx="8564137" cy="61925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3: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 </a:t>
                      </a:r>
                      <a:r>
                        <a:rPr lang="en-GB" sz="800" b="1" dirty="0" smtClean="0">
                          <a:effectLst/>
                          <a:latin typeface="Century Gothic" panose="020B0502020202020204" pitchFamily="34" charset="0"/>
                          <a:ea typeface="Calibri" panose="020F0502020204030204" pitchFamily="34" charset="0"/>
                          <a:cs typeface="Times New Roman" panose="02020603050405020304" pitchFamily="18" charset="0"/>
                        </a:rPr>
                        <a:t>-</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Divide proper fractions by whole numbers.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written division methods where the answer has up to two decimal places.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-Associate a fraction with division to calculate decimal fraction equivalents, for simple fractions</a:t>
                      </a:r>
                      <a:endPar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 and give the answer in its simples form.</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1/10 can be represented as 0.1</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1/5 can be represented at 0.2</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¼ can be represented as 0.25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½ can be represented as 0.5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¾ can be represented as 0.75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decimal fraction equivalent for all fractional values where the denominator is 3, 4, 5, 6, 8 or 10</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Replace each of the boxes with a whole number less than 20, so that the number sentence makes sense.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2</a:t>
                      </a:r>
                      <a:r>
                        <a:rPr lang="en-GB" sz="1200" kern="1200" dirty="0" smtClean="0">
                          <a:solidFill>
                            <a:schemeClr val="dk1"/>
                          </a:solidFill>
                          <a:effectLst/>
                          <a:latin typeface="Century Gothic" panose="020B0502020202020204" pitchFamily="34" charset="0"/>
                          <a:ea typeface="+mn-ea"/>
                          <a:cs typeface="+mn-cs"/>
                        </a:rPr>
                        <a:t>  ÷               =</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3</a:t>
                      </a:r>
                      <a:r>
                        <a:rPr lang="en-GB" sz="1200" kern="1200" baseline="0" dirty="0" smtClean="0">
                          <a:solidFill>
                            <a:schemeClr val="dk1"/>
                          </a:solidFill>
                          <a:effectLst/>
                          <a:latin typeface="Century Gothic" panose="020B0502020202020204" pitchFamily="34" charset="0"/>
                          <a:ea typeface="+mn-ea"/>
                          <a:cs typeface="+mn-cs"/>
                        </a:rPr>
                        <a:t>   </a:t>
                      </a:r>
                      <a:r>
                        <a:rPr lang="en-GB" sz="1200" kern="1200" dirty="0" smtClean="0">
                          <a:solidFill>
                            <a:schemeClr val="dk1"/>
                          </a:solidFill>
                          <a:effectLst/>
                          <a:latin typeface="Century Gothic" panose="020B0502020202020204" pitchFamily="34" charset="0"/>
                          <a:ea typeface="+mn-ea"/>
                          <a:cs typeface="+mn-cs"/>
                        </a:rPr>
                        <a:t>÷               =  </a:t>
                      </a:r>
                      <a:r>
                        <a:rPr lang="en-GB" sz="1200" u="sng" kern="1200" dirty="0" smtClean="0">
                          <a:solidFill>
                            <a:schemeClr val="dk1"/>
                          </a:solidFill>
                          <a:effectLst/>
                          <a:latin typeface="Century Gothic" panose="020B0502020202020204" pitchFamily="34" charset="0"/>
                          <a:ea typeface="+mn-ea"/>
                          <a:cs typeface="+mn-cs"/>
                        </a:rPr>
                        <a:t>1</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7                     12      4                       12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3</a:t>
                      </a:r>
                      <a:r>
                        <a:rPr lang="en-GB" sz="1200" kern="1200" dirty="0" smtClean="0">
                          <a:solidFill>
                            <a:schemeClr val="dk1"/>
                          </a:solidFill>
                          <a:effectLst/>
                          <a:latin typeface="Century Gothic" panose="020B0502020202020204" pitchFamily="34" charset="0"/>
                          <a:ea typeface="+mn-ea"/>
                          <a:cs typeface="+mn-cs"/>
                        </a:rPr>
                        <a:t>  ÷               =  </a:t>
                      </a:r>
                      <a:r>
                        <a:rPr lang="en-GB" sz="1200" u="sng" kern="1200" dirty="0" smtClean="0">
                          <a:solidFill>
                            <a:schemeClr val="dk1"/>
                          </a:solidFill>
                          <a:effectLst/>
                          <a:latin typeface="Century Gothic" panose="020B0502020202020204" pitchFamily="34" charset="0"/>
                          <a:ea typeface="+mn-ea"/>
                          <a:cs typeface="+mn-cs"/>
                        </a:rPr>
                        <a:t>1 </a:t>
                      </a: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4</a:t>
                      </a:r>
                      <a:r>
                        <a:rPr lang="en-GB" sz="1200" kern="1200" dirty="0" smtClean="0">
                          <a:solidFill>
                            <a:schemeClr val="dk1"/>
                          </a:solidFill>
                          <a:effectLst/>
                          <a:latin typeface="Century Gothic" panose="020B0502020202020204" pitchFamily="34" charset="0"/>
                          <a:ea typeface="+mn-ea"/>
                          <a:cs typeface="+mn-cs"/>
                        </a:rPr>
                        <a:t>   ÷              =    </a:t>
                      </a:r>
                      <a:r>
                        <a:rPr lang="en-GB" sz="1200" u="sng" kern="1200" dirty="0" smtClean="0">
                          <a:solidFill>
                            <a:schemeClr val="dk1"/>
                          </a:solidFill>
                          <a:effectLst/>
                          <a:latin typeface="Century Gothic" panose="020B0502020202020204" pitchFamily="34" charset="0"/>
                          <a:ea typeface="+mn-ea"/>
                          <a:cs typeface="+mn-cs"/>
                        </a:rPr>
                        <a:t>1</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8                      16     5                        10  </a:t>
                      </a: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Hamid shares 4 pineapples equally amongst his friends. Each one gets ⅛ of a pineapple. How many people</a:t>
                      </a:r>
                      <a:r>
                        <a:rPr lang="en-GB" sz="1200" baseline="0" dirty="0" smtClean="0">
                          <a:latin typeface="Century Gothic" panose="020B0502020202020204" pitchFamily="34" charset="0"/>
                        </a:rPr>
                        <a:t> had a share?</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Frank shares 8 cakes equally amongst his friends. Each one gets 1/3</a:t>
                      </a:r>
                      <a:r>
                        <a:rPr lang="en-GB" sz="1200" baseline="30000" dirty="0" smtClean="0">
                          <a:latin typeface="Century Gothic" panose="020B0502020202020204" pitchFamily="34" charset="0"/>
                        </a:rPr>
                        <a:t>rd</a:t>
                      </a:r>
                      <a:r>
                        <a:rPr lang="en-GB" sz="1200" baseline="0" dirty="0" smtClean="0">
                          <a:latin typeface="Century Gothic" panose="020B0502020202020204" pitchFamily="34" charset="0"/>
                        </a:rPr>
                        <a:t> of a cake</a:t>
                      </a:r>
                      <a:r>
                        <a:rPr lang="en-GB" sz="1200" dirty="0" smtClean="0">
                          <a:latin typeface="Century Gothic" panose="020B0502020202020204" pitchFamily="34" charset="0"/>
                        </a:rPr>
                        <a:t>. How many people</a:t>
                      </a:r>
                      <a:r>
                        <a:rPr lang="en-GB" sz="1200" baseline="0" dirty="0" smtClean="0">
                          <a:latin typeface="Century Gothic" panose="020B0502020202020204" pitchFamily="34" charset="0"/>
                        </a:rPr>
                        <a:t> had a share?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Miriam shares 15 pizzas equally amongst her friends. Each one gets ¾. How many people</a:t>
                      </a:r>
                      <a:r>
                        <a:rPr lang="en-GB" sz="1200" baseline="0" dirty="0" smtClean="0">
                          <a:latin typeface="Century Gothic" panose="020B0502020202020204" pitchFamily="34" charset="0"/>
                        </a:rPr>
                        <a:t> had a share?</a:t>
                      </a: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What</a:t>
                      </a:r>
                      <a:r>
                        <a:rPr lang="en-GB" sz="1200" kern="1200" baseline="0" dirty="0" smtClean="0">
                          <a:solidFill>
                            <a:schemeClr val="dk1"/>
                          </a:solidFill>
                          <a:effectLst/>
                          <a:latin typeface="Century Gothic" panose="020B0502020202020204" pitchFamily="34" charset="0"/>
                          <a:ea typeface="+mn-ea"/>
                          <a:cs typeface="+mn-cs"/>
                        </a:rPr>
                        <a:t> is </a:t>
                      </a:r>
                      <a:r>
                        <a:rPr lang="en-GB" sz="1200" kern="1200" dirty="0" smtClean="0">
                          <a:solidFill>
                            <a:schemeClr val="dk1"/>
                          </a:solidFill>
                          <a:effectLst/>
                          <a:latin typeface="Century Gothic" panose="020B0502020202020204" pitchFamily="34" charset="0"/>
                          <a:ea typeface="+mn-ea"/>
                          <a:cs typeface="+mn-cs"/>
                        </a:rPr>
                        <a:t>10½Km  ÷  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What is 4 litres  ÷  3?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What is</a:t>
                      </a:r>
                      <a:r>
                        <a:rPr lang="en-GB" sz="1200" kern="1200" baseline="0" dirty="0" smtClean="0">
                          <a:solidFill>
                            <a:schemeClr val="dk1"/>
                          </a:solidFill>
                          <a:effectLst/>
                          <a:latin typeface="Century Gothic" panose="020B0502020202020204" pitchFamily="34" charset="0"/>
                          <a:ea typeface="+mn-ea"/>
                          <a:cs typeface="+mn-cs"/>
                        </a:rPr>
                        <a:t> £35.20  </a:t>
                      </a:r>
                      <a:r>
                        <a:rPr lang="en-GB" sz="1200" kern="1200" dirty="0" smtClean="0">
                          <a:solidFill>
                            <a:schemeClr val="dk1"/>
                          </a:solidFill>
                          <a:effectLst/>
                          <a:latin typeface="Century Gothic" panose="020B0502020202020204" pitchFamily="34" charset="0"/>
                          <a:ea typeface="+mn-ea"/>
                          <a:cs typeface="+mn-cs"/>
                        </a:rPr>
                        <a:t>÷ 4</a:t>
                      </a:r>
                      <a:r>
                        <a:rPr lang="en-GB" sz="1200" kern="1200" baseline="0" dirty="0" smtClean="0">
                          <a:solidFill>
                            <a:schemeClr val="dk1"/>
                          </a:solidFill>
                          <a:effectLst/>
                          <a:latin typeface="Century Gothic" panose="020B0502020202020204" pitchFamily="34" charset="0"/>
                          <a:ea typeface="+mn-ea"/>
                          <a:cs typeface="+mn-cs"/>
                        </a:rPr>
                        <a: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is  £56.80 </a:t>
                      </a:r>
                      <a:r>
                        <a:rPr lang="en-GB" sz="1200" kern="1200" dirty="0" smtClean="0">
                          <a:solidFill>
                            <a:schemeClr val="dk1"/>
                          </a:solidFill>
                          <a:effectLst/>
                          <a:latin typeface="Century Gothic" panose="020B0502020202020204" pitchFamily="34" charset="0"/>
                          <a:ea typeface="+mn-ea"/>
                          <a:cs typeface="+mn-cs"/>
                        </a:rPr>
                        <a:t>÷ 8</a:t>
                      </a:r>
                      <a:r>
                        <a:rPr lang="en-GB" sz="1200" kern="1200" baseline="0" dirty="0" smtClean="0">
                          <a:solidFill>
                            <a:schemeClr val="dk1"/>
                          </a:solidFill>
                          <a:effectLst/>
                          <a:latin typeface="Century Gothic" panose="020B0502020202020204" pitchFamily="34" charset="0"/>
                          <a:ea typeface="+mn-ea"/>
                          <a:cs typeface="+mn-cs"/>
                        </a:rPr>
                        <a: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is  4¼ litres  </a:t>
                      </a:r>
                      <a:r>
                        <a:rPr lang="en-GB" sz="1200" kern="1200" dirty="0" smtClean="0">
                          <a:solidFill>
                            <a:schemeClr val="dk1"/>
                          </a:solidFill>
                          <a:effectLst/>
                          <a:latin typeface="Century Gothic" panose="020B0502020202020204" pitchFamily="34" charset="0"/>
                          <a:ea typeface="+mn-ea"/>
                          <a:cs typeface="+mn-cs"/>
                        </a:rPr>
                        <a:t>÷ 6</a:t>
                      </a:r>
                      <a:r>
                        <a:rPr lang="en-GB" sz="120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is 8¾Km </a:t>
                      </a:r>
                      <a:r>
                        <a:rPr lang="en-GB" sz="1200" kern="1200" dirty="0" smtClean="0">
                          <a:solidFill>
                            <a:schemeClr val="dk1"/>
                          </a:solidFill>
                          <a:effectLst/>
                          <a:latin typeface="Century Gothic" panose="020B0502020202020204" pitchFamily="34" charset="0"/>
                          <a:ea typeface="+mn-ea"/>
                          <a:cs typeface="+mn-cs"/>
                        </a:rPr>
                        <a:t>÷ 10</a:t>
                      </a:r>
                      <a:r>
                        <a:rPr lang="en-GB" sz="1200" kern="1200" baseline="0" dirty="0" smtClean="0">
                          <a:solidFill>
                            <a:schemeClr val="dk1"/>
                          </a:solidFill>
                          <a:effectLst/>
                          <a:latin typeface="Century Gothic" panose="020B0502020202020204" pitchFamily="34" charset="0"/>
                          <a:ea typeface="+mn-ea"/>
                          <a:cs typeface="+mn-cs"/>
                        </a:rPr>
                        <a: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tc>
                  <a:txBody>
                    <a:bodyPr/>
                    <a:lstStyle/>
                    <a:p>
                      <a:pPr marL="0" indent="0">
                        <a:buFont typeface="Arial" panose="020B0604020202020204" pitchFamily="34" charset="0"/>
                        <a:buNone/>
                      </a:pPr>
                      <a:r>
                        <a:rPr lang="en-GB" sz="1200" dirty="0" smtClean="0">
                          <a:latin typeface="Century Gothic" panose="020B0502020202020204" pitchFamily="34" charset="0"/>
                        </a:rPr>
                        <a:t>Divide each of the fractions numbers on the left with each of the whole numbers</a:t>
                      </a:r>
                      <a:r>
                        <a:rPr lang="en-GB" sz="1200" baseline="0" dirty="0" smtClean="0">
                          <a:latin typeface="Century Gothic" panose="020B0502020202020204" pitchFamily="34" charset="0"/>
                        </a:rPr>
                        <a:t> on the right:</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⅞                                7</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¾                                8</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⅝                                6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½                                9</a:t>
                      </a: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Rectangle 2"/>
          <p:cNvSpPr/>
          <p:nvPr/>
        </p:nvSpPr>
        <p:spPr>
          <a:xfrm>
            <a:off x="4290060" y="2631987"/>
            <a:ext cx="34290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5753100" y="2644344"/>
            <a:ext cx="34290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4290060" y="3177412"/>
            <a:ext cx="34290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5753100" y="3214483"/>
            <a:ext cx="34290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fld id="{2AB5F3F0-7E87-48B0-94BB-7E37CB4CA4F1}" type="slidenum">
              <a:rPr lang="en-GB" smtClean="0"/>
              <a:t>7</a:t>
            </a:fld>
            <a:endParaRPr lang="en-GB" dirty="0"/>
          </a:p>
        </p:txBody>
      </p:sp>
    </p:spTree>
    <p:extLst>
      <p:ext uri="{BB962C8B-B14F-4D97-AF65-F5344CB8AC3E}">
        <p14:creationId xmlns:p14="http://schemas.microsoft.com/office/powerpoint/2010/main" val="275896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322636"/>
          <a:ext cx="8564138" cy="6101024"/>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567915">
                  <a:extLst>
                    <a:ext uri="{9D8B030D-6E8A-4147-A177-3AD203B41FA5}">
                      <a16:colId xmlns:a16="http://schemas.microsoft.com/office/drawing/2014/main" val="20002"/>
                    </a:ext>
                  </a:extLst>
                </a:gridCol>
                <a:gridCol w="2888965">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3: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 </a:t>
                      </a:r>
                      <a:r>
                        <a:rPr lang="en-GB" sz="800" b="1" dirty="0" smtClean="0">
                          <a:effectLst/>
                          <a:latin typeface="Century Gothic" panose="020B0502020202020204" pitchFamily="34" charset="0"/>
                          <a:ea typeface="Calibri" panose="020F0502020204030204" pitchFamily="34" charset="0"/>
                          <a:cs typeface="Times New Roman" panose="02020603050405020304" pitchFamily="18" charset="0"/>
                        </a:rPr>
                        <a:t>-</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Divide proper fractions by whole numbers.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written division methods where the answer has up to two decimal places.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-Associate a fraction with division to calculate decimal fraction equivalents, for simple fractions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2119574">
                <a:tc rowSpan="3">
                  <a:txBody>
                    <a:bodyPr/>
                    <a:lstStyle/>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Divide a proper fraction by a whole number and give the answer in its simples form.</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1/10 can be represented as 0.1</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1/5 can be represented at 0.2</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¼ can be represented as 0.25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½ can be represented as 0.5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that ¾ can be represented as 0.75</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9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decimal fraction equivalent for all fractional values where the denominator is 3, 4, 5, 6, 8 or 10</a:t>
                      </a:r>
                      <a:endParaRPr lang="en-GB" sz="9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txBody>
                  <a:tcPr/>
                </a:tc>
                <a:tc gridSpan="2">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Which of the following fractions can be divided by 5; 8 or 10 and leave an answer of greater than 5 and less than 5?</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4</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5</a:t>
                      </a: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6</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4 </a:t>
                      </a: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8</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3</a:t>
                      </a: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7</a:t>
                      </a:r>
                      <a:r>
                        <a:rPr lang="en-GB" sz="1200" u="sng" kern="1200" baseline="0" dirty="0" smtClean="0">
                          <a:solidFill>
                            <a:schemeClr val="dk1"/>
                          </a:solidFill>
                          <a:effectLst/>
                          <a:latin typeface="Century Gothic" panose="020B0502020202020204" pitchFamily="34" charset="0"/>
                          <a:ea typeface="+mn-ea"/>
                          <a:cs typeface="+mn-cs"/>
                        </a:rPr>
                        <a:t>2</a:t>
                      </a: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9</a:t>
                      </a:r>
                      <a:r>
                        <a:rPr lang="en-GB" sz="1200" u="sng" kern="1200" baseline="0" dirty="0" smtClean="0">
                          <a:solidFill>
                            <a:schemeClr val="dk1"/>
                          </a:solidFill>
                          <a:effectLst/>
                          <a:latin typeface="Century Gothic" panose="020B0502020202020204" pitchFamily="34" charset="0"/>
                          <a:ea typeface="+mn-ea"/>
                          <a:cs typeface="+mn-cs"/>
                        </a:rPr>
                        <a:t>3</a:t>
                      </a:r>
                      <a:r>
                        <a:rPr lang="en-GB" sz="1200" kern="1200" baseline="0" dirty="0" smtClean="0">
                          <a:solidFill>
                            <a:schemeClr val="dk1"/>
                          </a:solidFill>
                          <a:effectLst/>
                          <a:latin typeface="Century Gothic" panose="020B0502020202020204" pitchFamily="34" charset="0"/>
                          <a:ea typeface="+mn-ea"/>
                          <a:cs typeface="+mn-cs"/>
                        </a:rPr>
                        <a:t>      </a:t>
                      </a:r>
                      <a:r>
                        <a:rPr lang="en-GB" sz="1600" b="1" kern="1200" baseline="0" dirty="0" smtClean="0">
                          <a:solidFill>
                            <a:schemeClr val="dk1"/>
                          </a:solidFill>
                          <a:effectLst/>
                          <a:latin typeface="Century Gothic" panose="020B0502020202020204" pitchFamily="34" charset="0"/>
                          <a:ea typeface="+mn-ea"/>
                          <a:cs typeface="+mn-cs"/>
                        </a:rPr>
                        <a:t>11</a:t>
                      </a:r>
                      <a:r>
                        <a:rPr lang="en-GB" sz="1200" u="sng" kern="1200" baseline="0" dirty="0" smtClean="0">
                          <a:solidFill>
                            <a:schemeClr val="dk1"/>
                          </a:solidFill>
                          <a:effectLst/>
                          <a:latin typeface="Century Gothic" panose="020B0502020202020204" pitchFamily="34" charset="0"/>
                          <a:ea typeface="+mn-ea"/>
                          <a:cs typeface="+mn-cs"/>
                        </a:rPr>
                        <a:t>7 </a:t>
                      </a:r>
                      <a:r>
                        <a:rPr lang="en-GB" sz="1200" kern="1200" baseline="0" dirty="0" smtClean="0">
                          <a:solidFill>
                            <a:schemeClr val="dk1"/>
                          </a:solidFill>
                          <a:effectLst/>
                          <a:latin typeface="Century Gothic" panose="020B0502020202020204" pitchFamily="34" charset="0"/>
                          <a:ea typeface="+mn-ea"/>
                          <a:cs typeface="+mn-cs"/>
                        </a:rPr>
                        <a:t>          </a:t>
                      </a:r>
                      <a:endParaRPr lang="en-GB" sz="1200" u="sng"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7          5         4         3       5            9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3"/>
                  </a:ext>
                </a:extLst>
              </a:tr>
              <a:tr h="685165">
                <a:tc vMerge="1">
                  <a:txBody>
                    <a:bodyPr/>
                    <a:lstStyle/>
                    <a:p>
                      <a:endParaRPr lang="en-GB"/>
                    </a:p>
                  </a:txBody>
                  <a:tcPr/>
                </a:tc>
                <a:tc rowSpan="2" gridSpan="2">
                  <a:txBody>
                    <a:bodyPr/>
                    <a:lstStyle/>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txBody>
                  <a:tcPr/>
                </a:tc>
                <a:tc rowSpan="2" hMerge="1">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txBody>
                  <a:tcPr/>
                </a:tc>
                <a:tc>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4"/>
                  </a:ext>
                </a:extLst>
              </a:tr>
              <a:tr h="1143000">
                <a:tc vMerge="1">
                  <a:txBody>
                    <a:bodyPr/>
                    <a:lstStyle/>
                    <a:p>
                      <a:endParaRPr lang="en-GB"/>
                    </a:p>
                  </a:txBody>
                  <a:tcPr/>
                </a:tc>
                <a:tc gridSpan="2" vMerge="1">
                  <a:txBody>
                    <a:bodyPr/>
                    <a:lstStyle/>
                    <a:p>
                      <a:endParaRPr lang="en-GB"/>
                    </a:p>
                  </a:txBody>
                  <a:tcPr/>
                </a:tc>
                <a:tc hMerge="1" vMerge="1">
                  <a:txBody>
                    <a:bodyPr/>
                    <a:lstStyle/>
                    <a:p>
                      <a:endParaRPr lang="en-GB"/>
                    </a:p>
                  </a:txBody>
                  <a:tcPr/>
                </a:tc>
                <a:tc>
                  <a:txBody>
                    <a:bodyPr/>
                    <a:lstStyle/>
                    <a:p>
                      <a:pPr marL="0" indent="0">
                        <a:buFont typeface="Arial" panose="020B0604020202020204" pitchFamily="34" charset="0"/>
                        <a:buNone/>
                      </a:pPr>
                      <a:r>
                        <a:rPr lang="en-GB" sz="1200" b="0" dirty="0" smtClean="0">
                          <a:latin typeface="Century Gothic" panose="020B0502020202020204" pitchFamily="34" charset="0"/>
                        </a:rPr>
                        <a:t>Find a whole</a:t>
                      </a:r>
                      <a:r>
                        <a:rPr lang="en-GB" sz="1200" b="0" baseline="0" dirty="0" smtClean="0">
                          <a:latin typeface="Century Gothic" panose="020B0502020202020204" pitchFamily="34" charset="0"/>
                        </a:rPr>
                        <a:t> number less than 10</a:t>
                      </a:r>
                      <a:r>
                        <a:rPr lang="en-GB" sz="1200" b="0" dirty="0" smtClean="0">
                          <a:latin typeface="Century Gothic" panose="020B0502020202020204" pitchFamily="34" charset="0"/>
                        </a:rPr>
                        <a:t> that</a:t>
                      </a:r>
                      <a:r>
                        <a:rPr lang="en-GB" sz="1200" b="0" baseline="0" dirty="0" smtClean="0">
                          <a:latin typeface="Century Gothic" panose="020B0502020202020204" pitchFamily="34" charset="0"/>
                        </a:rPr>
                        <a:t> when divided by a fraction gives an answer of between 5 and 5½.</a:t>
                      </a:r>
                      <a:r>
                        <a:rPr lang="en-GB" sz="1200" b="0" dirty="0" smtClean="0">
                          <a:latin typeface="Century Gothic" panose="020B0502020202020204" pitchFamily="34" charset="0"/>
                        </a:rPr>
                        <a:t> </a:t>
                      </a:r>
                    </a:p>
                    <a:p>
                      <a:pPr marL="0" indent="0">
                        <a:buFont typeface="Arial" panose="020B0604020202020204" pitchFamily="34" charset="0"/>
                        <a:buNone/>
                      </a:pPr>
                      <a:endParaRPr lang="en-GB" sz="1200" b="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latin typeface="Century Gothic" panose="020B0502020202020204" pitchFamily="34" charset="0"/>
                        </a:rPr>
                        <a:t>Find a whole</a:t>
                      </a:r>
                      <a:r>
                        <a:rPr lang="en-GB" sz="1200" b="0" baseline="0" dirty="0" smtClean="0">
                          <a:latin typeface="Century Gothic" panose="020B0502020202020204" pitchFamily="34" charset="0"/>
                        </a:rPr>
                        <a:t> number less than 20</a:t>
                      </a:r>
                      <a:r>
                        <a:rPr lang="en-GB" sz="1200" b="0" dirty="0" smtClean="0">
                          <a:latin typeface="Century Gothic" panose="020B0502020202020204" pitchFamily="34" charset="0"/>
                        </a:rPr>
                        <a:t> that</a:t>
                      </a:r>
                      <a:r>
                        <a:rPr lang="en-GB" sz="1200" b="0" baseline="0" dirty="0" smtClean="0">
                          <a:latin typeface="Century Gothic" panose="020B0502020202020204" pitchFamily="34" charset="0"/>
                        </a:rPr>
                        <a:t> when divided by a fraction gives an answer of between 10 and 15.</a:t>
                      </a:r>
                      <a:r>
                        <a:rPr lang="en-GB" sz="1200" b="0" dirty="0" smtClean="0">
                          <a:latin typeface="Century Gothic" panose="020B0502020202020204" pitchFamily="34" charset="0"/>
                        </a:rPr>
                        <a:t>  </a:t>
                      </a:r>
                    </a:p>
                  </a:txBody>
                  <a:tcPr/>
                </a:tc>
                <a:extLst>
                  <a:ext uri="{0D108BD9-81ED-4DB2-BD59-A6C34878D82A}">
                    <a16:rowId xmlns:a16="http://schemas.microsoft.com/office/drawing/2014/main" val="10005"/>
                  </a:ext>
                </a:extLst>
              </a:tr>
            </a:tbl>
          </a:graphicData>
        </a:graphic>
      </p:graphicFrame>
      <p:sp>
        <p:nvSpPr>
          <p:cNvPr id="2" name="Oval 1"/>
          <p:cNvSpPr/>
          <p:nvPr/>
        </p:nvSpPr>
        <p:spPr>
          <a:xfrm>
            <a:off x="3593918" y="2125980"/>
            <a:ext cx="697230" cy="6743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3798570" y="2217420"/>
            <a:ext cx="411480" cy="523220"/>
          </a:xfrm>
          <a:prstGeom prst="rect">
            <a:avLst/>
          </a:prstGeom>
          <a:noFill/>
        </p:spPr>
        <p:txBody>
          <a:bodyPr wrap="square" rtlCol="0">
            <a:spAutoFit/>
          </a:bodyPr>
          <a:lstStyle/>
          <a:p>
            <a:r>
              <a:rPr lang="en-GB" sz="1400" u="sng" dirty="0">
                <a:latin typeface="Century Gothic" panose="020B0502020202020204" pitchFamily="34" charset="0"/>
              </a:rPr>
              <a:t>2</a:t>
            </a:r>
          </a:p>
          <a:p>
            <a:r>
              <a:rPr lang="en-GB" sz="1400" dirty="0">
                <a:latin typeface="Century Gothic" panose="020B0502020202020204" pitchFamily="34" charset="0"/>
              </a:rPr>
              <a:t>3</a:t>
            </a:r>
          </a:p>
        </p:txBody>
      </p:sp>
      <p:sp>
        <p:nvSpPr>
          <p:cNvPr id="7" name="Oval 6"/>
          <p:cNvSpPr/>
          <p:nvPr/>
        </p:nvSpPr>
        <p:spPr>
          <a:xfrm>
            <a:off x="4349386" y="2125980"/>
            <a:ext cx="697230" cy="6743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p:cNvSpPr/>
          <p:nvPr/>
        </p:nvSpPr>
        <p:spPr>
          <a:xfrm>
            <a:off x="3593918" y="2832080"/>
            <a:ext cx="697230" cy="6743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p:cNvSpPr/>
          <p:nvPr/>
        </p:nvSpPr>
        <p:spPr>
          <a:xfrm>
            <a:off x="4366531" y="2870527"/>
            <a:ext cx="697230" cy="6743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4552950" y="2217420"/>
            <a:ext cx="411480" cy="523220"/>
          </a:xfrm>
          <a:prstGeom prst="rect">
            <a:avLst/>
          </a:prstGeom>
          <a:noFill/>
        </p:spPr>
        <p:txBody>
          <a:bodyPr wrap="square" rtlCol="0">
            <a:spAutoFit/>
          </a:bodyPr>
          <a:lstStyle/>
          <a:p>
            <a:r>
              <a:rPr lang="en-GB" sz="1400" u="sng" dirty="0">
                <a:latin typeface="Century Gothic" panose="020B0502020202020204" pitchFamily="34" charset="0"/>
              </a:rPr>
              <a:t>5</a:t>
            </a:r>
            <a:endParaRPr lang="en-GB" sz="1400" u="sng" dirty="0">
              <a:latin typeface="Century Gothic" panose="020B0502020202020204" pitchFamily="34" charset="0"/>
            </a:endParaRPr>
          </a:p>
          <a:p>
            <a:r>
              <a:rPr lang="en-GB" sz="1400" dirty="0">
                <a:latin typeface="Century Gothic" panose="020B0502020202020204" pitchFamily="34" charset="0"/>
              </a:rPr>
              <a:t>6</a:t>
            </a:r>
            <a:endParaRPr lang="en-GB" sz="1400" dirty="0">
              <a:latin typeface="Century Gothic" panose="020B0502020202020204" pitchFamily="34" charset="0"/>
            </a:endParaRPr>
          </a:p>
        </p:txBody>
      </p:sp>
      <p:sp>
        <p:nvSpPr>
          <p:cNvPr id="11" name="TextBox 10"/>
          <p:cNvSpPr txBox="1"/>
          <p:nvPr/>
        </p:nvSpPr>
        <p:spPr>
          <a:xfrm>
            <a:off x="3744140" y="2879358"/>
            <a:ext cx="411480" cy="523220"/>
          </a:xfrm>
          <a:prstGeom prst="rect">
            <a:avLst/>
          </a:prstGeom>
          <a:noFill/>
        </p:spPr>
        <p:txBody>
          <a:bodyPr wrap="square" rtlCol="0">
            <a:spAutoFit/>
          </a:bodyPr>
          <a:lstStyle/>
          <a:p>
            <a:r>
              <a:rPr lang="en-GB" sz="1400" u="sng" dirty="0">
                <a:latin typeface="Century Gothic" panose="020B0502020202020204" pitchFamily="34" charset="0"/>
              </a:rPr>
              <a:t> 3</a:t>
            </a:r>
          </a:p>
          <a:p>
            <a:r>
              <a:rPr lang="en-GB" sz="1400" dirty="0">
                <a:latin typeface="Century Gothic" panose="020B0502020202020204" pitchFamily="34" charset="0"/>
              </a:rPr>
              <a:t>10</a:t>
            </a:r>
            <a:endParaRPr lang="en-GB" sz="1400" dirty="0">
              <a:latin typeface="Century Gothic" panose="020B0502020202020204" pitchFamily="34" charset="0"/>
            </a:endParaRPr>
          </a:p>
        </p:txBody>
      </p:sp>
      <p:sp>
        <p:nvSpPr>
          <p:cNvPr id="12" name="TextBox 11"/>
          <p:cNvSpPr txBox="1"/>
          <p:nvPr/>
        </p:nvSpPr>
        <p:spPr>
          <a:xfrm>
            <a:off x="4498520" y="2940888"/>
            <a:ext cx="411480" cy="523220"/>
          </a:xfrm>
          <a:prstGeom prst="rect">
            <a:avLst/>
          </a:prstGeom>
          <a:noFill/>
        </p:spPr>
        <p:txBody>
          <a:bodyPr wrap="square" rtlCol="0">
            <a:spAutoFit/>
          </a:bodyPr>
          <a:lstStyle/>
          <a:p>
            <a:r>
              <a:rPr lang="en-GB" sz="1400" u="sng" dirty="0">
                <a:latin typeface="Century Gothic" panose="020B0502020202020204" pitchFamily="34" charset="0"/>
              </a:rPr>
              <a:t> 7</a:t>
            </a:r>
          </a:p>
          <a:p>
            <a:r>
              <a:rPr lang="en-GB" sz="1400" dirty="0">
                <a:latin typeface="Century Gothic" panose="020B0502020202020204" pitchFamily="34" charset="0"/>
              </a:rPr>
              <a:t> 8</a:t>
            </a:r>
            <a:endParaRPr lang="en-GB" sz="1400" dirty="0">
              <a:latin typeface="Century Gothic" panose="020B0502020202020204" pitchFamily="34" charset="0"/>
            </a:endParaRPr>
          </a:p>
        </p:txBody>
      </p:sp>
      <p:sp>
        <p:nvSpPr>
          <p:cNvPr id="13" name="TextBox 12"/>
          <p:cNvSpPr txBox="1"/>
          <p:nvPr/>
        </p:nvSpPr>
        <p:spPr>
          <a:xfrm>
            <a:off x="5139366" y="2231916"/>
            <a:ext cx="1823085" cy="1200329"/>
          </a:xfrm>
          <a:prstGeom prst="rect">
            <a:avLst/>
          </a:prstGeom>
          <a:noFill/>
        </p:spPr>
        <p:txBody>
          <a:bodyPr wrap="square" rtlCol="0">
            <a:spAutoFit/>
          </a:bodyPr>
          <a:lstStyle/>
          <a:p>
            <a:r>
              <a:rPr lang="en-GB" sz="1200" dirty="0">
                <a:latin typeface="Century Gothic" panose="020B0502020202020204" pitchFamily="34" charset="0"/>
              </a:rPr>
              <a:t>Divide each of these fractions by 5; then 6; then 8 and finally by 10.</a:t>
            </a:r>
          </a:p>
          <a:p>
            <a:r>
              <a:rPr lang="en-GB" sz="1200" dirty="0">
                <a:latin typeface="Century Gothic" panose="020B0502020202020204" pitchFamily="34" charset="0"/>
              </a:rPr>
              <a:t>Order your 16 answers by value: highest first.</a:t>
            </a:r>
            <a:endParaRPr lang="en-GB" sz="1200" dirty="0">
              <a:latin typeface="Century Gothic" panose="020B0502020202020204" pitchFamily="34" charset="0"/>
            </a:endParaRPr>
          </a:p>
        </p:txBody>
      </p:sp>
      <p:graphicFrame>
        <p:nvGraphicFramePr>
          <p:cNvPr id="14" name="Table 13"/>
          <p:cNvGraphicFramePr>
            <a:graphicFrameLocks noGrp="1"/>
          </p:cNvGraphicFramePr>
          <p:nvPr>
            <p:extLst/>
          </p:nvPr>
        </p:nvGraphicFramePr>
        <p:xfrm>
          <a:off x="3615690" y="4125935"/>
          <a:ext cx="2522220" cy="1940560"/>
        </p:xfrm>
        <a:graphic>
          <a:graphicData uri="http://schemas.openxmlformats.org/drawingml/2006/table">
            <a:tbl>
              <a:tblPr firstRow="1" bandRow="1">
                <a:tableStyleId>{5C22544A-7EE6-4342-B048-85BDC9FD1C3A}</a:tableStyleId>
              </a:tblPr>
              <a:tblGrid>
                <a:gridCol w="504444">
                  <a:extLst>
                    <a:ext uri="{9D8B030D-6E8A-4147-A177-3AD203B41FA5}">
                      <a16:colId xmlns:a16="http://schemas.microsoft.com/office/drawing/2014/main" val="20000"/>
                    </a:ext>
                  </a:extLst>
                </a:gridCol>
                <a:gridCol w="504444">
                  <a:extLst>
                    <a:ext uri="{9D8B030D-6E8A-4147-A177-3AD203B41FA5}">
                      <a16:colId xmlns:a16="http://schemas.microsoft.com/office/drawing/2014/main" val="20001"/>
                    </a:ext>
                  </a:extLst>
                </a:gridCol>
                <a:gridCol w="504444">
                  <a:extLst>
                    <a:ext uri="{9D8B030D-6E8A-4147-A177-3AD203B41FA5}">
                      <a16:colId xmlns:a16="http://schemas.microsoft.com/office/drawing/2014/main" val="20002"/>
                    </a:ext>
                  </a:extLst>
                </a:gridCol>
                <a:gridCol w="504444">
                  <a:extLst>
                    <a:ext uri="{9D8B030D-6E8A-4147-A177-3AD203B41FA5}">
                      <a16:colId xmlns:a16="http://schemas.microsoft.com/office/drawing/2014/main" val="20003"/>
                    </a:ext>
                  </a:extLst>
                </a:gridCol>
                <a:gridCol w="504444">
                  <a:extLst>
                    <a:ext uri="{9D8B030D-6E8A-4147-A177-3AD203B41FA5}">
                      <a16:colId xmlns:a16="http://schemas.microsoft.com/office/drawing/2014/main" val="20004"/>
                    </a:ext>
                  </a:extLst>
                </a:gridCol>
              </a:tblGrid>
              <a:tr h="370840">
                <a:tc>
                  <a:txBody>
                    <a:bodyPr/>
                    <a:lstStyle/>
                    <a:p>
                      <a:pPr algn="ctr"/>
                      <a:r>
                        <a:rPr lang="en-GB" sz="2400" dirty="0" smtClean="0">
                          <a:latin typeface="Century Gothic" panose="020B0502020202020204" pitchFamily="34" charset="0"/>
                        </a:rPr>
                        <a:t>÷</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smtClean="0">
                          <a:latin typeface="Century Gothic" panose="020B0502020202020204" pitchFamily="34" charset="0"/>
                        </a:rPr>
                        <a:t>⅛</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smtClean="0">
                          <a:latin typeface="Century Gothic" panose="020B0502020202020204" pitchFamily="34" charset="0"/>
                        </a:rPr>
                        <a:t>⅜</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smtClean="0">
                          <a:latin typeface="Century Gothic" panose="020B0502020202020204" pitchFamily="34" charset="0"/>
                        </a:rPr>
                        <a:t>⅝</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smtClean="0">
                          <a:latin typeface="Century Gothic" panose="020B0502020202020204" pitchFamily="34" charset="0"/>
                        </a:rPr>
                        <a:t>⅞</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400" b="1" dirty="0" smtClean="0">
                          <a:solidFill>
                            <a:schemeClr val="bg1"/>
                          </a:solidFill>
                          <a:latin typeface="Century Gothic" panose="020B0502020202020204" pitchFamily="34" charset="0"/>
                        </a:rPr>
                        <a:t>4</a:t>
                      </a:r>
                      <a:endParaRPr lang="en-GB" sz="1400" b="1" dirty="0">
                        <a:solidFill>
                          <a:schemeClr val="bg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1400" b="1" dirty="0" smtClean="0">
                          <a:solidFill>
                            <a:schemeClr val="bg1"/>
                          </a:solidFill>
                          <a:latin typeface="Century Gothic" panose="020B0502020202020204" pitchFamily="34" charset="0"/>
                        </a:rPr>
                        <a:t>6</a:t>
                      </a:r>
                      <a:endParaRPr lang="en-GB" sz="1400" b="1" dirty="0">
                        <a:solidFill>
                          <a:schemeClr val="bg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lang="en-GB" sz="1400" b="1" dirty="0" smtClean="0">
                          <a:solidFill>
                            <a:schemeClr val="bg1"/>
                          </a:solidFill>
                          <a:latin typeface="Century Gothic" panose="020B0502020202020204" pitchFamily="34" charset="0"/>
                        </a:rPr>
                        <a:t>8</a:t>
                      </a:r>
                      <a:endParaRPr lang="en-GB" sz="1400" b="1" dirty="0">
                        <a:solidFill>
                          <a:schemeClr val="bg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pPr algn="ctr"/>
                      <a:r>
                        <a:rPr lang="en-GB" sz="1400" b="1" dirty="0" smtClean="0">
                          <a:solidFill>
                            <a:schemeClr val="bg1"/>
                          </a:solidFill>
                          <a:latin typeface="Century Gothic" panose="020B0502020202020204" pitchFamily="34" charset="0"/>
                        </a:rPr>
                        <a:t>10</a:t>
                      </a:r>
                      <a:endParaRPr lang="en-GB" sz="1400" b="1" dirty="0">
                        <a:solidFill>
                          <a:schemeClr val="bg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5" name="TextBox 14"/>
          <p:cNvSpPr txBox="1"/>
          <p:nvPr/>
        </p:nvSpPr>
        <p:spPr>
          <a:xfrm>
            <a:off x="6172961" y="4473946"/>
            <a:ext cx="1383030" cy="1015663"/>
          </a:xfrm>
          <a:prstGeom prst="rect">
            <a:avLst/>
          </a:prstGeom>
          <a:noFill/>
        </p:spPr>
        <p:txBody>
          <a:bodyPr wrap="square" rtlCol="0">
            <a:spAutoFit/>
          </a:bodyPr>
          <a:lstStyle/>
          <a:p>
            <a:r>
              <a:rPr lang="en-GB" sz="1200" dirty="0">
                <a:latin typeface="Century Gothic" panose="020B0502020202020204" pitchFamily="34" charset="0"/>
              </a:rPr>
              <a:t>What do you notice when you complete the table to the left?</a:t>
            </a:r>
            <a:endParaRPr lang="en-GB" sz="1200" dirty="0">
              <a:latin typeface="Century Gothic" panose="020B0502020202020204" pitchFamily="34" charset="0"/>
            </a:endParaRPr>
          </a:p>
        </p:txBody>
      </p:sp>
      <p:graphicFrame>
        <p:nvGraphicFramePr>
          <p:cNvPr id="16" name="Table 15"/>
          <p:cNvGraphicFramePr>
            <a:graphicFrameLocks noGrp="1"/>
          </p:cNvGraphicFramePr>
          <p:nvPr>
            <p:extLst/>
          </p:nvPr>
        </p:nvGraphicFramePr>
        <p:xfrm>
          <a:off x="7583433" y="3140968"/>
          <a:ext cx="2696928" cy="1483360"/>
        </p:xfrm>
        <a:graphic>
          <a:graphicData uri="http://schemas.openxmlformats.org/drawingml/2006/table">
            <a:tbl>
              <a:tblPr firstRow="1" bandRow="1">
                <a:tableStyleId>{5C22544A-7EE6-4342-B048-85BDC9FD1C3A}</a:tableStyleId>
              </a:tblPr>
              <a:tblGrid>
                <a:gridCol w="632557">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1104251">
                  <a:extLst>
                    <a:ext uri="{9D8B030D-6E8A-4147-A177-3AD203B41FA5}">
                      <a16:colId xmlns:a16="http://schemas.microsoft.com/office/drawing/2014/main" val="20002"/>
                    </a:ext>
                  </a:extLst>
                </a:gridCol>
              </a:tblGrid>
              <a:tr h="370840">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latin typeface="Century Gothic" panose="020B0502020202020204" pitchFamily="34" charset="0"/>
                        </a:rPr>
                        <a:t>  &lt; 5</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latin typeface="Century Gothic" panose="020B0502020202020204" pitchFamily="34" charset="0"/>
                        </a:rPr>
                        <a:t>   &gt; 5</a:t>
                      </a:r>
                      <a:endParaRPr lang="en-GB" sz="16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400" dirty="0" smtClean="0">
                          <a:latin typeface="Century Gothic" panose="020B0502020202020204" pitchFamily="34" charset="0"/>
                        </a:rPr>
                        <a:t>÷5</a:t>
                      </a:r>
                      <a:endParaRPr lang="en-GB" sz="1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1400" dirty="0" smtClean="0">
                          <a:latin typeface="Century Gothic" panose="020B0502020202020204" pitchFamily="34" charset="0"/>
                        </a:rPr>
                        <a:t>÷8</a:t>
                      </a:r>
                      <a:endParaRPr lang="en-GB" sz="1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lang="en-GB" sz="1400" dirty="0" smtClean="0">
                          <a:latin typeface="Century Gothic" panose="020B0502020202020204" pitchFamily="34" charset="0"/>
                        </a:rPr>
                        <a:t>÷10</a:t>
                      </a:r>
                      <a:endParaRPr lang="en-GB" sz="1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7"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6" name="Slide Number Placeholder 5"/>
          <p:cNvSpPr>
            <a:spLocks noGrp="1"/>
          </p:cNvSpPr>
          <p:nvPr>
            <p:ph type="sldNum" sz="quarter" idx="12"/>
          </p:nvPr>
        </p:nvSpPr>
        <p:spPr/>
        <p:txBody>
          <a:bodyPr/>
          <a:lstStyle/>
          <a:p>
            <a:fld id="{2AB5F3F0-7E87-48B0-94BB-7E37CB4CA4F1}" type="slidenum">
              <a:rPr lang="en-GB" smtClean="0"/>
              <a:t>8</a:t>
            </a:fld>
            <a:endParaRPr lang="en-GB" dirty="0"/>
          </a:p>
        </p:txBody>
      </p:sp>
    </p:spTree>
    <p:extLst>
      <p:ext uri="{BB962C8B-B14F-4D97-AF65-F5344CB8AC3E}">
        <p14:creationId xmlns:p14="http://schemas.microsoft.com/office/powerpoint/2010/main" val="1868757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6156642"/>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31589">
                  <a:extLst>
                    <a:ext uri="{9D8B030D-6E8A-4147-A177-3AD203B41FA5}">
                      <a16:colId xmlns:a16="http://schemas.microsoft.com/office/drawing/2014/main" val="20001"/>
                    </a:ext>
                  </a:extLst>
                </a:gridCol>
                <a:gridCol w="508216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4: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Statistics: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Calculate and interpret the mean as an average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term mean is the average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Find the mean of a given set of numbers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Let pupils become familiar with the term mean, as in average.</a:t>
                      </a:r>
                    </a:p>
                    <a:p>
                      <a:pPr marL="171450" indent="-171450">
                        <a:buFont typeface="Arial" panose="020B0604020202020204" pitchFamily="34" charset="0"/>
                        <a:buChar char="•"/>
                      </a:pPr>
                      <a:r>
                        <a:rPr lang="en-GB" sz="1200" baseline="0" dirty="0" smtClean="0">
                          <a:latin typeface="Century Gothic" panose="020B0502020202020204" pitchFamily="34" charset="0"/>
                        </a:rPr>
                        <a:t>Explain briefly about other terms such as mode and median.</a:t>
                      </a:r>
                    </a:p>
                    <a:p>
                      <a:pPr marL="171450" indent="-171450">
                        <a:buFont typeface="Arial" panose="020B0604020202020204" pitchFamily="34" charset="0"/>
                        <a:buChar char="•"/>
                      </a:pPr>
                      <a:r>
                        <a:rPr lang="en-GB" sz="1200" baseline="0" dirty="0" smtClean="0">
                          <a:latin typeface="Century Gothic" panose="020B0502020202020204" pitchFamily="34" charset="0"/>
                        </a:rPr>
                        <a:t>Use pupil heights to demonstrate the difference between the mean and mode and median.</a:t>
                      </a:r>
                    </a:p>
                    <a:p>
                      <a:pPr marL="171450" indent="-171450">
                        <a:buFont typeface="Arial" panose="020B0604020202020204" pitchFamily="34" charset="0"/>
                        <a:buChar char="•"/>
                      </a:pPr>
                      <a:r>
                        <a:rPr lang="en-GB" sz="1200" baseline="0" dirty="0" smtClean="0">
                          <a:latin typeface="Century Gothic" panose="020B0502020202020204" pitchFamily="34" charset="0"/>
                        </a:rPr>
                        <a:t>Let groups of pupils provide you with information about various things, such as number pages they have read in their present book, and then work out the mean together.</a:t>
                      </a:r>
                    </a:p>
                  </a:txBody>
                  <a:tcPr/>
                </a:tc>
                <a:tc>
                  <a:txBody>
                    <a:bodyPr/>
                    <a:lstStyle/>
                    <a:p>
                      <a:r>
                        <a:rPr lang="en-GB" sz="1200" baseline="0" dirty="0" smtClean="0">
                          <a:latin typeface="Century Gothic" panose="020B0502020202020204" pitchFamily="34" charset="0"/>
                        </a:rPr>
                        <a:t>What is the mean of the following sets of numbers?:</a:t>
                      </a:r>
                    </a:p>
                    <a:p>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24, 98, 67, 91 and 105                           44, 78, 97, 121 and 125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56, 45, 23, 46, 98 and 61                       66, 54, 17, 99, 101 and 59</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24, 98, 77, 36, 89, 23, 90 and 43        14, 88, 37, 34, 77, 21, 80 and 46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                   </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Show 4 different numbers whose mean is 25.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Show 6 different numbers whose mean is 25.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Show 10 different numbers whose mean is 35.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Show 8 different numbers whose mean is 23.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Show 5 different numbers whose mean is 250. </a:t>
                      </a:r>
                    </a:p>
                  </a:txBody>
                  <a:tcPr/>
                </a:tc>
                <a:extLst>
                  <a:ext uri="{0D108BD9-81ED-4DB2-BD59-A6C34878D82A}">
                    <a16:rowId xmlns:a16="http://schemas.microsoft.com/office/drawing/2014/main" val="10004"/>
                  </a:ext>
                </a:extLst>
              </a:tr>
              <a:tr h="1117282">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Bob plays cricket and he is very keen to find out how he is doing.</a:t>
                      </a:r>
                    </a:p>
                    <a:p>
                      <a:r>
                        <a:rPr lang="en-GB" sz="1200" baseline="0" dirty="0" smtClean="0">
                          <a:latin typeface="Century Gothic" panose="020B0502020202020204" pitchFamily="34" charset="0"/>
                        </a:rPr>
                        <a:t>In his first 5 innings he scores: 26; 72; 66; 90 and 31. In his sixth innings he scores 89. </a:t>
                      </a:r>
                    </a:p>
                    <a:p>
                      <a:r>
                        <a:rPr lang="en-GB" sz="1200" baseline="0" dirty="0" smtClean="0">
                          <a:latin typeface="Century Gothic" panose="020B0502020202020204" pitchFamily="34" charset="0"/>
                        </a:rPr>
                        <a:t>How much was this above the mean score (over the first five innings)? </a:t>
                      </a: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What is the mean of the following sets of numbers: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12.5;   31.8;    8.7;   11. 8</a:t>
                      </a:r>
                      <a:r>
                        <a:rPr lang="en-GB" sz="1200" baseline="0" dirty="0" smtClean="0">
                          <a:latin typeface="Century Gothic" panose="020B0502020202020204" pitchFamily="34" charset="0"/>
                        </a:rPr>
                        <a:t>                9.8;    7.6;    5.4;  11.2</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23.7;  34.7;   9.9;  12.5                  11.8;   12.7;   12.9;   23.1; 16.7               </a:t>
                      </a:r>
                      <a:r>
                        <a:rPr lang="en-GB" sz="1200" dirty="0" smtClean="0">
                          <a:latin typeface="Century Gothic" panose="020B0502020202020204" pitchFamily="34" charset="0"/>
                        </a:rPr>
                        <a:t>                    </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9</a:t>
            </a:fld>
            <a:endParaRPr lang="en-GB" dirty="0"/>
          </a:p>
        </p:txBody>
      </p:sp>
    </p:spTree>
    <p:extLst>
      <p:ext uri="{BB962C8B-B14F-4D97-AF65-F5344CB8AC3E}">
        <p14:creationId xmlns:p14="http://schemas.microsoft.com/office/powerpoint/2010/main" val="18653580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174352"/>
          <a:ext cx="8564137" cy="619760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4: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Statistics: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Calculate and interpret the mean as an average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3">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term mean is the average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Find the mean of a given set of numbers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mean of the following set is 12; what is the missing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10;   13;   17;</a:t>
                      </a:r>
                      <a:r>
                        <a:rPr lang="en-GB" sz="1200" kern="1200" baseline="0" dirty="0" smtClean="0">
                          <a:solidFill>
                            <a:schemeClr val="dk1"/>
                          </a:solidFill>
                          <a:effectLst/>
                          <a:latin typeface="Century Gothic" panose="020B0502020202020204" pitchFamily="34" charset="0"/>
                          <a:ea typeface="+mn-ea"/>
                          <a:cs typeface="+mn-cs"/>
                        </a:rPr>
                        <a:t>  x  ;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mean of the following set is 30; what is the missing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25;   x;  26;   31;    32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mean of the following set is 140; what is the missing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112;   148;   155;</a:t>
                      </a:r>
                      <a:r>
                        <a:rPr lang="en-GB" sz="1200" kern="1200" baseline="0" dirty="0" smtClean="0">
                          <a:solidFill>
                            <a:schemeClr val="dk1"/>
                          </a:solidFill>
                          <a:effectLst/>
                          <a:latin typeface="Century Gothic" panose="020B0502020202020204" pitchFamily="34" charset="0"/>
                          <a:ea typeface="+mn-ea"/>
                          <a:cs typeface="+mn-cs"/>
                        </a:rPr>
                        <a:t>  x  ; 168</a:t>
                      </a: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p>
                  </a:txBody>
                  <a:tcPr/>
                </a:tc>
                <a:tc rowSpan="2">
                  <a:txBody>
                    <a:bodyPr/>
                    <a:lstStyle/>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The bar</a:t>
                      </a:r>
                      <a:r>
                        <a:rPr lang="en-GB" sz="1200" baseline="0" dirty="0" smtClean="0">
                          <a:latin typeface="Century Gothic" panose="020B0502020202020204" pitchFamily="34" charset="0"/>
                        </a:rPr>
                        <a:t> chart shows the number of boxes of fruit sold in one hour in a busy supermarket. What is the mean?</a:t>
                      </a:r>
                    </a:p>
                    <a:p>
                      <a:pPr marL="0" indent="0">
                        <a:buFont typeface="Arial" panose="020B0604020202020204" pitchFamily="34" charset="0"/>
                        <a:buNone/>
                      </a:pPr>
                      <a:r>
                        <a:rPr lang="en-GB" sz="1200" baseline="0" dirty="0" smtClean="0">
                          <a:latin typeface="Century Gothic" panose="020B0502020202020204" pitchFamily="34" charset="0"/>
                        </a:rPr>
                        <a:t>If the mean was 30 boxes, show one possible bar chart of the sales.</a:t>
                      </a:r>
                    </a:p>
                  </a:txBody>
                  <a:tcPr>
                    <a:solidFill>
                      <a:schemeClr val="accent3">
                        <a:lumMod val="20000"/>
                        <a:lumOff val="80000"/>
                      </a:schemeClr>
                    </a:solidFill>
                  </a:tcPr>
                </a:tc>
                <a:extLst>
                  <a:ext uri="{0D108BD9-81ED-4DB2-BD59-A6C34878D82A}">
                    <a16:rowId xmlns:a16="http://schemas.microsoft.com/office/drawing/2014/main" val="10003"/>
                  </a:ext>
                </a:extLst>
              </a:tr>
              <a:tr h="383484">
                <a:tc vMerge="1">
                  <a:txBody>
                    <a:bodyPr/>
                    <a:lstStyle/>
                    <a:p>
                      <a:endParaRPr lang="en-GB"/>
                    </a:p>
                  </a:txBody>
                  <a:tcPr/>
                </a:tc>
                <a:tc row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noFill/>
                  </a:tcPr>
                </a:tc>
                <a:tc vMerge="1">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1049800">
                <a:tc vMerge="1">
                  <a:txBody>
                    <a:bodyPr/>
                    <a:lstStyle/>
                    <a:p>
                      <a:endParaRPr lang="en-GB"/>
                    </a:p>
                  </a:txBody>
                  <a:tcPr/>
                </a:tc>
                <a:tc vMerge="1">
                  <a:txBody>
                    <a:bodyPr/>
                    <a:lstStyle/>
                    <a:p>
                      <a:endParaRPr lang="en-GB"/>
                    </a:p>
                  </a:txBody>
                  <a:tcPr/>
                </a:tc>
                <a:tc>
                  <a:txBody>
                    <a:bodyPr/>
                    <a:lstStyle/>
                    <a:p>
                      <a:r>
                        <a:rPr lang="en-GB" sz="1200" kern="1200" dirty="0" smtClean="0">
                          <a:solidFill>
                            <a:schemeClr val="dk1"/>
                          </a:solidFill>
                          <a:effectLst/>
                          <a:latin typeface="Century Gothic" panose="020B0502020202020204" pitchFamily="34" charset="0"/>
                          <a:ea typeface="+mn-ea"/>
                          <a:cs typeface="+mn-cs"/>
                        </a:rPr>
                        <a:t>The mean score in six spelling tests, with 20 questions, is 15.</a:t>
                      </a:r>
                    </a:p>
                    <a:p>
                      <a:r>
                        <a:rPr lang="en-GB" sz="1200" kern="1200" dirty="0" smtClean="0">
                          <a:solidFill>
                            <a:schemeClr val="dk1"/>
                          </a:solidFill>
                          <a:effectLst/>
                          <a:latin typeface="Century Gothic" panose="020B0502020202020204" pitchFamily="34" charset="0"/>
                          <a:ea typeface="+mn-ea"/>
                          <a:cs typeface="+mn-cs"/>
                        </a:rPr>
                        <a:t>Five of the scores were: 13, 12, 17, 18, 16 </a:t>
                      </a:r>
                    </a:p>
                    <a:p>
                      <a:r>
                        <a:rPr lang="en-GB" sz="1200" kern="1200" dirty="0" smtClean="0">
                          <a:solidFill>
                            <a:schemeClr val="dk1"/>
                          </a:solidFill>
                          <a:effectLst/>
                          <a:latin typeface="Century Gothic" panose="020B0502020202020204" pitchFamily="34" charset="0"/>
                          <a:ea typeface="+mn-ea"/>
                          <a:cs typeface="+mn-cs"/>
                        </a:rPr>
                        <a:t>What was the missing score?</a:t>
                      </a:r>
                    </a:p>
                    <a:p>
                      <a:r>
                        <a:rPr lang="en-GB" sz="1200" kern="1200" dirty="0" smtClean="0">
                          <a:solidFill>
                            <a:schemeClr val="dk1"/>
                          </a:solidFill>
                          <a:effectLst/>
                          <a:latin typeface="Century Gothic" panose="020B0502020202020204" pitchFamily="34" charset="0"/>
                          <a:ea typeface="+mn-ea"/>
                          <a:cs typeface="+mn-cs"/>
                        </a:rPr>
                        <a:t>The mean score in six spelling tests,</a:t>
                      </a:r>
                      <a:r>
                        <a:rPr lang="en-GB" sz="1200" kern="1200" baseline="0" dirty="0" smtClean="0">
                          <a:solidFill>
                            <a:schemeClr val="dk1"/>
                          </a:solidFill>
                          <a:effectLst/>
                          <a:latin typeface="Century Gothic" panose="020B0502020202020204" pitchFamily="34" charset="0"/>
                          <a:ea typeface="+mn-ea"/>
                          <a:cs typeface="+mn-cs"/>
                        </a:rPr>
                        <a:t> with 25 questions is 17.</a:t>
                      </a:r>
                    </a:p>
                    <a:p>
                      <a:r>
                        <a:rPr lang="en-GB" sz="1200" kern="1200" baseline="0" dirty="0" smtClean="0">
                          <a:solidFill>
                            <a:schemeClr val="dk1"/>
                          </a:solidFill>
                          <a:effectLst/>
                          <a:latin typeface="Century Gothic" panose="020B0502020202020204" pitchFamily="34" charset="0"/>
                          <a:ea typeface="+mn-ea"/>
                          <a:cs typeface="+mn-cs"/>
                        </a:rPr>
                        <a:t>Nine of the scores were: 12; 24; 17; 22; 16;</a:t>
                      </a:r>
                    </a:p>
                    <a:p>
                      <a:r>
                        <a:rPr lang="en-GB" sz="1200" kern="1200" baseline="0" dirty="0" smtClean="0">
                          <a:solidFill>
                            <a:schemeClr val="dk1"/>
                          </a:solidFill>
                          <a:effectLst/>
                          <a:latin typeface="Century Gothic" panose="020B0502020202020204" pitchFamily="34" charset="0"/>
                          <a:ea typeface="+mn-ea"/>
                          <a:cs typeface="+mn-cs"/>
                        </a:rPr>
                        <a:t>What is the missing score? </a:t>
                      </a:r>
                      <a:endParaRPr lang="en-GB" sz="1200" kern="1200" dirty="0" smtClean="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5665" y="1565415"/>
            <a:ext cx="2381250" cy="2266950"/>
          </a:xfrm>
          <a:prstGeom prst="rect">
            <a:avLst/>
          </a:prstGeom>
        </p:spPr>
      </p:pic>
      <p:sp>
        <p:nvSpPr>
          <p:cNvPr id="6" name="TextBox 5"/>
          <p:cNvSpPr txBox="1"/>
          <p:nvPr/>
        </p:nvSpPr>
        <p:spPr>
          <a:xfrm>
            <a:off x="7467600" y="2684358"/>
            <a:ext cx="320040" cy="215444"/>
          </a:xfrm>
          <a:prstGeom prst="rect">
            <a:avLst/>
          </a:prstGeom>
          <a:noFill/>
        </p:spPr>
        <p:txBody>
          <a:bodyPr wrap="square" rtlCol="0">
            <a:spAutoFit/>
          </a:bodyPr>
          <a:lstStyle/>
          <a:p>
            <a:r>
              <a:rPr lang="en-GB" sz="800" dirty="0">
                <a:latin typeface="Century Gothic" panose="020B0502020202020204" pitchFamily="34" charset="0"/>
              </a:rPr>
              <a:t>35</a:t>
            </a:r>
            <a:endParaRPr lang="en-GB" sz="800" dirty="0">
              <a:latin typeface="Century Gothic" panose="020B0502020202020204" pitchFamily="34" charset="0"/>
            </a:endParaRPr>
          </a:p>
        </p:txBody>
      </p:sp>
      <p:sp>
        <p:nvSpPr>
          <p:cNvPr id="7" name="TextBox 6"/>
          <p:cNvSpPr txBox="1"/>
          <p:nvPr/>
        </p:nvSpPr>
        <p:spPr>
          <a:xfrm>
            <a:off x="7858753" y="2690479"/>
            <a:ext cx="320040" cy="215444"/>
          </a:xfrm>
          <a:prstGeom prst="rect">
            <a:avLst/>
          </a:prstGeom>
          <a:noFill/>
        </p:spPr>
        <p:txBody>
          <a:bodyPr wrap="square" rtlCol="0">
            <a:spAutoFit/>
          </a:bodyPr>
          <a:lstStyle/>
          <a:p>
            <a:r>
              <a:rPr lang="en-GB" sz="800" dirty="0">
                <a:latin typeface="Century Gothic" panose="020B0502020202020204" pitchFamily="34" charset="0"/>
              </a:rPr>
              <a:t>30</a:t>
            </a:r>
            <a:endParaRPr lang="en-GB" sz="800" dirty="0">
              <a:latin typeface="Century Gothic" panose="020B0502020202020204" pitchFamily="34" charset="0"/>
            </a:endParaRPr>
          </a:p>
        </p:txBody>
      </p:sp>
      <p:sp>
        <p:nvSpPr>
          <p:cNvPr id="8" name="TextBox 7"/>
          <p:cNvSpPr txBox="1"/>
          <p:nvPr/>
        </p:nvSpPr>
        <p:spPr>
          <a:xfrm>
            <a:off x="8178793" y="3255777"/>
            <a:ext cx="320040" cy="215444"/>
          </a:xfrm>
          <a:prstGeom prst="rect">
            <a:avLst/>
          </a:prstGeom>
          <a:noFill/>
        </p:spPr>
        <p:txBody>
          <a:bodyPr wrap="square" rtlCol="0">
            <a:spAutoFit/>
          </a:bodyPr>
          <a:lstStyle/>
          <a:p>
            <a:r>
              <a:rPr lang="en-GB" sz="800" dirty="0">
                <a:latin typeface="Century Gothic" panose="020B0502020202020204" pitchFamily="34" charset="0"/>
              </a:rPr>
              <a:t>1</a:t>
            </a:r>
            <a:r>
              <a:rPr lang="en-GB" sz="800" dirty="0">
                <a:latin typeface="Century Gothic" panose="020B0502020202020204" pitchFamily="34" charset="0"/>
              </a:rPr>
              <a:t>0</a:t>
            </a:r>
            <a:endParaRPr lang="en-GB" sz="800" dirty="0">
              <a:latin typeface="Century Gothic" panose="020B0502020202020204" pitchFamily="34" charset="0"/>
            </a:endParaRPr>
          </a:p>
        </p:txBody>
      </p:sp>
      <p:sp>
        <p:nvSpPr>
          <p:cNvPr id="9" name="TextBox 8"/>
          <p:cNvSpPr txBox="1"/>
          <p:nvPr/>
        </p:nvSpPr>
        <p:spPr>
          <a:xfrm>
            <a:off x="8498833" y="2709788"/>
            <a:ext cx="320040" cy="215444"/>
          </a:xfrm>
          <a:prstGeom prst="rect">
            <a:avLst/>
          </a:prstGeom>
          <a:noFill/>
        </p:spPr>
        <p:txBody>
          <a:bodyPr wrap="square" rtlCol="0">
            <a:spAutoFit/>
          </a:bodyPr>
          <a:lstStyle/>
          <a:p>
            <a:r>
              <a:rPr lang="en-GB" sz="800" dirty="0">
                <a:latin typeface="Century Gothic" panose="020B0502020202020204" pitchFamily="34" charset="0"/>
              </a:rPr>
              <a:t>25</a:t>
            </a:r>
            <a:endParaRPr lang="en-GB" sz="800" dirty="0">
              <a:latin typeface="Century Gothic" panose="020B0502020202020204" pitchFamily="34" charset="0"/>
            </a:endParaRPr>
          </a:p>
        </p:txBody>
      </p:sp>
      <p:sp>
        <p:nvSpPr>
          <p:cNvPr id="10" name="TextBox 9"/>
          <p:cNvSpPr txBox="1"/>
          <p:nvPr/>
        </p:nvSpPr>
        <p:spPr>
          <a:xfrm>
            <a:off x="8873208" y="2709953"/>
            <a:ext cx="320040" cy="215444"/>
          </a:xfrm>
          <a:prstGeom prst="rect">
            <a:avLst/>
          </a:prstGeom>
          <a:noFill/>
        </p:spPr>
        <p:txBody>
          <a:bodyPr wrap="square" rtlCol="0">
            <a:spAutoFit/>
          </a:bodyPr>
          <a:lstStyle/>
          <a:p>
            <a:r>
              <a:rPr lang="en-GB" sz="800" dirty="0">
                <a:latin typeface="Century Gothic" panose="020B0502020202020204" pitchFamily="34" charset="0"/>
              </a:rPr>
              <a:t>40</a:t>
            </a:r>
            <a:endParaRPr lang="en-GB" sz="800" dirty="0">
              <a:latin typeface="Century Gothic" panose="020B0502020202020204" pitchFamily="34" charset="0"/>
            </a:endParaRPr>
          </a:p>
        </p:txBody>
      </p:sp>
      <p:sp>
        <p:nvSpPr>
          <p:cNvPr id="11" name="TextBox 10"/>
          <p:cNvSpPr txBox="1"/>
          <p:nvPr/>
        </p:nvSpPr>
        <p:spPr>
          <a:xfrm>
            <a:off x="9286875" y="3516377"/>
            <a:ext cx="320040" cy="215444"/>
          </a:xfrm>
          <a:prstGeom prst="rect">
            <a:avLst/>
          </a:prstGeom>
          <a:noFill/>
        </p:spPr>
        <p:txBody>
          <a:bodyPr wrap="square" rtlCol="0">
            <a:spAutoFit/>
          </a:bodyPr>
          <a:lstStyle/>
          <a:p>
            <a:r>
              <a:rPr lang="en-GB" sz="800" dirty="0">
                <a:solidFill>
                  <a:schemeClr val="bg1"/>
                </a:solidFill>
                <a:latin typeface="Century Gothic" panose="020B0502020202020204" pitchFamily="34" charset="0"/>
              </a:rPr>
              <a:t>4</a:t>
            </a:r>
            <a:endParaRPr lang="en-GB" sz="800" dirty="0">
              <a:solidFill>
                <a:schemeClr val="bg1"/>
              </a:solidFill>
              <a:latin typeface="Century Gothic" panose="020B0502020202020204" pitchFamily="34" charset="0"/>
            </a:endParaRPr>
          </a:p>
        </p:txBody>
      </p:sp>
      <p:sp>
        <p:nvSpPr>
          <p:cNvPr id="17" name="TextBox 16"/>
          <p:cNvSpPr txBox="1"/>
          <p:nvPr/>
        </p:nvSpPr>
        <p:spPr>
          <a:xfrm>
            <a:off x="5267158" y="3945255"/>
            <a:ext cx="1663232" cy="2462213"/>
          </a:xfrm>
          <a:prstGeom prst="rect">
            <a:avLst/>
          </a:prstGeom>
          <a:noFill/>
        </p:spPr>
        <p:txBody>
          <a:bodyPr wrap="square" rtlCol="0">
            <a:spAutoFit/>
          </a:bodyPr>
          <a:lstStyle/>
          <a:p>
            <a:r>
              <a:rPr lang="en-GB" sz="1100" dirty="0">
                <a:latin typeface="Century Gothic" panose="020B0502020202020204" pitchFamily="34" charset="0"/>
              </a:rPr>
              <a:t>The table shows the temperature within a boiler over a 10 minute period.</a:t>
            </a:r>
          </a:p>
          <a:p>
            <a:r>
              <a:rPr lang="en-GB" sz="1100" dirty="0">
                <a:latin typeface="Century Gothic" panose="020B0502020202020204" pitchFamily="34" charset="0"/>
              </a:rPr>
              <a:t>What is the mean temperature of the water over this 10 minutes?</a:t>
            </a:r>
          </a:p>
          <a:p>
            <a:r>
              <a:rPr lang="en-GB" sz="1100" dirty="0">
                <a:latin typeface="Century Gothic" panose="020B0502020202020204" pitchFamily="34" charset="0"/>
              </a:rPr>
              <a:t>If you look at the mid point between the highest and lowest temperature, how does that differ from the mean?</a:t>
            </a:r>
            <a:endParaRPr lang="en-GB" sz="1100" dirty="0">
              <a:latin typeface="Century Gothic" panose="020B0502020202020204" pitchFamily="34" charset="0"/>
            </a:endParaRPr>
          </a:p>
        </p:txBody>
      </p:sp>
      <p:sp>
        <p:nvSpPr>
          <p:cNvPr id="21"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13" name="TextBox 12"/>
          <p:cNvSpPr txBox="1"/>
          <p:nvPr/>
        </p:nvSpPr>
        <p:spPr>
          <a:xfrm>
            <a:off x="3510844" y="4296271"/>
            <a:ext cx="1767604" cy="1892826"/>
          </a:xfrm>
          <a:prstGeom prst="rect">
            <a:avLst/>
          </a:prstGeom>
          <a:noFill/>
          <a:ln>
            <a:solidFill>
              <a:schemeClr val="tx1"/>
            </a:solidFill>
          </a:ln>
        </p:spPr>
        <p:txBody>
          <a:bodyPr wrap="square" rtlCol="0">
            <a:spAutoFit/>
          </a:bodyPr>
          <a:lstStyle/>
          <a:p>
            <a:r>
              <a:rPr lang="en-GB" sz="900" b="1" dirty="0">
                <a:latin typeface="Century Gothic" panose="020B0502020202020204" pitchFamily="34" charset="0"/>
              </a:rPr>
              <a:t>Time (Minutes)      Temp (°C)</a:t>
            </a:r>
          </a:p>
          <a:p>
            <a:endParaRPr lang="en-GB" sz="900" b="1" dirty="0">
              <a:latin typeface="Century Gothic" panose="020B0502020202020204" pitchFamily="34" charset="0"/>
            </a:endParaRPr>
          </a:p>
          <a:p>
            <a:r>
              <a:rPr lang="en-GB" sz="900" b="1" dirty="0">
                <a:latin typeface="Century Gothic" panose="020B0502020202020204" pitchFamily="34" charset="0"/>
              </a:rPr>
              <a:t> </a:t>
            </a:r>
            <a:r>
              <a:rPr lang="en-GB" sz="900" b="1" dirty="0">
                <a:latin typeface="Century Gothic" panose="020B0502020202020204" pitchFamily="34" charset="0"/>
              </a:rPr>
              <a:t>          0                        16</a:t>
            </a:r>
          </a:p>
          <a:p>
            <a:r>
              <a:rPr lang="en-GB" sz="900" b="1" dirty="0">
                <a:latin typeface="Century Gothic" panose="020B0502020202020204" pitchFamily="34" charset="0"/>
              </a:rPr>
              <a:t> </a:t>
            </a:r>
            <a:r>
              <a:rPr lang="en-GB" sz="900" b="1" dirty="0">
                <a:latin typeface="Century Gothic" panose="020B0502020202020204" pitchFamily="34" charset="0"/>
              </a:rPr>
              <a:t>          1                        23                            </a:t>
            </a:r>
          </a:p>
          <a:p>
            <a:r>
              <a:rPr lang="en-GB" sz="900" b="1" dirty="0">
                <a:latin typeface="Century Gothic" panose="020B0502020202020204" pitchFamily="34" charset="0"/>
              </a:rPr>
              <a:t> </a:t>
            </a:r>
            <a:r>
              <a:rPr lang="en-GB" sz="900" b="1" dirty="0">
                <a:latin typeface="Century Gothic" panose="020B0502020202020204" pitchFamily="34" charset="0"/>
              </a:rPr>
              <a:t>          2                        32                             </a:t>
            </a:r>
          </a:p>
          <a:p>
            <a:r>
              <a:rPr lang="en-GB" sz="900" b="1" dirty="0">
                <a:latin typeface="Century Gothic" panose="020B0502020202020204" pitchFamily="34" charset="0"/>
              </a:rPr>
              <a:t> </a:t>
            </a:r>
            <a:r>
              <a:rPr lang="en-GB" sz="900" b="1" dirty="0">
                <a:latin typeface="Century Gothic" panose="020B0502020202020204" pitchFamily="34" charset="0"/>
              </a:rPr>
              <a:t>          3                        43               </a:t>
            </a:r>
          </a:p>
          <a:p>
            <a:r>
              <a:rPr lang="en-GB" sz="900" b="1" dirty="0">
                <a:latin typeface="Century Gothic" panose="020B0502020202020204" pitchFamily="34" charset="0"/>
              </a:rPr>
              <a:t> </a:t>
            </a:r>
            <a:r>
              <a:rPr lang="en-GB" sz="900" b="1" dirty="0">
                <a:latin typeface="Century Gothic" panose="020B0502020202020204" pitchFamily="34" charset="0"/>
              </a:rPr>
              <a:t>          4                        54            </a:t>
            </a:r>
          </a:p>
          <a:p>
            <a:r>
              <a:rPr lang="en-GB" sz="900" b="1" dirty="0">
                <a:latin typeface="Century Gothic" panose="020B0502020202020204" pitchFamily="34" charset="0"/>
              </a:rPr>
              <a:t> </a:t>
            </a:r>
            <a:r>
              <a:rPr lang="en-GB" sz="900" b="1" dirty="0">
                <a:latin typeface="Century Gothic" panose="020B0502020202020204" pitchFamily="34" charset="0"/>
              </a:rPr>
              <a:t>          5                        60             </a:t>
            </a:r>
          </a:p>
          <a:p>
            <a:r>
              <a:rPr lang="en-GB" sz="900" b="1" dirty="0">
                <a:latin typeface="Century Gothic" panose="020B0502020202020204" pitchFamily="34" charset="0"/>
              </a:rPr>
              <a:t> </a:t>
            </a:r>
            <a:r>
              <a:rPr lang="en-GB" sz="900" b="1" dirty="0">
                <a:latin typeface="Century Gothic" panose="020B0502020202020204" pitchFamily="34" charset="0"/>
              </a:rPr>
              <a:t>          6                        68</a:t>
            </a:r>
          </a:p>
          <a:p>
            <a:r>
              <a:rPr lang="en-GB" sz="900" b="1" dirty="0">
                <a:latin typeface="Century Gothic" panose="020B0502020202020204" pitchFamily="34" charset="0"/>
              </a:rPr>
              <a:t> </a:t>
            </a:r>
            <a:r>
              <a:rPr lang="en-GB" sz="900" b="1" dirty="0">
                <a:latin typeface="Century Gothic" panose="020B0502020202020204" pitchFamily="34" charset="0"/>
              </a:rPr>
              <a:t>          7                        75    </a:t>
            </a:r>
          </a:p>
          <a:p>
            <a:r>
              <a:rPr lang="en-GB" sz="900" b="1" dirty="0">
                <a:latin typeface="Century Gothic" panose="020B0502020202020204" pitchFamily="34" charset="0"/>
              </a:rPr>
              <a:t> </a:t>
            </a:r>
            <a:r>
              <a:rPr lang="en-GB" sz="900" b="1" dirty="0">
                <a:latin typeface="Century Gothic" panose="020B0502020202020204" pitchFamily="34" charset="0"/>
              </a:rPr>
              <a:t>          8                        80      </a:t>
            </a:r>
          </a:p>
          <a:p>
            <a:r>
              <a:rPr lang="en-GB" sz="900" b="1" dirty="0">
                <a:latin typeface="Century Gothic" panose="020B0502020202020204" pitchFamily="34" charset="0"/>
              </a:rPr>
              <a:t> </a:t>
            </a:r>
            <a:r>
              <a:rPr lang="en-GB" sz="900" b="1" dirty="0">
                <a:latin typeface="Century Gothic" panose="020B0502020202020204" pitchFamily="34" charset="0"/>
              </a:rPr>
              <a:t>          9                        86 </a:t>
            </a:r>
          </a:p>
          <a:p>
            <a:r>
              <a:rPr lang="en-GB" sz="900" b="1" dirty="0">
                <a:latin typeface="Century Gothic" panose="020B0502020202020204" pitchFamily="34" charset="0"/>
              </a:rPr>
              <a:t> </a:t>
            </a:r>
            <a:r>
              <a:rPr lang="en-GB" sz="900" b="1" dirty="0">
                <a:latin typeface="Century Gothic" panose="020B0502020202020204" pitchFamily="34" charset="0"/>
              </a:rPr>
              <a:t>         10                       90          </a:t>
            </a:r>
            <a:endParaRPr lang="en-GB" sz="900" b="1" dirty="0">
              <a:latin typeface="Century Gothic" panose="020B0502020202020204" pitchFamily="34" charset="0"/>
            </a:endParaRPr>
          </a:p>
        </p:txBody>
      </p:sp>
      <p:cxnSp>
        <p:nvCxnSpPr>
          <p:cNvPr id="15" name="Straight Connector 14"/>
          <p:cNvCxnSpPr/>
          <p:nvPr/>
        </p:nvCxnSpPr>
        <p:spPr>
          <a:xfrm>
            <a:off x="4473669" y="4296271"/>
            <a:ext cx="0" cy="1892826"/>
          </a:xfrm>
          <a:prstGeom prst="line">
            <a:avLst/>
          </a:prstGeom>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2"/>
          </p:nvPr>
        </p:nvSpPr>
        <p:spPr/>
        <p:txBody>
          <a:bodyPr/>
          <a:lstStyle/>
          <a:p>
            <a:fld id="{2AB5F3F0-7E87-48B0-94BB-7E37CB4CA4F1}" type="slidenum">
              <a:rPr lang="en-GB" smtClean="0"/>
              <a:t>10</a:t>
            </a:fld>
            <a:endParaRPr lang="en-GB" dirty="0"/>
          </a:p>
        </p:txBody>
      </p:sp>
    </p:spTree>
    <p:extLst>
      <p:ext uri="{BB962C8B-B14F-4D97-AF65-F5344CB8AC3E}">
        <p14:creationId xmlns:p14="http://schemas.microsoft.com/office/powerpoint/2010/main" val="1350804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32444"/>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4: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Statistics:</a:t>
                      </a:r>
                      <a:r>
                        <a:rPr lang="en-GB" sz="1400" b="0"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Calculate and interpret the mean as an average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3">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term mean is the average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Find the mean of a given set of numbers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class records the temperature during a day in January. The results are set out below</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is the mean temperature between 8am and 5pm?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Give the answer in a decimal fraction form.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Now give the answer to the nearest whole degree.</a:t>
                      </a:r>
                    </a:p>
                  </a:txBody>
                  <a:tcPr/>
                </a:tc>
                <a:tc rowSpan="2">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At a sports event, groups of four runners are trying to get into the county team. They have been told that they have to run the 4 x400 metre relay in 4 minutes or less to qualify. The times of the first three runners are shown below:</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time has each team’s fourth runner to achieve for the team to qualify?</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Which team is most likely to do this?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If the Under 12 World Record for running 400 metres is 55 seconds, what does this tell you about Team D?  </a:t>
                      </a:r>
                    </a:p>
                  </a:txBody>
                  <a:tcPr>
                    <a:solidFill>
                      <a:schemeClr val="accent3">
                        <a:lumMod val="20000"/>
                        <a:lumOff val="80000"/>
                      </a:schemeClr>
                    </a:solidFill>
                  </a:tcPr>
                </a:tc>
                <a:extLst>
                  <a:ext uri="{0D108BD9-81ED-4DB2-BD59-A6C34878D82A}">
                    <a16:rowId xmlns:a16="http://schemas.microsoft.com/office/drawing/2014/main" val="10003"/>
                  </a:ext>
                </a:extLst>
              </a:tr>
              <a:tr h="1458927">
                <a:tc vMerge="1">
                  <a:txBody>
                    <a:bodyPr/>
                    <a:lstStyle/>
                    <a:p>
                      <a:endParaRPr lang="en-GB"/>
                    </a:p>
                  </a:txBody>
                  <a:tcPr/>
                </a:tc>
                <a:tc rowSpan="2">
                  <a:txBody>
                    <a:bodyPr/>
                    <a:lstStyle/>
                    <a:p>
                      <a:pPr marL="0" indent="0">
                        <a:buFont typeface="Arial" panose="020B0604020202020204" pitchFamily="34" charset="0"/>
                        <a:buNone/>
                      </a:pPr>
                      <a:r>
                        <a:rPr lang="en-GB" sz="1200" b="0" dirty="0" smtClean="0">
                          <a:latin typeface="Century Gothic" panose="020B0502020202020204" pitchFamily="34" charset="0"/>
                        </a:rPr>
                        <a:t>A class measure the shadow of one of their classmates through the day: the results are shown below:</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Give the answer to the nearest cm.</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Now take a group of 5 friends</a:t>
                      </a:r>
                      <a:r>
                        <a:rPr lang="en-GB" sz="1200" b="0" baseline="0" dirty="0" smtClean="0">
                          <a:latin typeface="Century Gothic" panose="020B0502020202020204" pitchFamily="34" charset="0"/>
                        </a:rPr>
                        <a:t> and measure their height. If the mean height of 6 friends is 1m 54cm, how tall would the sixth person have to be to achieve this?</a:t>
                      </a:r>
                      <a:endParaRPr lang="en-GB" sz="1200" b="0" dirty="0" smtClean="0">
                        <a:latin typeface="Century Gothic" panose="020B0502020202020204" pitchFamily="34" charset="0"/>
                      </a:endParaRPr>
                    </a:p>
                  </a:txBody>
                  <a:tcPr/>
                </a:tc>
                <a:tc vMerge="1">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4"/>
                  </a:ext>
                </a:extLst>
              </a:tr>
              <a:tr h="1085159">
                <a:tc vMerge="1">
                  <a:txBody>
                    <a:bodyPr/>
                    <a:lstStyle/>
                    <a:p>
                      <a:endParaRPr lang="en-GB"/>
                    </a:p>
                  </a:txBody>
                  <a:tcPr/>
                </a:tc>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Make up a set of five numbers with a mean of 2.7</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Make up a set of eight numbers with a mean of 5.75.</a:t>
                      </a:r>
                    </a:p>
                  </a:txBody>
                  <a:tcPr/>
                </a:tc>
                <a:extLst>
                  <a:ext uri="{0D108BD9-81ED-4DB2-BD59-A6C34878D82A}">
                    <a16:rowId xmlns:a16="http://schemas.microsoft.com/office/drawing/2014/main" val="10005"/>
                  </a:ext>
                </a:extLst>
              </a:tr>
            </a:tbl>
          </a:graphicData>
        </a:graphic>
      </p:graphicFrame>
      <p:graphicFrame>
        <p:nvGraphicFramePr>
          <p:cNvPr id="2" name="Table 1"/>
          <p:cNvGraphicFramePr>
            <a:graphicFrameLocks noGrp="1"/>
          </p:cNvGraphicFramePr>
          <p:nvPr>
            <p:extLst/>
          </p:nvPr>
        </p:nvGraphicFramePr>
        <p:xfrm>
          <a:off x="3489960" y="1979930"/>
          <a:ext cx="3440430" cy="654050"/>
        </p:xfrm>
        <a:graphic>
          <a:graphicData uri="http://schemas.openxmlformats.org/drawingml/2006/table">
            <a:tbl>
              <a:tblPr firstRow="1" bandRow="1">
                <a:tableStyleId>{5C22544A-7EE6-4342-B048-85BDC9FD1C3A}</a:tableStyleId>
              </a:tblPr>
              <a:tblGrid>
                <a:gridCol w="344043">
                  <a:extLst>
                    <a:ext uri="{9D8B030D-6E8A-4147-A177-3AD203B41FA5}">
                      <a16:colId xmlns:a16="http://schemas.microsoft.com/office/drawing/2014/main" val="20000"/>
                    </a:ext>
                  </a:extLst>
                </a:gridCol>
                <a:gridCol w="344043">
                  <a:extLst>
                    <a:ext uri="{9D8B030D-6E8A-4147-A177-3AD203B41FA5}">
                      <a16:colId xmlns:a16="http://schemas.microsoft.com/office/drawing/2014/main" val="20001"/>
                    </a:ext>
                  </a:extLst>
                </a:gridCol>
                <a:gridCol w="344043">
                  <a:extLst>
                    <a:ext uri="{9D8B030D-6E8A-4147-A177-3AD203B41FA5}">
                      <a16:colId xmlns:a16="http://schemas.microsoft.com/office/drawing/2014/main" val="20002"/>
                    </a:ext>
                  </a:extLst>
                </a:gridCol>
                <a:gridCol w="344043">
                  <a:extLst>
                    <a:ext uri="{9D8B030D-6E8A-4147-A177-3AD203B41FA5}">
                      <a16:colId xmlns:a16="http://schemas.microsoft.com/office/drawing/2014/main" val="20003"/>
                    </a:ext>
                  </a:extLst>
                </a:gridCol>
                <a:gridCol w="344043">
                  <a:extLst>
                    <a:ext uri="{9D8B030D-6E8A-4147-A177-3AD203B41FA5}">
                      <a16:colId xmlns:a16="http://schemas.microsoft.com/office/drawing/2014/main" val="20004"/>
                    </a:ext>
                  </a:extLst>
                </a:gridCol>
                <a:gridCol w="344043">
                  <a:extLst>
                    <a:ext uri="{9D8B030D-6E8A-4147-A177-3AD203B41FA5}">
                      <a16:colId xmlns:a16="http://schemas.microsoft.com/office/drawing/2014/main" val="20005"/>
                    </a:ext>
                  </a:extLst>
                </a:gridCol>
                <a:gridCol w="344043">
                  <a:extLst>
                    <a:ext uri="{9D8B030D-6E8A-4147-A177-3AD203B41FA5}">
                      <a16:colId xmlns:a16="http://schemas.microsoft.com/office/drawing/2014/main" val="20006"/>
                    </a:ext>
                  </a:extLst>
                </a:gridCol>
                <a:gridCol w="344043">
                  <a:extLst>
                    <a:ext uri="{9D8B030D-6E8A-4147-A177-3AD203B41FA5}">
                      <a16:colId xmlns:a16="http://schemas.microsoft.com/office/drawing/2014/main" val="20007"/>
                    </a:ext>
                  </a:extLst>
                </a:gridCol>
                <a:gridCol w="344043">
                  <a:extLst>
                    <a:ext uri="{9D8B030D-6E8A-4147-A177-3AD203B41FA5}">
                      <a16:colId xmlns:a16="http://schemas.microsoft.com/office/drawing/2014/main" val="20008"/>
                    </a:ext>
                  </a:extLst>
                </a:gridCol>
                <a:gridCol w="344043">
                  <a:extLst>
                    <a:ext uri="{9D8B030D-6E8A-4147-A177-3AD203B41FA5}">
                      <a16:colId xmlns:a16="http://schemas.microsoft.com/office/drawing/2014/main" val="20009"/>
                    </a:ext>
                  </a:extLst>
                </a:gridCol>
              </a:tblGrid>
              <a:tr h="283210">
                <a:tc>
                  <a:txBody>
                    <a:bodyPr/>
                    <a:lstStyle/>
                    <a:p>
                      <a:r>
                        <a:rPr lang="en-GB" sz="900" dirty="0" smtClean="0">
                          <a:latin typeface="Century Gothic" panose="020B0502020202020204" pitchFamily="34" charset="0"/>
                        </a:rPr>
                        <a:t>8</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9</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10</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11</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12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1</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3</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4</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5</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900" dirty="0" smtClean="0">
                          <a:latin typeface="Century Gothic" panose="020B0502020202020204" pitchFamily="34" charset="0"/>
                        </a:rPr>
                        <a:t>-7</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-1</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+4</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+8</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+5</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+5</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900" dirty="0" smtClean="0">
                          <a:latin typeface="Century Gothic" panose="020B0502020202020204" pitchFamily="34" charset="0"/>
                        </a:rPr>
                        <a:t>0</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nvPr>
        </p:nvGraphicFramePr>
        <p:xfrm>
          <a:off x="3489960" y="4291274"/>
          <a:ext cx="3440430" cy="654050"/>
        </p:xfrm>
        <a:graphic>
          <a:graphicData uri="http://schemas.openxmlformats.org/drawingml/2006/table">
            <a:tbl>
              <a:tblPr firstRow="1" bandRow="1">
                <a:tableStyleId>{5C22544A-7EE6-4342-B048-85BDC9FD1C3A}</a:tableStyleId>
              </a:tblPr>
              <a:tblGrid>
                <a:gridCol w="697230">
                  <a:extLst>
                    <a:ext uri="{9D8B030D-6E8A-4147-A177-3AD203B41FA5}">
                      <a16:colId xmlns:a16="http://schemas.microsoft.com/office/drawing/2014/main" val="20000"/>
                    </a:ext>
                  </a:extLst>
                </a:gridCol>
                <a:gridCol w="449580">
                  <a:extLst>
                    <a:ext uri="{9D8B030D-6E8A-4147-A177-3AD203B41FA5}">
                      <a16:colId xmlns:a16="http://schemas.microsoft.com/office/drawing/2014/main" val="20001"/>
                    </a:ext>
                  </a:extLst>
                </a:gridCol>
                <a:gridCol w="382270">
                  <a:extLst>
                    <a:ext uri="{9D8B030D-6E8A-4147-A177-3AD203B41FA5}">
                      <a16:colId xmlns:a16="http://schemas.microsoft.com/office/drawing/2014/main" val="20002"/>
                    </a:ext>
                  </a:extLst>
                </a:gridCol>
                <a:gridCol w="382270">
                  <a:extLst>
                    <a:ext uri="{9D8B030D-6E8A-4147-A177-3AD203B41FA5}">
                      <a16:colId xmlns:a16="http://schemas.microsoft.com/office/drawing/2014/main" val="20003"/>
                    </a:ext>
                  </a:extLst>
                </a:gridCol>
                <a:gridCol w="382270">
                  <a:extLst>
                    <a:ext uri="{9D8B030D-6E8A-4147-A177-3AD203B41FA5}">
                      <a16:colId xmlns:a16="http://schemas.microsoft.com/office/drawing/2014/main" val="20004"/>
                    </a:ext>
                  </a:extLst>
                </a:gridCol>
                <a:gridCol w="382270">
                  <a:extLst>
                    <a:ext uri="{9D8B030D-6E8A-4147-A177-3AD203B41FA5}">
                      <a16:colId xmlns:a16="http://schemas.microsoft.com/office/drawing/2014/main" val="20005"/>
                    </a:ext>
                  </a:extLst>
                </a:gridCol>
                <a:gridCol w="382270">
                  <a:extLst>
                    <a:ext uri="{9D8B030D-6E8A-4147-A177-3AD203B41FA5}">
                      <a16:colId xmlns:a16="http://schemas.microsoft.com/office/drawing/2014/main" val="20006"/>
                    </a:ext>
                  </a:extLst>
                </a:gridCol>
                <a:gridCol w="382270">
                  <a:extLst>
                    <a:ext uri="{9D8B030D-6E8A-4147-A177-3AD203B41FA5}">
                      <a16:colId xmlns:a16="http://schemas.microsoft.com/office/drawing/2014/main" val="20007"/>
                    </a:ext>
                  </a:extLst>
                </a:gridCol>
              </a:tblGrid>
              <a:tr h="283210">
                <a:tc>
                  <a:txBody>
                    <a:bodyPr/>
                    <a:lstStyle/>
                    <a:p>
                      <a:r>
                        <a:rPr lang="en-GB" sz="900" dirty="0" smtClean="0">
                          <a:latin typeface="Century Gothic" panose="020B0502020202020204" pitchFamily="34" charset="0"/>
                        </a:rPr>
                        <a:t>time</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9</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10</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11</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12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1</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2</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900" dirty="0" smtClean="0">
                          <a:latin typeface="Century Gothic" panose="020B0502020202020204" pitchFamily="34" charset="0"/>
                        </a:rPr>
                        <a:t>3</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900" dirty="0" smtClean="0">
                          <a:latin typeface="Century Gothic" panose="020B0502020202020204" pitchFamily="34" charset="0"/>
                        </a:rPr>
                        <a:t>Shadow</a:t>
                      </a:r>
                    </a:p>
                    <a:p>
                      <a:r>
                        <a:rPr lang="en-GB" sz="900" dirty="0" smtClean="0">
                          <a:latin typeface="Century Gothic" panose="020B0502020202020204" pitchFamily="34" charset="0"/>
                        </a:rPr>
                        <a:t>In</a:t>
                      </a:r>
                      <a:r>
                        <a:rPr lang="en-GB" sz="900" baseline="0" dirty="0" smtClean="0">
                          <a:latin typeface="Century Gothic" panose="020B0502020202020204" pitchFamily="34" charset="0"/>
                        </a:rPr>
                        <a:t> </a:t>
                      </a:r>
                      <a:r>
                        <a:rPr lang="en-GB" sz="900" dirty="0" smtClean="0">
                          <a:latin typeface="Century Gothic" panose="020B0502020202020204" pitchFamily="34" charset="0"/>
                        </a:rPr>
                        <a:t>metres</a:t>
                      </a:r>
                      <a:endParaRPr lang="en-GB" sz="9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1.07</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0.98</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0.68</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0.15</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0.35</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0.55</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800" dirty="0" smtClean="0">
                          <a:latin typeface="Century Gothic" panose="020B0502020202020204" pitchFamily="34" charset="0"/>
                        </a:rPr>
                        <a:t>0.93</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extLst/>
          </p:nvPr>
        </p:nvGraphicFramePr>
        <p:xfrm>
          <a:off x="6930388" y="2711450"/>
          <a:ext cx="3458832" cy="1346200"/>
        </p:xfrm>
        <a:graphic>
          <a:graphicData uri="http://schemas.openxmlformats.org/drawingml/2006/table">
            <a:tbl>
              <a:tblPr firstRow="1" bandRow="1">
                <a:tableStyleId>{5C22544A-7EE6-4342-B048-85BDC9FD1C3A}</a:tableStyleId>
              </a:tblPr>
              <a:tblGrid>
                <a:gridCol w="994412">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57250">
                  <a:extLst>
                    <a:ext uri="{9D8B030D-6E8A-4147-A177-3AD203B41FA5}">
                      <a16:colId xmlns:a16="http://schemas.microsoft.com/office/drawing/2014/main" val="20002"/>
                    </a:ext>
                  </a:extLst>
                </a:gridCol>
                <a:gridCol w="784210">
                  <a:extLst>
                    <a:ext uri="{9D8B030D-6E8A-4147-A177-3AD203B41FA5}">
                      <a16:colId xmlns:a16="http://schemas.microsoft.com/office/drawing/2014/main" val="20003"/>
                    </a:ext>
                  </a:extLst>
                </a:gridCol>
              </a:tblGrid>
              <a:tr h="370840">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Runner 1</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Runner 2</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Runner 3</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09550">
                <a:tc>
                  <a:txBody>
                    <a:bodyPr/>
                    <a:lstStyle/>
                    <a:p>
                      <a:r>
                        <a:rPr lang="en-GB" sz="1000" dirty="0" smtClean="0">
                          <a:latin typeface="Century Gothic" panose="020B0502020202020204" pitchFamily="34" charset="0"/>
                        </a:rPr>
                        <a:t>Team A</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62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59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61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28600">
                <a:tc>
                  <a:txBody>
                    <a:bodyPr/>
                    <a:lstStyle/>
                    <a:p>
                      <a:r>
                        <a:rPr lang="en-GB" sz="1000" dirty="0" smtClean="0">
                          <a:latin typeface="Century Gothic" panose="020B0502020202020204" pitchFamily="34" charset="0"/>
                        </a:rPr>
                        <a:t>Team B</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66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60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62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01930">
                <a:tc>
                  <a:txBody>
                    <a:bodyPr/>
                    <a:lstStyle/>
                    <a:p>
                      <a:r>
                        <a:rPr lang="en-GB" sz="1000" dirty="0" smtClean="0">
                          <a:latin typeface="Century Gothic" panose="020B0502020202020204" pitchFamily="34" charset="0"/>
                        </a:rPr>
                        <a:t>Team C</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58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56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59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09550">
                <a:tc>
                  <a:txBody>
                    <a:bodyPr/>
                    <a:lstStyle/>
                    <a:p>
                      <a:r>
                        <a:rPr lang="en-GB" sz="1000" dirty="0" smtClean="0">
                          <a:latin typeface="Century Gothic" panose="020B0502020202020204" pitchFamily="34" charset="0"/>
                        </a:rPr>
                        <a:t>Team D</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67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62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58 secs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6" name="Slide Number Placeholder 5"/>
          <p:cNvSpPr>
            <a:spLocks noGrp="1"/>
          </p:cNvSpPr>
          <p:nvPr>
            <p:ph type="sldNum" sz="quarter" idx="12"/>
          </p:nvPr>
        </p:nvSpPr>
        <p:spPr/>
        <p:txBody>
          <a:bodyPr/>
          <a:lstStyle/>
          <a:p>
            <a:fld id="{2AB5F3F0-7E87-48B0-94BB-7E37CB4CA4F1}" type="slidenum">
              <a:rPr lang="en-GB" smtClean="0"/>
              <a:t>11</a:t>
            </a:fld>
            <a:endParaRPr lang="en-GB" dirty="0"/>
          </a:p>
        </p:txBody>
      </p:sp>
    </p:spTree>
    <p:extLst>
      <p:ext uri="{BB962C8B-B14F-4D97-AF65-F5344CB8AC3E}">
        <p14:creationId xmlns:p14="http://schemas.microsoft.com/office/powerpoint/2010/main" val="2854983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3537</Words>
  <Application>Microsoft Office PowerPoint</Application>
  <PresentationFormat>Widescreen</PresentationFormat>
  <Paragraphs>533</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1</cp:revision>
  <dcterms:created xsi:type="dcterms:W3CDTF">2020-05-24T11:36:58Z</dcterms:created>
  <dcterms:modified xsi:type="dcterms:W3CDTF">2020-05-24T11:37:37Z</dcterms:modified>
</cp:coreProperties>
</file>