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FA149-8205-4F17-A4FA-4DF0925B96BE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DD19C-EED4-4148-B39F-365EBC59A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42279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FA149-8205-4F17-A4FA-4DF0925B96BE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DD19C-EED4-4148-B39F-365EBC59A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49136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FA149-8205-4F17-A4FA-4DF0925B96BE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DD19C-EED4-4148-B39F-365EBC59A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75389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FA149-8205-4F17-A4FA-4DF0925B96BE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DD19C-EED4-4148-B39F-365EBC59A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90957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FA149-8205-4F17-A4FA-4DF0925B96BE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DD19C-EED4-4148-B39F-365EBC59A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30838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FA149-8205-4F17-A4FA-4DF0925B96BE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DD19C-EED4-4148-B39F-365EBC59A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9142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FA149-8205-4F17-A4FA-4DF0925B96BE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DD19C-EED4-4148-B39F-365EBC59A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78415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FA149-8205-4F17-A4FA-4DF0925B96BE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DD19C-EED4-4148-B39F-365EBC59A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72047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FA149-8205-4F17-A4FA-4DF0925B96BE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DD19C-EED4-4148-B39F-365EBC59A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60260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FA149-8205-4F17-A4FA-4DF0925B96BE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DD19C-EED4-4148-B39F-365EBC59A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54224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FA149-8205-4F17-A4FA-4DF0925B96BE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DD19C-EED4-4148-B39F-365EBC59A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00849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1FA149-8205-4F17-A4FA-4DF0925B96BE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DDD19C-EED4-4148-B39F-365EBC59A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49546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Content Placeholder 8"/>
          <p:cNvGraphicFramePr>
            <a:graphicFrameLocks noGrp="1"/>
          </p:cNvGraphicFramePr>
          <p:nvPr>
            <p:ph idx="1"/>
            <p:extLst/>
          </p:nvPr>
        </p:nvGraphicFramePr>
        <p:xfrm>
          <a:off x="1981200" y="296314"/>
          <a:ext cx="8229600" cy="59115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21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5695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7407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4117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3042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286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8803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4076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370840">
                <a:tc gridSpan="8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itchFamily="34" charset="0"/>
                        </a:rPr>
                        <a:t>Autumn 1: Week 6: Pre-Learning Task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8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>
                          <a:latin typeface="Century Gothic" pitchFamily="34" charset="0"/>
                        </a:rPr>
                        <a:t>The pre-learning task below could be used to assess pupils’ starting points within this objective. It needs to be completed by all/ or some of the pupils in advance of the main teaching.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latin typeface="Century Gothic" pitchFamily="34" charset="0"/>
                        </a:rPr>
                        <a:t>Name</a:t>
                      </a:r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r>
                        <a:rPr lang="en-GB" dirty="0" smtClean="0">
                          <a:latin typeface="Century Gothic" pitchFamily="34" charset="0"/>
                        </a:rPr>
                        <a:t>Autumn 1: Week 6</a:t>
                      </a:r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Century Gothic" pitchFamily="34" charset="0"/>
                        </a:rPr>
                        <a:t>Objective:</a:t>
                      </a:r>
                    </a:p>
                    <a:p>
                      <a:r>
                        <a:rPr lang="en-GB" sz="1400" b="1" dirty="0" smtClean="0">
                          <a:latin typeface="Century Gothic" pitchFamily="34" charset="0"/>
                        </a:rPr>
                        <a:t>Multiplication &amp; Division</a:t>
                      </a:r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Perform mental calculations, including mixed numbers and large numbers.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 gridSpan="8">
                  <a:txBody>
                    <a:bodyPr/>
                    <a:lstStyle/>
                    <a:p>
                      <a:pPr algn="ctr"/>
                      <a:r>
                        <a:rPr lang="en-GB" sz="1600" b="1" i="1" dirty="0" smtClean="0">
                          <a:latin typeface="Century Gothic" pitchFamily="34" charset="0"/>
                        </a:rPr>
                        <a:t>Work these out as rapidly as you can and time yourself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400" b="1" i="1" dirty="0" smtClean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1600" b="1" i="1" dirty="0" smtClean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24317"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entury Gothic" panose="020B0502020202020204" pitchFamily="34" charset="0"/>
                        </a:rPr>
                        <a:t>3473 x 10</a:t>
                      </a:r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/>
                      <a:endParaRPr lang="en-GB" sz="20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entury Gothic" panose="020B0502020202020204" pitchFamily="34" charset="0"/>
                        </a:rPr>
                        <a:t>650 x 4</a:t>
                      </a:r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24317"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entury Gothic" panose="020B0502020202020204" pitchFamily="34" charset="0"/>
                        </a:rPr>
                        <a:t>2789 x 100</a:t>
                      </a:r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/>
                      <a:endParaRPr lang="en-GB" sz="20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entury Gothic" panose="020B0502020202020204" pitchFamily="34" charset="0"/>
                        </a:rPr>
                        <a:t>900 ÷ 3</a:t>
                      </a:r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24317"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entury Gothic" panose="020B0502020202020204" pitchFamily="34" charset="0"/>
                        </a:rPr>
                        <a:t>Find half of 2500</a:t>
                      </a:r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/>
                      <a:endParaRPr lang="en-GB" sz="20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entury Gothic" panose="020B0502020202020204" pitchFamily="34" charset="0"/>
                        </a:rPr>
                        <a:t>1200 ÷ 30</a:t>
                      </a:r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24318"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entury Gothic" panose="020B0502020202020204" pitchFamily="34" charset="0"/>
                        </a:rPr>
                        <a:t>Find a quarter of 2800</a:t>
                      </a:r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/>
                      <a:endParaRPr lang="en-GB" sz="20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entury Gothic" panose="020B0502020202020204" pitchFamily="34" charset="0"/>
                        </a:rPr>
                        <a:t>5000 ÷ 25 </a:t>
                      </a:r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24318"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entury Gothic" panose="020B0502020202020204" pitchFamily="34" charset="0"/>
                        </a:rPr>
                        <a:t>2.5 x 2000</a:t>
                      </a:r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/>
                      <a:endParaRPr lang="en-GB" sz="20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entury Gothic" panose="020B0502020202020204" pitchFamily="34" charset="0"/>
                        </a:rPr>
                        <a:t>7500 ÷ 75 </a:t>
                      </a:r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24317"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entury Gothic" panose="020B0502020202020204" pitchFamily="34" charset="0"/>
                        </a:rPr>
                        <a:t>2.25 x 100</a:t>
                      </a:r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/>
                      <a:endParaRPr lang="en-GB" sz="20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entury Gothic" panose="020B0502020202020204" pitchFamily="34" charset="0"/>
                        </a:rPr>
                        <a:t>2.3 x 8</a:t>
                      </a:r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24317"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entury Gothic" panose="020B0502020202020204" pitchFamily="34" charset="0"/>
                        </a:rPr>
                        <a:t>5000 ÷ 20</a:t>
                      </a:r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/>
                      <a:endParaRPr lang="en-GB" sz="20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entury Gothic" panose="020B0502020202020204" pitchFamily="34" charset="0"/>
                        </a:rPr>
                        <a:t>8.7 x 7</a:t>
                      </a:r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24317"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entury Gothic" panose="020B0502020202020204" pitchFamily="34" charset="0"/>
                        </a:rPr>
                        <a:t>10500</a:t>
                      </a:r>
                      <a:r>
                        <a:rPr lang="en-GB" baseline="0" dirty="0" smtClean="0">
                          <a:latin typeface="Century Gothic" panose="020B0502020202020204" pitchFamily="34" charset="0"/>
                        </a:rPr>
                        <a:t> ÷ 5</a:t>
                      </a:r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/>
                      <a:endParaRPr lang="en-GB" sz="20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entury Gothic" panose="020B0502020202020204" pitchFamily="34" charset="0"/>
                        </a:rPr>
                        <a:t>11.6 x 9</a:t>
                      </a:r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552950" y="6356352"/>
            <a:ext cx="3086100" cy="365125"/>
          </a:xfrm>
        </p:spPr>
        <p:txBody>
          <a:bodyPr/>
          <a:lstStyle/>
          <a:p>
            <a:r>
              <a:rPr lang="en-GB" dirty="0" smtClean="0">
                <a:latin typeface="Century Gothic" panose="020B0502020202020204" pitchFamily="34" charset="0"/>
              </a:rPr>
              <a:t>© Focus Education UK Ltd</a:t>
            </a:r>
            <a:endParaRPr lang="en-GB" dirty="0">
              <a:latin typeface="Century Gothic" panose="020B0502020202020204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5F3F0-7E87-48B0-94BB-7E37CB4CA4F1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76368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13932" y="232729"/>
          <a:ext cx="8564136" cy="61004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8586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1278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Autumn 1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6: Practice and Consolidation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Multiplication &amp; Division: </a:t>
                      </a:r>
                      <a:r>
                        <a:rPr lang="en-GB" sz="140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Perform mental calculations, including mixed numbers and large numbers.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Oral and Mental Activities</a:t>
                      </a:r>
                    </a:p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Examples: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Century Gothic" panose="020B0502020202020204" pitchFamily="34" charset="0"/>
                        </a:rPr>
                        <a:t>Pencil and Paper</a:t>
                      </a:r>
                      <a:r>
                        <a:rPr lang="en-GB" sz="1400" b="1" baseline="0" dirty="0" smtClean="0">
                          <a:latin typeface="Century Gothic" panose="020B0502020202020204" pitchFamily="34" charset="0"/>
                        </a:rPr>
                        <a:t> Activities</a:t>
                      </a:r>
                    </a:p>
                    <a:p>
                      <a:r>
                        <a:rPr lang="en-GB" sz="1400" b="1" baseline="0" dirty="0" smtClean="0">
                          <a:latin typeface="Century Gothic" panose="020B0502020202020204" pitchFamily="34" charset="0"/>
                        </a:rPr>
                        <a:t>Examples:</a:t>
                      </a:r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54071">
                <a:tc rowSpan="4">
                  <a:txBody>
                    <a:bodyPr/>
                    <a:lstStyle/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"/>
                        <a:tabLst/>
                        <a:defRPr/>
                      </a:pPr>
                      <a:r>
                        <a:rPr lang="en-GB" sz="120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Use a range of numbers to multiply and divide.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endParaRPr lang="en-GB" sz="12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4"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aseline="0" dirty="0" smtClean="0">
                          <a:latin typeface="Century Gothic" panose="020B0502020202020204" pitchFamily="34" charset="0"/>
                        </a:rPr>
                        <a:t>The main aim of this unit is to increase pupils’ range of mental agility to include mixed numbers and larger numbers.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aseline="0" dirty="0" smtClean="0">
                          <a:latin typeface="Century Gothic" panose="020B0502020202020204" pitchFamily="34" charset="0"/>
                        </a:rPr>
                        <a:t>They should be able to refer back to their knowledge of the times tables when tackling these problems.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aseline="0" dirty="0" smtClean="0">
                          <a:latin typeface="Century Gothic" panose="020B0502020202020204" pitchFamily="34" charset="0"/>
                        </a:rPr>
                        <a:t>The unit also needs to include aspects of logical thinking so that they are exercising their thinking as well as reasoning.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aseline="0" dirty="0" smtClean="0">
                          <a:latin typeface="Century Gothic" panose="020B0502020202020204" pitchFamily="34" charset="0"/>
                        </a:rPr>
                        <a:t>During this unit pupils should be able to respond rapidly to a number of more complex questions.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baseline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Chocolate bars cost 26p and Fruit Bars cost 18p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Hannah spent exactly £5 on a mixture of chocolate and fruit bars.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How many of each did she buy?</a:t>
                      </a: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69818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When I divide a number by 1000 the resulting number has the digit 6 in the units and tenths and the other digits are 3 and 2 in the tens and hundreds columns. </a:t>
                      </a:r>
                    </a:p>
                    <a:p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What could my number have been?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260764">
                <a:tc vMerge="1"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Ellie owes Poppy £27. </a:t>
                      </a: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Malachy owes Ellie £13 and Juan owes Ellie £35. </a:t>
                      </a: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How much will Ellie have when everyone has paid what they owe?</a:t>
                      </a: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Ellie is saving for a computer game that costs £68.70</a:t>
                      </a: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How much more money does she need?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69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What needs to be added to 6.543 to make 7?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What needs to be added to 3.582 to make 5?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What needs to be added to 7.324 to make 10?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What needs to be added to 3.912 to make 5?</a:t>
                      </a: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552950" y="6356352"/>
            <a:ext cx="3086100" cy="365125"/>
          </a:xfrm>
        </p:spPr>
        <p:txBody>
          <a:bodyPr/>
          <a:lstStyle/>
          <a:p>
            <a:r>
              <a:rPr lang="en-GB" dirty="0" smtClean="0">
                <a:latin typeface="Century Gothic" panose="020B0502020202020204" pitchFamily="34" charset="0"/>
              </a:rPr>
              <a:t>© Focus Education UK Ltd</a:t>
            </a:r>
            <a:endParaRPr lang="en-GB" dirty="0">
              <a:latin typeface="Century Gothic" panose="020B0502020202020204" pitchFamily="34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5F3F0-7E87-48B0-94BB-7E37CB4CA4F1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605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25085" y="322637"/>
          <a:ext cx="8564137" cy="60090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Autumn 1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6: Mastering this Objective – Deeper Understanding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Multiplication &amp; Division: </a:t>
                      </a:r>
                      <a:r>
                        <a:rPr lang="en-GB" sz="140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Perform mental calculations, including mixed numbers and large numbers.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If pupils have mastered this objective they will</a:t>
                      </a:r>
                      <a:r>
                        <a:rPr lang="en-GB" sz="1400" b="1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be able to complete these activities independently: </a:t>
                      </a:r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99600">
                <a:tc rowSpan="2"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en-GB" sz="120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Use a range of numbers to multiply and divide.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171450" lvl="0" indent="-17145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Ø"/>
                      </a:pPr>
                      <a:endParaRPr lang="en-GB" sz="12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b="1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Coach Journey</a:t>
                      </a:r>
                    </a:p>
                    <a:p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50-seater coach travels to the match. Most of the seats are taken.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Junior tickets cost £13 and Adult tickets cost £23.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 only people on the coach are juniors and adults.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 total amount paid for tickets is approximately £900.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How many people on the coach were adults and how many were juniors?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b="1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Baking Fun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recipe needs to include three times as much apple to peach. The total weight of apples and peaches in a recipe is 800 grams. How much apple do you need?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Pancakes need to have four</a:t>
                      </a: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times as much flour to egg. If you make up a mixture of 1Kg, how many grams of flour will you have?</a:t>
                      </a: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09960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1" dirty="0" smtClean="0">
                          <a:latin typeface="Century Gothic" panose="020B0502020202020204" pitchFamily="34" charset="0"/>
                        </a:rPr>
                        <a:t>Sophie’s Numbers</a:t>
                      </a: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Sophie thinks of a number.  She divides it by 2, then she adds 98 and her answer is 100.  </a:t>
                      </a: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What was the number Sophie though of?</a:t>
                      </a: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How did you calculate this?</a:t>
                      </a: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Can you write your own </a:t>
                      </a: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version of this question </a:t>
                      </a: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for a friend?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1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Eggstrodinary</a:t>
                      </a:r>
                    </a:p>
                    <a:p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Farmer Cynthia spent exactly £10 on 100 eggs.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There were 3 sizes of eggs: Large; Medium and Small.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Large eggs cost 50p; Medium eggs cost 10p and Small eggs cost 5p.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For 2 of the sizes, she bought the same number of eggs.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How many of each size did she buy?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552950" y="6356352"/>
            <a:ext cx="3086100" cy="365125"/>
          </a:xfrm>
        </p:spPr>
        <p:txBody>
          <a:bodyPr/>
          <a:lstStyle/>
          <a:p>
            <a:r>
              <a:rPr lang="en-GB" dirty="0" smtClean="0">
                <a:latin typeface="Century Gothic" panose="020B0502020202020204" pitchFamily="34" charset="0"/>
              </a:rPr>
              <a:t>© Focus Education UK Ltd</a:t>
            </a:r>
            <a:endParaRPr lang="en-GB" dirty="0">
              <a:latin typeface="Century Gothic" panose="020B0502020202020204" pitchFamily="34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5F3F0-7E87-48B0-94BB-7E37CB4CA4F1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266115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25085" y="322636"/>
          <a:ext cx="8564137" cy="61302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Autumn 1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6: Working at greater depth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Multiplication &amp; Division: </a:t>
                      </a:r>
                      <a:r>
                        <a:rPr lang="en-GB" sz="140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Perform mental calculations, including mixed numbers and large numbers.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Activities for pupils working at greater depth: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543918">
                <a:tc rowSpan="3"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en-GB" sz="1200" dirty="0" smtClean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Use a range of numbers to multiply and divide.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 algn="l"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lang="en-GB" sz="10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b="1" dirty="0" smtClean="0">
                          <a:latin typeface="Century Gothic" panose="020B0502020202020204" pitchFamily="34" charset="0"/>
                        </a:rPr>
                        <a:t>How much money</a:t>
                      </a: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Connor has 45p.  </a:t>
                      </a: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If James had 12p more he would have the same as George.</a:t>
                      </a: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If Connor spent one third of his money he would also have the same as George.  </a:t>
                      </a: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How much does James have?</a:t>
                      </a: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Nuts and Bolts</a:t>
                      </a: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8 bolts and 6 nuts weigh 138 grams.  3 bolts and 5 nuts weigh 71 grams.</a:t>
                      </a: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Can you calculate the weight of: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1 bolt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4 bolts and 3 nuts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11 bolts and 11 nuts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3 bolts and 3 nuts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0408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sz="1200" b="1" dirty="0" smtClean="0">
                          <a:latin typeface="Century Gothic" panose="020B0502020202020204" pitchFamily="34" charset="0"/>
                        </a:rPr>
                        <a:t>Guess the Weight of the Pig</a:t>
                      </a: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Jamie and Lauren had a go at the ‘Guess the weight of the pig’ competition at a village fayre.</a:t>
                      </a: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The pig weighed 99kg but Jamie had guessed too high and Lauren had guessed too low.</a:t>
                      </a: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“The pig weighed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10% higher than my guess, so I was close” said Lauren.</a:t>
                      </a: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“It’s 10% lower than my guess, so I was just as close as you,” said Jamie.</a:t>
                      </a: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What weights did Jamie and Lauren guess?</a:t>
                      </a: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Is it  true that both guesses were equally close to the real weight?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94785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1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Lottery</a:t>
                      </a:r>
                      <a:r>
                        <a:rPr lang="en-GB" sz="1200" b="1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Win</a:t>
                      </a:r>
                      <a:endParaRPr lang="en-GB" sz="1200" b="1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Harry won the lottery.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He spent two-thirds of his winnings on a very posh house. 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He spent two-thirds of what he had left on a luxury yacht. 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He then spent two-thirds of what he had left on a hot air balloon.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He spent the rest of his winnings, £20,000 on a sports car.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How much did Harry win on the lottery?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grayscl/>
          </a:blip>
          <a:srcRect t="16056"/>
          <a:stretch/>
        </p:blipFill>
        <p:spPr>
          <a:xfrm>
            <a:off x="7062356" y="3617407"/>
            <a:ext cx="2234045" cy="534542"/>
          </a:xfrm>
          <a:prstGeom prst="rect">
            <a:avLst/>
          </a:prstGeom>
        </p:spPr>
      </p:pic>
      <p:sp>
        <p:nvSpPr>
          <p:cNvPr id="7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552950" y="6356352"/>
            <a:ext cx="3086100" cy="365125"/>
          </a:xfrm>
        </p:spPr>
        <p:txBody>
          <a:bodyPr/>
          <a:lstStyle/>
          <a:p>
            <a:r>
              <a:rPr lang="en-GB" dirty="0" smtClean="0">
                <a:latin typeface="Century Gothic" panose="020B0502020202020204" pitchFamily="34" charset="0"/>
              </a:rPr>
              <a:t>© Focus Education UK Ltd</a:t>
            </a:r>
            <a:endParaRPr lang="en-GB" dirty="0">
              <a:latin typeface="Century Gothic" panose="020B0502020202020204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5F3F0-7E87-48B0-94BB-7E37CB4CA4F1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529193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Content Placeholder 5"/>
          <p:cNvGraphicFramePr>
            <a:graphicFrameLocks noGrp="1"/>
          </p:cNvGraphicFramePr>
          <p:nvPr>
            <p:ph idx="1"/>
            <p:extLst/>
          </p:nvPr>
        </p:nvGraphicFramePr>
        <p:xfrm>
          <a:off x="1982392" y="794167"/>
          <a:ext cx="8227216" cy="4685665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67317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59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84054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06278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06278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480060">
                <a:tc gridSpan="9">
                  <a:txBody>
                    <a:bodyPr/>
                    <a:lstStyle/>
                    <a:p>
                      <a:pPr lvl="0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Autumn 1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6</a:t>
                      </a:r>
                      <a:r>
                        <a:rPr lang="en-GB" sz="1800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: Assessment</a:t>
                      </a: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vl="0" algn="ctr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pPr lvl="0" algn="ctr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0060">
                <a:tc gridSpan="9">
                  <a:txBody>
                    <a:bodyPr/>
                    <a:lstStyle/>
                    <a:p>
                      <a:pPr lvl="0"/>
                      <a:r>
                        <a:rPr lang="en-GB" sz="1400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The grid below helps to identify the journey</a:t>
                      </a:r>
                      <a:r>
                        <a:rPr lang="en-GB" sz="1400" baseline="0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 pupils make towards mastering this objective. It can be used by the teacher to keep an on-going check on progress or more likely placed in the pupils’ books so that they can keep their own checks.</a:t>
                      </a:r>
                      <a:endParaRPr lang="en-GB" sz="1400" dirty="0">
                        <a:solidFill>
                          <a:srgbClr val="000000"/>
                        </a:solidFill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0060">
                <a:tc gridSpan="7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Multiplication &amp; Division: </a:t>
                      </a:r>
                      <a:r>
                        <a:rPr lang="en-GB" sz="140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Perform mental calculations, including mixed numbers and large numbers.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dirty="0">
                          <a:latin typeface="Century Gothic" pitchFamily="34"/>
                        </a:rPr>
                        <a:t>Me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dirty="0">
                          <a:latin typeface="Century Gothic" pitchFamily="34"/>
                        </a:rPr>
                        <a:t>My Teacher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8090"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6"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 you respond logically to problems that are presented to you?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kern="1200" dirty="0" smtClean="0">
                        <a:solidFill>
                          <a:schemeClr val="dk1"/>
                        </a:solidFill>
                        <a:effectLst/>
                        <a:latin typeface="Century Gothic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8090">
                <a:tc gridSpan="2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2E75B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 you quickly get your head around a reasoning and thinking style problem?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8090">
                <a:tc gridSpan="3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9DC3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 you multiply or divide when halves or quarters are involved?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8090">
                <a:tc gridSpan="4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2E75B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 you double and halve large numbers?</a:t>
                      </a:r>
                    </a:p>
                    <a:p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8090">
                <a:tc gridSpan="5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9DC3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 you recognise multiples of 10 from an original times table fact, eg, 6 x7 = 42; 6 x70 = 420?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8090">
                <a:tc gridSpan="6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2E75B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 you recall rapidly all the number facts associated with the times tables to x12? 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3156" name="Up Arrow 8"/>
          <p:cNvSpPr>
            <a:spLocks/>
          </p:cNvSpPr>
          <p:nvPr/>
        </p:nvSpPr>
        <p:spPr bwMode="auto">
          <a:xfrm>
            <a:off x="8820204" y="2521527"/>
            <a:ext cx="648072" cy="2958305"/>
          </a:xfrm>
          <a:custGeom>
            <a:avLst/>
            <a:gdLst>
              <a:gd name="T0" fmla="*/ 406537515 w 21600"/>
              <a:gd name="T1" fmla="*/ 0 h 21600"/>
              <a:gd name="T2" fmla="*/ 813073923 w 21600"/>
              <a:gd name="T3" fmla="*/ 2147483646 h 21600"/>
              <a:gd name="T4" fmla="*/ 406537515 w 21600"/>
              <a:gd name="T5" fmla="*/ 2147483646 h 21600"/>
              <a:gd name="T6" fmla="*/ 0 w 21600"/>
              <a:gd name="T7" fmla="*/ 2147483646 h 21600"/>
              <a:gd name="T8" fmla="*/ 0 w 21600"/>
              <a:gd name="T9" fmla="*/ 2147483646 h 21600"/>
              <a:gd name="T10" fmla="*/ 813073923 w 21600"/>
              <a:gd name="T11" fmla="*/ 2147483646 h 21600"/>
              <a:gd name="T12" fmla="*/ 17694720 60000 65536"/>
              <a:gd name="T13" fmla="*/ 0 60000 65536"/>
              <a:gd name="T14" fmla="*/ 5898240 60000 65536"/>
              <a:gd name="T15" fmla="*/ 11796480 60000 65536"/>
              <a:gd name="T16" fmla="*/ 11796480 60000 65536"/>
              <a:gd name="T17" fmla="*/ 0 60000 65536"/>
              <a:gd name="T18" fmla="*/ 5400 w 21600"/>
              <a:gd name="T19" fmla="*/ 977 h 21600"/>
              <a:gd name="T20" fmla="*/ 16200 w 21600"/>
              <a:gd name="T21" fmla="*/ 21600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5400" y="21600"/>
                </a:moveTo>
                <a:lnTo>
                  <a:pt x="5400" y="1954"/>
                </a:lnTo>
                <a:lnTo>
                  <a:pt x="0" y="1954"/>
                </a:lnTo>
                <a:lnTo>
                  <a:pt x="10800" y="0"/>
                </a:lnTo>
                <a:lnTo>
                  <a:pt x="21600" y="1954"/>
                </a:lnTo>
                <a:lnTo>
                  <a:pt x="16200" y="1954"/>
                </a:lnTo>
                <a:lnTo>
                  <a:pt x="16200" y="21600"/>
                </a:lnTo>
                <a:lnTo>
                  <a:pt x="5400" y="21600"/>
                </a:lnTo>
                <a:close/>
              </a:path>
            </a:pathLst>
          </a:custGeom>
          <a:solidFill>
            <a:srgbClr val="5B9BD5"/>
          </a:solidFill>
          <a:ln w="12701" cap="flat">
            <a:solidFill>
              <a:srgbClr val="41719C"/>
            </a:solidFill>
            <a:prstDash val="solid"/>
            <a:miter lim="800000"/>
            <a:headEnd/>
            <a:tailEnd/>
          </a:ln>
        </p:spPr>
        <p:txBody>
          <a:bodyPr anchor="ctr" anchorCtr="1"/>
          <a:lstStyle/>
          <a:p>
            <a:endParaRPr lang="en-GB" sz="1350" dirty="0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552950" y="6356352"/>
            <a:ext cx="3086100" cy="365125"/>
          </a:xfrm>
        </p:spPr>
        <p:txBody>
          <a:bodyPr/>
          <a:lstStyle/>
          <a:p>
            <a:r>
              <a:rPr lang="en-GB" dirty="0" smtClean="0">
                <a:latin typeface="Century Gothic" panose="020B0502020202020204" pitchFamily="34" charset="0"/>
              </a:rPr>
              <a:t>© Focus Education UK Ltd</a:t>
            </a:r>
            <a:endParaRPr lang="en-GB" dirty="0">
              <a:latin typeface="Century Gothic" panose="020B0502020202020204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B5F3F0-7E87-48B0-94BB-7E37CB4CA4F1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1531723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1164</Words>
  <Application>Microsoft Office PowerPoint</Application>
  <PresentationFormat>Widescreen</PresentationFormat>
  <Paragraphs>145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Arial</vt:lpstr>
      <vt:lpstr>Calibri</vt:lpstr>
      <vt:lpstr>Calibri Light</vt:lpstr>
      <vt:lpstr>Century Gothic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Craig Marsh</dc:creator>
  <cp:lastModifiedBy>Craig Marsh</cp:lastModifiedBy>
  <cp:revision>6</cp:revision>
  <dcterms:created xsi:type="dcterms:W3CDTF">2020-06-11T19:49:47Z</dcterms:created>
  <dcterms:modified xsi:type="dcterms:W3CDTF">2020-06-11T20:00:35Z</dcterms:modified>
</cp:coreProperties>
</file>